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Lst>
  <p:sldSz cy="5143500" cx="9144000"/>
  <p:notesSz cx="6797675" cy="9926625"/>
  <p:embeddedFontLst>
    <p:embeddedFont>
      <p:font typeface="Montserrat"/>
      <p:regular r:id="rId82"/>
      <p:bold r:id="rId83"/>
      <p:italic r:id="rId84"/>
      <p:boldItalic r:id="rId85"/>
    </p:embeddedFont>
    <p:embeddedFont>
      <p:font typeface="Montserrat Light"/>
      <p:regular r:id="rId86"/>
      <p:bold r:id="rId87"/>
      <p:italic r:id="rId88"/>
      <p:boldItalic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90" roundtripDataSignature="AMtx7mhVQDbEXozpGhgEpEo9Hhlj7Eu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0A01C60-94D8-41EC-903C-9203A3875710}">
  <a:tblStyle styleId="{70A01C60-94D8-41EC-903C-9203A3875710}"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Montserrat-italic.fntdata"/><Relationship Id="rId83" Type="http://schemas.openxmlformats.org/officeDocument/2006/relationships/font" Target="fonts/Montserrat-bold.fntdata"/><Relationship Id="rId42" Type="http://schemas.openxmlformats.org/officeDocument/2006/relationships/slide" Target="slides/slide36.xml"/><Relationship Id="rId86" Type="http://schemas.openxmlformats.org/officeDocument/2006/relationships/font" Target="fonts/MontserratLight-regular.fntdata"/><Relationship Id="rId41" Type="http://schemas.openxmlformats.org/officeDocument/2006/relationships/slide" Target="slides/slide35.xml"/><Relationship Id="rId85" Type="http://schemas.openxmlformats.org/officeDocument/2006/relationships/font" Target="fonts/Montserrat-boldItalic.fntdata"/><Relationship Id="rId44" Type="http://schemas.openxmlformats.org/officeDocument/2006/relationships/slide" Target="slides/slide38.xml"/><Relationship Id="rId88" Type="http://schemas.openxmlformats.org/officeDocument/2006/relationships/font" Target="fonts/MontserratLight-italic.fntdata"/><Relationship Id="rId43" Type="http://schemas.openxmlformats.org/officeDocument/2006/relationships/slide" Target="slides/slide37.xml"/><Relationship Id="rId87" Type="http://schemas.openxmlformats.org/officeDocument/2006/relationships/font" Target="fonts/MontserratLight-bold.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MontserratLight-boldItalic.fntdata"/><Relationship Id="rId80" Type="http://schemas.openxmlformats.org/officeDocument/2006/relationships/slide" Target="slides/slide74.xml"/><Relationship Id="rId82" Type="http://schemas.openxmlformats.org/officeDocument/2006/relationships/font" Target="fonts/Montserrat-regular.fntdata"/><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0" Type="http://customschemas.google.com/relationships/presentationmetadata" Target="meta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54dfa305bb_0_40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g254dfa305bb_0_400: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54dfa305bb_0_517: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live in a rapidly changing world. When I was born, the population was 4 billion, telephones and computers looked like this? </a:t>
            </a:r>
            <a:endParaRPr/>
          </a:p>
          <a:p>
            <a:pPr indent="0" lvl="0" marL="0" rtl="0" algn="l">
              <a:lnSpc>
                <a:spcPct val="100000"/>
              </a:lnSpc>
              <a:spcBef>
                <a:spcPts val="0"/>
              </a:spcBef>
              <a:spcAft>
                <a:spcPts val="0"/>
              </a:spcAft>
              <a:buSzPts val="1100"/>
              <a:buNone/>
            </a:pPr>
            <a:r>
              <a:rPr lang="en-US"/>
              <a:t>This is Walter, on his first day of school. He certainly does not look like this each morning I take him to school. When he was born in 2011 this is what computers and cellphones looked like. </a:t>
            </a:r>
            <a:endParaRPr/>
          </a:p>
        </p:txBody>
      </p:sp>
      <p:sp>
        <p:nvSpPr>
          <p:cNvPr id="264" name="Google Shape;264;g254dfa305bb_0_51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54dfa305bb_0_53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So we live in a changing world, where change is rapid. How many of you have used some form of AI or even ChatGPT. Personally it has changed my life, for anyone interested, i'd be happy to do a quick master class one evening. Anyway, the study found that the productivity gains brought by ChatGPT and other AIS increased efficiency by 35%!!!! Bearing in mind that the productivity gains from the steam engine in the 19th century was 25%! We are living through a pivotal moment in history, where change is so rapid we cannot keep up. </a:t>
            </a:r>
            <a:endParaRPr/>
          </a:p>
        </p:txBody>
      </p:sp>
      <p:sp>
        <p:nvSpPr>
          <p:cNvPr id="278" name="Google Shape;278;g254dfa305bb_0_53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54dfa305bb_0_53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But the future is also very uncertain. In the last couple of years we experienced terrible droughts in the Cape as well as more recently floods. Last year a huge war broke out in Ukraine, which impacted us here in South Africa, do you remember the ridiculous costs of cooking oil. And of course who could forget corona virus. </a:t>
            </a:r>
            <a:endParaRPr/>
          </a:p>
        </p:txBody>
      </p:sp>
      <p:sp>
        <p:nvSpPr>
          <p:cNvPr id="286" name="Google Shape;286;g254dfa305bb_0_53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54dfa305bb_0_54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If we do not embrace these changes and prepare our young people with the skills they need for a rapidly changing world, we will simply perpetuate the inequality that we find ourselves in. These skills are INTERCONNECTED. These 21st Century Skills also help the development of academic skills </a:t>
            </a:r>
            <a:endParaRPr/>
          </a:p>
          <a:p>
            <a:pPr indent="0" lvl="0" marL="0" rtl="0" algn="l">
              <a:lnSpc>
                <a:spcPct val="100000"/>
              </a:lnSpc>
              <a:spcBef>
                <a:spcPts val="0"/>
              </a:spcBef>
              <a:spcAft>
                <a:spcPts val="0"/>
              </a:spcAft>
              <a:buSzPts val="1100"/>
              <a:buNone/>
            </a:pPr>
            <a:r>
              <a:t/>
            </a:r>
            <a:endParaRPr/>
          </a:p>
        </p:txBody>
      </p:sp>
      <p:sp>
        <p:nvSpPr>
          <p:cNvPr id="296" name="Google Shape;296;g254dfa305bb_0_54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54dfa305bb_0_55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g254dfa305bb_0_55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54dfa305bb_0_55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254dfa305bb_0_557: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SzPts val="1100"/>
              <a:buNone/>
            </a:pPr>
            <a:r>
              <a:rPr lang="en-US"/>
              <a:t>The science of learning is a multidisciplinary field that encompasses various domains such as cognitive science, educational psychology, neuroscience, and pedagogy. It aims to understand how people learn and to apply this understanding to improve educational methods, strategies, and outcomes. In a recent book by Kathy Hirsh-Pasek and Roberta Golingkoff, they write, we’ve identified through the learning sciences the 6Cs that will help all young people to become thinkers, contributing members of their communities as they forge a fulfilling life. </a:t>
            </a:r>
            <a:endParaRPr/>
          </a:p>
          <a:p>
            <a:pPr indent="0" lvl="0" marL="0" marR="0" rtl="0" algn="l">
              <a:lnSpc>
                <a:spcPct val="100000"/>
              </a:lnSpc>
              <a:spcBef>
                <a:spcPts val="0"/>
              </a:spcBef>
              <a:spcAft>
                <a:spcPts val="0"/>
              </a:spcAft>
              <a:buSzPts val="1100"/>
              <a:buNone/>
            </a:pPr>
            <a:r>
              <a:rPr lang="en-US"/>
              <a:t>Here they include CONTENT as in curriculum content as the 6’C, placing it firmly in the centre of their model.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54dfa305bb_0_57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0" name="Google Shape;330;g254dfa305bb_0_57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Global political, economic, and social shifts, compounded by rapid technological changes, have caused many countries to rethink how their education systems are preparing young people to succeed in life beyond school, and to embark on reforms aimed at improving the quality and relevance of basic education. South Africa is no different – the theme for the 2023 DBE Lekgotla was </a:t>
            </a:r>
            <a:r>
              <a:rPr b="0" i="0" lang="en-US">
                <a:solidFill>
                  <a:srgbClr val="424242"/>
                </a:solidFill>
                <a:latin typeface="arial"/>
                <a:ea typeface="arial"/>
                <a:cs typeface="arial"/>
                <a:sym typeface="arial"/>
              </a:rPr>
              <a:t>Equipping Learners with Knowledge and Skills for a Changing World Post the COVID-19 Pandemic. There are lit</a:t>
            </a:r>
            <a:r>
              <a:rPr lang="en-US">
                <a:solidFill>
                  <a:srgbClr val="424242"/>
                </a:solidFill>
                <a:latin typeface="arial"/>
                <a:ea typeface="arial"/>
                <a:cs typeface="arial"/>
                <a:sym typeface="arial"/>
              </a:rPr>
              <a:t>erally hundreds of frameworks from around the world as countries try and grapple with how they can prepare their young people to succeed and thrive in a rapidly changing world.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254dfa305bb_0_58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254dfa305bb_0_58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54dfa305bb_0_59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 South Africa, the Curriculum Strenghtening team are leading a very thorough process that seeks to create a South African competency framework that will infuse these 21st-Century skills into the curriculum. They have compiled a collection of case studies and key insights that can be used to inform ongoing educational improvements in South Africa.</a:t>
            </a:r>
            <a:endParaRPr/>
          </a:p>
        </p:txBody>
      </p:sp>
      <p:sp>
        <p:nvSpPr>
          <p:cNvPr id="352" name="Google Shape;352;g254dfa305bb_0_59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54dfa305bb_0_60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254dfa305bb_0_602: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What can we learn from all of these frameworks?</a:t>
            </a:r>
            <a:endParaRPr/>
          </a:p>
          <a:p>
            <a:pPr indent="-298450" lvl="0" marL="457200" rtl="0" algn="l">
              <a:lnSpc>
                <a:spcPct val="100000"/>
              </a:lnSpc>
              <a:spcBef>
                <a:spcPts val="0"/>
              </a:spcBef>
              <a:spcAft>
                <a:spcPts val="0"/>
              </a:spcAft>
              <a:buSzPts val="1100"/>
              <a:buChar char="●"/>
            </a:pPr>
            <a:r>
              <a:rPr lang="en-US"/>
              <a:t>Different frameworks have different purposes for different settings.</a:t>
            </a:r>
            <a:endParaRPr/>
          </a:p>
          <a:p>
            <a:pPr indent="-298450" lvl="0" marL="457200" rtl="0" algn="l">
              <a:lnSpc>
                <a:spcPct val="100000"/>
              </a:lnSpc>
              <a:spcBef>
                <a:spcPts val="0"/>
              </a:spcBef>
              <a:spcAft>
                <a:spcPts val="0"/>
              </a:spcAft>
              <a:buSzPts val="1100"/>
              <a:buChar char="●"/>
            </a:pPr>
            <a:r>
              <a:rPr lang="en-US"/>
              <a:t>Each framework adds to the conversation.</a:t>
            </a:r>
            <a:endParaRPr/>
          </a:p>
          <a:p>
            <a:pPr indent="-298450" lvl="0" marL="457200" rtl="0" algn="l">
              <a:lnSpc>
                <a:spcPct val="100000"/>
              </a:lnSpc>
              <a:spcBef>
                <a:spcPts val="0"/>
              </a:spcBef>
              <a:spcAft>
                <a:spcPts val="0"/>
              </a:spcAft>
              <a:buSzPts val="1100"/>
              <a:buChar char="●"/>
            </a:pPr>
            <a:r>
              <a:rPr lang="en-US"/>
              <a:t>No single framework can be used to solve every problem and meet every need.</a:t>
            </a:r>
            <a:endParaRPr/>
          </a:p>
          <a:p>
            <a:pPr indent="-298450" lvl="0" marL="457200" rtl="0" algn="l">
              <a:lnSpc>
                <a:spcPct val="100000"/>
              </a:lnSpc>
              <a:spcBef>
                <a:spcPts val="0"/>
              </a:spcBef>
              <a:spcAft>
                <a:spcPts val="0"/>
              </a:spcAft>
              <a:buSzPts val="1100"/>
              <a:buChar char="●"/>
            </a:pPr>
            <a:r>
              <a:rPr lang="en-US"/>
              <a:t>The is no ONE way to infuse competencies, different countries have done different things.</a:t>
            </a:r>
            <a:endParaRPr/>
          </a:p>
          <a:p>
            <a:pPr indent="-298450" lvl="0" marL="457200" rtl="0" algn="l">
              <a:lnSpc>
                <a:spcPct val="100000"/>
              </a:lnSpc>
              <a:spcBef>
                <a:spcPts val="0"/>
              </a:spcBef>
              <a:spcAft>
                <a:spcPts val="0"/>
              </a:spcAft>
              <a:buSzPts val="1100"/>
              <a:buChar char="●"/>
            </a:pPr>
            <a:r>
              <a:rPr lang="en-US"/>
              <a:t>Teaching and developing 21st-Century Skills requires alignment between assessment, curriculum and teacher development.</a:t>
            </a:r>
            <a:endParaRPr/>
          </a:p>
          <a:p>
            <a:pPr indent="-298450" lvl="0" marL="457200" rtl="0" algn="l">
              <a:lnSpc>
                <a:spcPct val="100000"/>
              </a:lnSpc>
              <a:spcBef>
                <a:spcPts val="0"/>
              </a:spcBef>
              <a:spcAft>
                <a:spcPts val="0"/>
              </a:spcAft>
              <a:buSzPts val="1100"/>
              <a:buChar char="●"/>
            </a:pPr>
            <a:r>
              <a:rPr lang="en-US"/>
              <a:t>It is NOT a quick fix, it is a developmental process with a number of steps, taking place over time.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4dfa305bb_0_42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 name="Google Shape;163;g254dfa305bb_0_42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Thank you Dr Chetty, Dr Poliah for your excellent presentations, I must say you are both hard acts to follow, and at the end of the day! I’ll do my best to keep you all engaged and interested in this fascinating topic. In the next 30 minutes I would like to take you on a journey, a journey that will take us outside the borders of South Africa, around the world before landing back in this room. On this journey we will explore 4 curious questions. I love my curious questions, because in the words of Professor Gravett curiosity is the driver of attention and engagement. Getting and keeping learners or in this case participants curiosity is one of the key factors of successful education. </a:t>
            </a:r>
            <a:endParaRPr/>
          </a:p>
          <a:p>
            <a:pPr indent="0" lvl="0" marL="0" marR="0" rtl="0" algn="l">
              <a:lnSpc>
                <a:spcPct val="100000"/>
              </a:lnSpc>
              <a:spcBef>
                <a:spcPts val="0"/>
              </a:spcBef>
              <a:spcAft>
                <a:spcPts val="0"/>
              </a:spcAft>
              <a:buClr>
                <a:srgbClr val="000000"/>
              </a:buClr>
              <a:buSzPts val="1100"/>
              <a:buFont typeface="Arial"/>
              <a:buNone/>
            </a:pPr>
            <a:r>
              <a:rPr lang="en-US"/>
              <a:t>We will explore</a:t>
            </a:r>
            <a:endParaRPr/>
          </a:p>
          <a:p>
            <a:pPr indent="-298450" lvl="0" marL="457200" marR="0" rtl="0" algn="l">
              <a:lnSpc>
                <a:spcPct val="100000"/>
              </a:lnSpc>
              <a:spcBef>
                <a:spcPts val="0"/>
              </a:spcBef>
              <a:spcAft>
                <a:spcPts val="0"/>
              </a:spcAft>
              <a:buSzPts val="1100"/>
              <a:buChar char="-"/>
            </a:pPr>
            <a:r>
              <a:rPr lang="en-US"/>
              <a:t>what are the key 21st century skills our learners need to thrive in today’s changing world?</a:t>
            </a:r>
            <a:endParaRPr/>
          </a:p>
          <a:p>
            <a:pPr indent="-298450" lvl="0" marL="457200" marR="0" rtl="0" algn="l">
              <a:lnSpc>
                <a:spcPct val="100000"/>
              </a:lnSpc>
              <a:spcBef>
                <a:spcPts val="0"/>
              </a:spcBef>
              <a:spcAft>
                <a:spcPts val="0"/>
              </a:spcAft>
              <a:buSzPts val="1100"/>
              <a:buChar char="-"/>
            </a:pPr>
            <a:r>
              <a:rPr lang="en-US"/>
              <a:t>Why do we need 21st century skills</a:t>
            </a:r>
            <a:endParaRPr/>
          </a:p>
          <a:p>
            <a:pPr indent="-298450" lvl="0" marL="457200" marR="0" rtl="0" algn="l">
              <a:lnSpc>
                <a:spcPct val="100000"/>
              </a:lnSpc>
              <a:spcBef>
                <a:spcPts val="0"/>
              </a:spcBef>
              <a:spcAft>
                <a:spcPts val="0"/>
              </a:spcAft>
              <a:buSzPts val="1100"/>
              <a:buChar char="-"/>
            </a:pPr>
            <a:r>
              <a:rPr lang="en-US"/>
              <a:t>What can we learn from international education systems efforts to infuse 21st-Century skills?</a:t>
            </a:r>
            <a:endParaRPr/>
          </a:p>
          <a:p>
            <a:pPr indent="-298450" lvl="0" marL="457200" marR="0" rtl="0" algn="l">
              <a:lnSpc>
                <a:spcPct val="100000"/>
              </a:lnSpc>
              <a:spcBef>
                <a:spcPts val="0"/>
              </a:spcBef>
              <a:spcAft>
                <a:spcPts val="0"/>
              </a:spcAft>
              <a:buSzPts val="1100"/>
              <a:buChar char="-"/>
            </a:pPr>
            <a:r>
              <a:rPr lang="en-US"/>
              <a:t>What does this mean for the GEC, how do we infuse 21st-Century skills into the GEC?</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54dfa305bb_0_60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g254dfa305bb_0_607: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Moving from the global to the local. In 2022 the team working on the South African competency framework led a stakeholder engagement process, consulting with 500 + people across the country. This is a list of all the 21st century skills that this group thought were important for young people to thrive in a changing world. You will notice that communication, critical thinking, collaboration and creativity are very high up on the list.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4dfa305bb_0_619: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you can see the very first draft of a South African competency framework, noting that our 5Cs are central to this framework. </a:t>
            </a:r>
            <a:endParaRPr/>
          </a:p>
        </p:txBody>
      </p:sp>
      <p:sp>
        <p:nvSpPr>
          <p:cNvPr id="378" name="Google Shape;378;g254dfa305bb_0_61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54dfa305bb_0_627: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7" name="Google Shape;387;g254dfa305bb_0_62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4dfa305bb_0_633: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What are the implications of these insights for the Global Education Coalition (GEC)? Our initial step involved carefully selecting two comprehensive and complementary frameworks, namely the Centre for Curriculum Redesign and the Australian Council for Educational Research. These were chosen for their rigor, ribusticity and evidence base. These informed the foundation for our GEC framework, prior to there being a South African framework.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We initiated a comparative analysis of these two frameworks, identifying areas of overlap and divergences. Following this mapping, we proceeded to a practical application, examining the projects in detail. Our aim was to pinpoint within the 13-step process of each project the prime opportunities for learners to actively engage with and develop the vital 21st-century skills.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Subsequently, to ensure our framework remains user-friendly, we distilled the skills and sub-skills down to a more compact number. This step was essential to creating a manageable framework conducive to effective learning and teaching.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In 2022, we tested the rubric. The invaluable feedback we received was instrumental in enabling us to refine and enhance our rubric, bringing us to the version we have today.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So what does this all mean for the GEC. Our first steps were to begin by selecting a couple of very well researched and aligned frameworks to inform our framework for the GEC. We used the Centre for Curriculum Redesign and the Australian Council for Educational research. We first mapped these two frameworks for check for overlap. </a:t>
            </a:r>
            <a:endParaRPr/>
          </a:p>
          <a:p>
            <a:pPr indent="0" lvl="0" marL="0" rtl="0" algn="l">
              <a:lnSpc>
                <a:spcPct val="100000"/>
              </a:lnSpc>
              <a:spcBef>
                <a:spcPts val="0"/>
              </a:spcBef>
              <a:spcAft>
                <a:spcPts val="0"/>
              </a:spcAft>
              <a:buSzPts val="1100"/>
              <a:buNone/>
            </a:pPr>
            <a:r>
              <a:rPr lang="en-US"/>
              <a:t>We then looked at the actual projects to map out which of the 13 steps of the project would provide the best opportunities for learners to practice thoes 21st century skills. </a:t>
            </a:r>
            <a:endParaRPr/>
          </a:p>
          <a:p>
            <a:pPr indent="0" lvl="0" marL="0" rtl="0" algn="l">
              <a:lnSpc>
                <a:spcPct val="100000"/>
              </a:lnSpc>
              <a:spcBef>
                <a:spcPts val="0"/>
              </a:spcBef>
              <a:spcAft>
                <a:spcPts val="0"/>
              </a:spcAft>
              <a:buSzPts val="1100"/>
              <a:buNone/>
            </a:pPr>
            <a:r>
              <a:rPr lang="en-US"/>
              <a:t>We then selected a smaller number of the skills and sub-skills to create a manageable framework. </a:t>
            </a:r>
            <a:endParaRPr/>
          </a:p>
          <a:p>
            <a:pPr indent="0" lvl="0" marL="0" rtl="0" algn="l">
              <a:lnSpc>
                <a:spcPct val="100000"/>
              </a:lnSpc>
              <a:spcBef>
                <a:spcPts val="0"/>
              </a:spcBef>
              <a:spcAft>
                <a:spcPts val="0"/>
              </a:spcAft>
              <a:buSzPts val="1100"/>
              <a:buNone/>
            </a:pPr>
            <a:r>
              <a:rPr lang="en-US"/>
              <a:t>We tested the framework in 2022 and based on the feedback iterated and updated the rubric.</a:t>
            </a:r>
            <a:endParaRPr/>
          </a:p>
        </p:txBody>
      </p:sp>
      <p:sp>
        <p:nvSpPr>
          <p:cNvPr id="394" name="Google Shape;394;g254dfa305bb_0_63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54dfa305bb_0_69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254dfa305bb_0_69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is just a quick summary of the changes we made from 2022 to 2023.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254dfa305bb_0_657: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5" name="Google Shape;425;g254dfa305bb_0_65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4dfa305bb_0_67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0" name="Google Shape;440;g254dfa305bb_0_67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is an example of critical thinking from the ACER framework. In the interest of time, and I dont want to send you all to sleep, this is an example of critical thinking. Here you can see critical thinking is made up of 3 strands of which each has a further 3 aspects.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54dfa305bb_0_67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g254dfa305bb_0_67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with the CCR framework, comparing to critical thinking, again, there are sub-competencies and elements that make up these sub-competencies.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Alone there are many many elements that make up critical thinking, and so we had to think carefully which would be the most relevant to see in the projects AND which might be the easiest to see. So that we could create something that would be both tangible, relevant, and feasible to implement.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54dfa305bb_0_68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g254dfa305bb_0_68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In this rubric, we found the in trying to make it simple and easy to use, we found that it was actually too simplistic and therefore became very vague.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54dfa305bb_0_68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g254dfa305bb_0_68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We used the research, feedback and learning from previous years to inform this version. Ensuring specificity and simplicity.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54dfa305bb_0_443: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g254dfa305bb_0_44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254dfa305bb_0_69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4" name="Google Shape;464;g254dfa305bb_0_69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However this is a journey towards Finding the simplicity behind the complexity, while maintaining integrity, quality and impact [of the resources and tools].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54dfa305bb_0_70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g254dfa305bb_0_70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54dfa305bb_0_70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is an example of how we mapped the 21st-Century Skills into the Integrated Projects. </a:t>
            </a:r>
            <a:endParaRPr/>
          </a:p>
        </p:txBody>
      </p:sp>
      <p:sp>
        <p:nvSpPr>
          <p:cNvPr id="476" name="Google Shape;476;g254dfa305bb_0_70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54dfa305bb_0_71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This is what the rubric looks like. In Tuesdays session we will have time to go through it properly and actually use it. </a:t>
            </a:r>
            <a:endParaRPr/>
          </a:p>
        </p:txBody>
      </p:sp>
      <p:sp>
        <p:nvSpPr>
          <p:cNvPr id="482" name="Google Shape;482;g254dfa305bb_0_71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54dfa305bb_0_71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8" name="Google Shape;488;g254dfa305bb_0_71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54dfa305bb_0_74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8" name="Google Shape;518;g254dfa305bb_0_74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54dfa305bb_0_77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9" name="Google Shape;549;g254dfa305bb_0_77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US"/>
              <a:t>Finally just to say that this is a journey, it will take time, the first step is to define and identify these skills. </a:t>
            </a:r>
            <a:endParaRPr/>
          </a:p>
        </p:txBody>
      </p:sp>
      <p:sp>
        <p:nvSpPr>
          <p:cNvPr id="550" name="Google Shape;550;g254dfa305bb_0_77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54dfa305bb_0_795: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70" name="Google Shape;570;g254dfa305bb_0_79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54dfa305bb_0_93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254dfa305bb_0_931: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253845fc30c_0_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2" name="Google Shape;582;g253845fc30c_0_1: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54dfa305bb_0_449: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g254dfa305bb_0_44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7" name="Google Shape;607;p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Thank you Dr Chetty, Dr Poliah for your excellent presentations, I must say you are both hard acts to follow, and at the end of the day! I’ll do my best to keep you all engaged and interested in this </a:t>
            </a:r>
            <a:r>
              <a:rPr lang="en-US"/>
              <a:t>fascinating</a:t>
            </a:r>
            <a:r>
              <a:rPr lang="en-US"/>
              <a:t> topic. In the next 30 </a:t>
            </a:r>
            <a:r>
              <a:rPr lang="en-US"/>
              <a:t>minutes</a:t>
            </a:r>
            <a:r>
              <a:rPr lang="en-US"/>
              <a:t> I would like to take you on a journey, a journey that will take us outside the </a:t>
            </a:r>
            <a:r>
              <a:rPr lang="en-US"/>
              <a:t>borders</a:t>
            </a:r>
            <a:r>
              <a:rPr lang="en-US"/>
              <a:t> of South Africa, around the world before landing back in this room. On this journey we will explore 4 curious questions. I love my curious questions, </a:t>
            </a:r>
            <a:r>
              <a:rPr lang="en-US"/>
              <a:t>because</a:t>
            </a:r>
            <a:r>
              <a:rPr lang="en-US"/>
              <a:t> in the words of Professor Gravett curiosity is the driver of attention and </a:t>
            </a:r>
            <a:r>
              <a:rPr lang="en-US"/>
              <a:t>engagement</a:t>
            </a:r>
            <a:r>
              <a:rPr lang="en-US"/>
              <a:t>. Getting and keeping learners or in this case participants curiosity is one of the key factors of successful education. </a:t>
            </a:r>
            <a:endParaRPr/>
          </a:p>
          <a:p>
            <a:pPr indent="0" lvl="0" marL="0" marR="0" rtl="0" algn="l">
              <a:lnSpc>
                <a:spcPct val="100000"/>
              </a:lnSpc>
              <a:spcBef>
                <a:spcPts val="0"/>
              </a:spcBef>
              <a:spcAft>
                <a:spcPts val="0"/>
              </a:spcAft>
              <a:buClr>
                <a:srgbClr val="000000"/>
              </a:buClr>
              <a:buSzPts val="1100"/>
              <a:buFont typeface="Arial"/>
              <a:buNone/>
            </a:pPr>
            <a:r>
              <a:rPr lang="en-US"/>
              <a:t>We will explore</a:t>
            </a:r>
            <a:endParaRPr/>
          </a:p>
          <a:p>
            <a:pPr indent="-298450" lvl="0" marL="457200" marR="0" rtl="0" algn="l">
              <a:lnSpc>
                <a:spcPct val="100000"/>
              </a:lnSpc>
              <a:spcBef>
                <a:spcPts val="0"/>
              </a:spcBef>
              <a:spcAft>
                <a:spcPts val="0"/>
              </a:spcAft>
              <a:buSzPts val="1100"/>
              <a:buChar char="-"/>
            </a:pPr>
            <a:r>
              <a:rPr lang="en-US"/>
              <a:t>what are the key 21st century skills our learners need to thrive in today’s changing world?</a:t>
            </a:r>
            <a:endParaRPr/>
          </a:p>
          <a:p>
            <a:pPr indent="-298450" lvl="0" marL="457200" marR="0" rtl="0" algn="l">
              <a:lnSpc>
                <a:spcPct val="100000"/>
              </a:lnSpc>
              <a:spcBef>
                <a:spcPts val="0"/>
              </a:spcBef>
              <a:spcAft>
                <a:spcPts val="0"/>
              </a:spcAft>
              <a:buSzPts val="1100"/>
              <a:buChar char="-"/>
            </a:pPr>
            <a:r>
              <a:rPr lang="en-US"/>
              <a:t>Why do we need 21st century skills</a:t>
            </a:r>
            <a:endParaRPr/>
          </a:p>
          <a:p>
            <a:pPr indent="-298450" lvl="0" marL="457200" marR="0" rtl="0" algn="l">
              <a:lnSpc>
                <a:spcPct val="100000"/>
              </a:lnSpc>
              <a:spcBef>
                <a:spcPts val="0"/>
              </a:spcBef>
              <a:spcAft>
                <a:spcPts val="0"/>
              </a:spcAft>
              <a:buSzPts val="1100"/>
              <a:buChar char="-"/>
            </a:pPr>
            <a:r>
              <a:rPr lang="en-US"/>
              <a:t>What can we learn from international education systems efforts to infuse 21st-Century skills?</a:t>
            </a:r>
            <a:endParaRPr/>
          </a:p>
          <a:p>
            <a:pPr indent="-298450" lvl="0" marL="457200" marR="0" rtl="0" algn="l">
              <a:lnSpc>
                <a:spcPct val="100000"/>
              </a:lnSpc>
              <a:spcBef>
                <a:spcPts val="0"/>
              </a:spcBef>
              <a:spcAft>
                <a:spcPts val="0"/>
              </a:spcAft>
              <a:buSzPts val="1100"/>
              <a:buChar char="-"/>
            </a:pPr>
            <a:r>
              <a:rPr lang="en-US"/>
              <a:t>What does this mean for the GEC, how do we infuse 21st-Century skills into the GEC?</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9: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10: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1: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2: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There are hundreds of different 21st Century skills and this </a:t>
            </a:r>
            <a:r>
              <a:rPr lang="en-US"/>
              <a:t>word</a:t>
            </a:r>
            <a:r>
              <a:rPr lang="en-US"/>
              <a:t> cloud is by no means complete. </a:t>
            </a:r>
            <a:endParaRPr/>
          </a:p>
        </p:txBody>
      </p:sp>
      <p:sp>
        <p:nvSpPr>
          <p:cNvPr id="648" name="Google Shape;648;p1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254b9d582a2_0_17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254b9d582a2_0_172: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13: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14: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5: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live in a rapidly changing world. When I was born, the population was 4 </a:t>
            </a:r>
            <a:r>
              <a:rPr lang="en-US"/>
              <a:t>billion</a:t>
            </a:r>
            <a:r>
              <a:rPr lang="en-US"/>
              <a:t>, telephones and computers looked like this? </a:t>
            </a:r>
            <a:endParaRPr/>
          </a:p>
          <a:p>
            <a:pPr indent="0" lvl="0" marL="0" rtl="0" algn="l">
              <a:spcBef>
                <a:spcPts val="0"/>
              </a:spcBef>
              <a:spcAft>
                <a:spcPts val="0"/>
              </a:spcAft>
              <a:buNone/>
            </a:pPr>
            <a:r>
              <a:rPr lang="en-US"/>
              <a:t>This is Walter, on his first day of school. He certainly does not look like this each morning I take him to school. When he was born in 2011 this is what computers and cellphones looked like. </a:t>
            </a:r>
            <a:endParaRPr/>
          </a:p>
        </p:txBody>
      </p:sp>
      <p:sp>
        <p:nvSpPr>
          <p:cNvPr id="708" name="Google Shape;708;p1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16: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we live in a </a:t>
            </a:r>
            <a:r>
              <a:rPr lang="en-US"/>
              <a:t>changing</a:t>
            </a:r>
            <a:r>
              <a:rPr lang="en-US"/>
              <a:t> world, where change is rapid. How many of you have used some form of AI or even ChatGPT. Personally it has changed my life, for anyone interested, </a:t>
            </a:r>
            <a:r>
              <a:rPr lang="en-US"/>
              <a:t>i'd</a:t>
            </a:r>
            <a:r>
              <a:rPr lang="en-US"/>
              <a:t> be happy to do a quick master class one evening. Anyway, the study found that the productivity gains brought by ChatGPT and other AIS increased efficiency by 35%!!!! </a:t>
            </a:r>
            <a:r>
              <a:rPr lang="en-US"/>
              <a:t>Bearing</a:t>
            </a:r>
            <a:r>
              <a:rPr lang="en-US"/>
              <a:t> in mind that the productivity gains from the steam engine in the 19th century was 25%! We are living through a </a:t>
            </a:r>
            <a:r>
              <a:rPr lang="en-US"/>
              <a:t>pivotal</a:t>
            </a:r>
            <a:r>
              <a:rPr lang="en-US"/>
              <a:t> moment in history, where change is so rapid we cannot keep up. </a:t>
            </a:r>
            <a:endParaRPr/>
          </a:p>
        </p:txBody>
      </p:sp>
      <p:sp>
        <p:nvSpPr>
          <p:cNvPr id="722" name="Google Shape;722;p1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54dfa305bb_0_45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6" name="Google Shape;196;g254dfa305bb_0_45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17: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But the future is also very uncertain. In the last couple of years we </a:t>
            </a:r>
            <a:r>
              <a:rPr lang="en-US"/>
              <a:t>experienced terrible droughts in the Cape as well as more recently floods. Last year a huge war broke out in Ukraine, which impacted us here in South Africa, do you remember the ridiculous costs of cooking oil. And of course who could forget corona virus. </a:t>
            </a:r>
            <a:endParaRPr/>
          </a:p>
        </p:txBody>
      </p:sp>
      <p:sp>
        <p:nvSpPr>
          <p:cNvPr id="729" name="Google Shape;729;p1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24: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If we do not embrace these changes and prepare our young </a:t>
            </a:r>
            <a:r>
              <a:rPr lang="en-US"/>
              <a:t>people</a:t>
            </a:r>
            <a:r>
              <a:rPr lang="en-US"/>
              <a:t> with the skills they need for a </a:t>
            </a:r>
            <a:r>
              <a:rPr lang="en-US"/>
              <a:t>rapidly</a:t>
            </a:r>
            <a:r>
              <a:rPr lang="en-US"/>
              <a:t> changing world, we will simply perpetuate the inequality that we find ourselves in. </a:t>
            </a:r>
            <a:endParaRPr/>
          </a:p>
        </p:txBody>
      </p:sp>
      <p:sp>
        <p:nvSpPr>
          <p:cNvPr id="739" name="Google Shape;739;p2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27: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p2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p28: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US"/>
              <a:t>The science of learning is a multidisciplinary field that encompasses various domains such as cognitive science, educational psychology, neuroscience, and pedagogy. It aims to understand how people learn and to apply this understanding to improve educational methods, strategies, and outcomes. In a recent book by Kathy Hirsh-Pasek and Roberta Golingkoff, they write, we’ve identified through the learning sciences the 6Cs that will help all young people to become thinkers, </a:t>
            </a:r>
            <a:r>
              <a:rPr lang="en-US"/>
              <a:t>contributing</a:t>
            </a:r>
            <a:r>
              <a:rPr lang="en-US"/>
              <a:t> members of their communities as they forge a fulfilling life. </a:t>
            </a:r>
            <a:endParaRPr/>
          </a:p>
          <a:p>
            <a:pPr indent="0" lvl="0" marL="0" marR="0" rtl="0" algn="l">
              <a:lnSpc>
                <a:spcPct val="100000"/>
              </a:lnSpc>
              <a:spcBef>
                <a:spcPts val="0"/>
              </a:spcBef>
              <a:spcAft>
                <a:spcPts val="0"/>
              </a:spcAft>
              <a:buNone/>
            </a:pPr>
            <a:r>
              <a:rPr lang="en-US"/>
              <a:t>Here they include CONTENT as in curriculum content as the 6’C, placing it firmly in the centre of their model. </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2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3" name="Google Shape;773;p29: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Global political, economic, and social shifts, compounded by rapid technological changes, have caused many countries to rethink how their education systems are preparing young people to succeed in life beyond school, and to embark on reforms aimed at improving the quality and relevance of basic education. South Africa is no different – the theme for the 2023 DBE Lekgotla was </a:t>
            </a:r>
            <a:r>
              <a:rPr b="0" i="0" lang="en-US">
                <a:solidFill>
                  <a:srgbClr val="424242"/>
                </a:solidFill>
                <a:latin typeface="arial"/>
                <a:ea typeface="arial"/>
                <a:cs typeface="arial"/>
                <a:sym typeface="arial"/>
              </a:rPr>
              <a:t>Equipping Learners with Knowledge and Skills for a Changing World Post the COVID-19 Pandemic. There are lit</a:t>
            </a:r>
            <a:r>
              <a:rPr lang="en-US">
                <a:solidFill>
                  <a:srgbClr val="424242"/>
                </a:solidFill>
                <a:latin typeface="arial"/>
                <a:ea typeface="arial"/>
                <a:cs typeface="arial"/>
                <a:sym typeface="arial"/>
              </a:rPr>
              <a:t>erally hundreds of frameworks from around the world as </a:t>
            </a:r>
            <a:r>
              <a:rPr lang="en-US">
                <a:solidFill>
                  <a:srgbClr val="424242"/>
                </a:solidFill>
                <a:latin typeface="arial"/>
                <a:ea typeface="arial"/>
                <a:cs typeface="arial"/>
                <a:sym typeface="arial"/>
              </a:rPr>
              <a:t>countries</a:t>
            </a:r>
            <a:r>
              <a:rPr lang="en-US">
                <a:solidFill>
                  <a:srgbClr val="424242"/>
                </a:solidFill>
                <a:latin typeface="arial"/>
                <a:ea typeface="arial"/>
                <a:cs typeface="arial"/>
                <a:sym typeface="arial"/>
              </a:rPr>
              <a:t> try and grapple with how they can prepare </a:t>
            </a:r>
            <a:r>
              <a:rPr lang="en-US">
                <a:solidFill>
                  <a:srgbClr val="424242"/>
                </a:solidFill>
                <a:latin typeface="arial"/>
                <a:ea typeface="arial"/>
                <a:cs typeface="arial"/>
                <a:sym typeface="arial"/>
              </a:rPr>
              <a:t>their</a:t>
            </a:r>
            <a:r>
              <a:rPr lang="en-US">
                <a:solidFill>
                  <a:srgbClr val="424242"/>
                </a:solidFill>
                <a:latin typeface="arial"/>
                <a:ea typeface="arial"/>
                <a:cs typeface="arial"/>
                <a:sym typeface="arial"/>
              </a:rPr>
              <a:t> young people to succeed and thrive in a rapidly changing world.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p3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4" name="Google Shape;784;p30: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31: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South Africa, the Curriculum Strenghtening team are leading a very thorough process that seeks to create a South African competency framework that will infuse these 21st-Century skills into the curriculum. They have compiled a collection of case studies and key </a:t>
            </a:r>
            <a:r>
              <a:rPr lang="en-US"/>
              <a:t>insights</a:t>
            </a:r>
            <a:r>
              <a:rPr lang="en-US"/>
              <a:t> that can be used to inform </a:t>
            </a:r>
            <a:r>
              <a:rPr lang="en-US"/>
              <a:t>ongoing</a:t>
            </a:r>
            <a:r>
              <a:rPr lang="en-US"/>
              <a:t> educational improvements in South Africa.</a:t>
            </a:r>
            <a:endParaRPr/>
          </a:p>
        </p:txBody>
      </p:sp>
      <p:sp>
        <p:nvSpPr>
          <p:cNvPr id="795" name="Google Shape;795;p3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0" name="Shape 800"/>
        <p:cNvGrpSpPr/>
        <p:nvPr/>
      </p:nvGrpSpPr>
      <p:grpSpPr>
        <a:xfrm>
          <a:off x="0" y="0"/>
          <a:ext cx="0" cy="0"/>
          <a:chOff x="0" y="0"/>
          <a:chExt cx="0" cy="0"/>
        </a:xfrm>
      </p:grpSpPr>
      <p:sp>
        <p:nvSpPr>
          <p:cNvPr id="801" name="Google Shape;801;p3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2" name="Google Shape;802;p3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What can we learn from all of these frameworks?</a:t>
            </a:r>
            <a:endParaRPr/>
          </a:p>
          <a:p>
            <a:pPr indent="-298450" lvl="0" marL="457200" rtl="0" algn="l">
              <a:lnSpc>
                <a:spcPct val="100000"/>
              </a:lnSpc>
              <a:spcBef>
                <a:spcPts val="0"/>
              </a:spcBef>
              <a:spcAft>
                <a:spcPts val="0"/>
              </a:spcAft>
              <a:buSzPts val="1100"/>
              <a:buChar char="●"/>
            </a:pPr>
            <a:r>
              <a:rPr lang="en-US"/>
              <a:t>Different frameworks have different purposes for different settings.</a:t>
            </a:r>
            <a:endParaRPr/>
          </a:p>
          <a:p>
            <a:pPr indent="-298450" lvl="0" marL="457200" rtl="0" algn="l">
              <a:lnSpc>
                <a:spcPct val="100000"/>
              </a:lnSpc>
              <a:spcBef>
                <a:spcPts val="0"/>
              </a:spcBef>
              <a:spcAft>
                <a:spcPts val="0"/>
              </a:spcAft>
              <a:buSzPts val="1100"/>
              <a:buChar char="●"/>
            </a:pPr>
            <a:r>
              <a:rPr lang="en-US"/>
              <a:t>Each framework adds to the conversation.</a:t>
            </a:r>
            <a:endParaRPr/>
          </a:p>
          <a:p>
            <a:pPr indent="-298450" lvl="0" marL="457200" rtl="0" algn="l">
              <a:lnSpc>
                <a:spcPct val="100000"/>
              </a:lnSpc>
              <a:spcBef>
                <a:spcPts val="0"/>
              </a:spcBef>
              <a:spcAft>
                <a:spcPts val="0"/>
              </a:spcAft>
              <a:buSzPts val="1100"/>
              <a:buChar char="●"/>
            </a:pPr>
            <a:r>
              <a:rPr lang="en-US"/>
              <a:t>No single framework can be used to solve every problem and meet every need.</a:t>
            </a:r>
            <a:endParaRPr/>
          </a:p>
          <a:p>
            <a:pPr indent="-298450" lvl="0" marL="457200" rtl="0" algn="l">
              <a:lnSpc>
                <a:spcPct val="100000"/>
              </a:lnSpc>
              <a:spcBef>
                <a:spcPts val="0"/>
              </a:spcBef>
              <a:spcAft>
                <a:spcPts val="0"/>
              </a:spcAft>
              <a:buSzPts val="1100"/>
              <a:buChar char="●"/>
            </a:pPr>
            <a:r>
              <a:rPr lang="en-US"/>
              <a:t>The is no ONE way to infuse competencies, different countries have done different things.</a:t>
            </a:r>
            <a:endParaRPr/>
          </a:p>
          <a:p>
            <a:pPr indent="-298450" lvl="0" marL="457200" rtl="0" algn="l">
              <a:lnSpc>
                <a:spcPct val="100000"/>
              </a:lnSpc>
              <a:spcBef>
                <a:spcPts val="0"/>
              </a:spcBef>
              <a:spcAft>
                <a:spcPts val="0"/>
              </a:spcAft>
              <a:buSzPts val="1100"/>
              <a:buChar char="●"/>
            </a:pPr>
            <a:r>
              <a:rPr lang="en-US"/>
              <a:t>Teaching and developing 21st-Century Skills requires alignment between assessment, curriculum and teacher development.</a:t>
            </a:r>
            <a:endParaRPr/>
          </a:p>
          <a:p>
            <a:pPr indent="-298450" lvl="0" marL="457200" rtl="0" algn="l">
              <a:lnSpc>
                <a:spcPct val="100000"/>
              </a:lnSpc>
              <a:spcBef>
                <a:spcPts val="0"/>
              </a:spcBef>
              <a:spcAft>
                <a:spcPts val="0"/>
              </a:spcAft>
              <a:buSzPts val="1100"/>
              <a:buChar char="●"/>
            </a:pPr>
            <a:r>
              <a:rPr lang="en-US"/>
              <a:t>It is NOT a quick fix, it is a developmental process with a number of steps, taking place over time.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3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8" name="Google Shape;808;p36: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lang="en-US"/>
              <a:t>Moving from the global to the local. In 2022 the team working on the South African competency framework led a stakeholder engagement process, consulting with 500 + people across the </a:t>
            </a:r>
            <a:r>
              <a:rPr lang="en-US"/>
              <a:t>country</a:t>
            </a:r>
            <a:r>
              <a:rPr lang="en-US"/>
              <a:t>. This is a list of all the 21st century skills that this group thought were important for young people to thrive in a changing world. You will </a:t>
            </a:r>
            <a:r>
              <a:rPr lang="en-US"/>
              <a:t>notice</a:t>
            </a:r>
            <a:r>
              <a:rPr lang="en-US"/>
              <a:t> that </a:t>
            </a:r>
            <a:r>
              <a:rPr lang="en-US"/>
              <a:t>communication</a:t>
            </a:r>
            <a:r>
              <a:rPr lang="en-US"/>
              <a:t>, critical thinking, collaboration and creativity are very high up on the list.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p37: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you can see the very first draft of a South African competency framework, noting that our 5Cs are central to this framework. </a:t>
            </a:r>
            <a:endParaRPr/>
          </a:p>
        </p:txBody>
      </p:sp>
      <p:sp>
        <p:nvSpPr>
          <p:cNvPr id="821" name="Google Shape;821;p3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54dfa305bb_0_461: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There are hundreds of different 21st Century skills and this word cloud is by no means complete. </a:t>
            </a:r>
            <a:endParaRPr/>
          </a:p>
        </p:txBody>
      </p:sp>
      <p:sp>
        <p:nvSpPr>
          <p:cNvPr id="204" name="Google Shape;204;g254dfa305bb_0_46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33: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33: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34: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What are the implications of these insights for the Global Education Coalition (GEC)? Our initial step involved carefully selecting two comprehensive and complementary frameworks, namely the Centre for Curriculum Redesign and the Australian Council for Educational Research. These were chosen for their rigor, ribusticity and </a:t>
            </a:r>
            <a:r>
              <a:rPr lang="en-US"/>
              <a:t>evidence</a:t>
            </a:r>
            <a:r>
              <a:rPr lang="en-US"/>
              <a:t> base. These informed the foundation for our GEC framework, prior to there being a South African </a:t>
            </a:r>
            <a:r>
              <a:rPr lang="en-US"/>
              <a:t>framework</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initiated a comparative analysis of these two frameworks, identifying areas of overlap and divergences. Following this mapping, we proceeded to a practical application, examining the projects in detail. Our aim was to pinpoint within the 13-step process of each project the prime opportunities for learners to actively engage with and develop the vital 21st-century skills.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Subsequently, to ensure our framework remains user-friendly, we distilled the skills and sub-skills down to a more compact number. This step was essential to creating a manageable framework conducive to effective learning and teaching.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2022, we tested the rubric. The invaluable feedback we received was instrumental in enabling us to refine and enhance our rubric, bringing us to the version we have today.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So what does this all mean for the GEC. Our first steps were to begin by selecting a couple of very well researched and </a:t>
            </a:r>
            <a:r>
              <a:rPr lang="en-US"/>
              <a:t>aligned</a:t>
            </a:r>
            <a:r>
              <a:rPr lang="en-US"/>
              <a:t> frameworks to inform our framework for the GEC. We used the Centre for Curriculum </a:t>
            </a:r>
            <a:r>
              <a:rPr lang="en-US"/>
              <a:t>Redesign</a:t>
            </a:r>
            <a:r>
              <a:rPr lang="en-US"/>
              <a:t> and the Australian Council for Educational research. We first mapped these two frameworks for check for overlap. </a:t>
            </a:r>
            <a:endParaRPr/>
          </a:p>
          <a:p>
            <a:pPr indent="0" lvl="0" marL="0" rtl="0" algn="l">
              <a:spcBef>
                <a:spcPts val="0"/>
              </a:spcBef>
              <a:spcAft>
                <a:spcPts val="0"/>
              </a:spcAft>
              <a:buNone/>
            </a:pPr>
            <a:r>
              <a:rPr lang="en-US"/>
              <a:t>We then looked at the actual projects to map out which of the 13 steps of the project would provide the best opportunities for learners to practice thoes 21st century skills. </a:t>
            </a:r>
            <a:endParaRPr/>
          </a:p>
          <a:p>
            <a:pPr indent="0" lvl="0" marL="0" rtl="0" algn="l">
              <a:spcBef>
                <a:spcPts val="0"/>
              </a:spcBef>
              <a:spcAft>
                <a:spcPts val="0"/>
              </a:spcAft>
              <a:buNone/>
            </a:pPr>
            <a:r>
              <a:rPr lang="en-US"/>
              <a:t>We then selected a smaller number of the skills and sub-skills to create a manageable framework. </a:t>
            </a:r>
            <a:endParaRPr/>
          </a:p>
          <a:p>
            <a:pPr indent="0" lvl="0" marL="0" rtl="0" algn="l">
              <a:spcBef>
                <a:spcPts val="0"/>
              </a:spcBef>
              <a:spcAft>
                <a:spcPts val="0"/>
              </a:spcAft>
              <a:buNone/>
            </a:pPr>
            <a:r>
              <a:rPr lang="en-US"/>
              <a:t>We tested the framework in 2022 and based on the feedback iterated and updated the rubric.</a:t>
            </a:r>
            <a:endParaRPr/>
          </a:p>
        </p:txBody>
      </p:sp>
      <p:sp>
        <p:nvSpPr>
          <p:cNvPr id="837" name="Google Shape;837;p3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35: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35: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54b9d582a2_0_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54b9d582a2_0_0: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is an example of critical thinking from the ACER framework. In the </a:t>
            </a:r>
            <a:r>
              <a:rPr lang="en-US"/>
              <a:t>interest</a:t>
            </a:r>
            <a:r>
              <a:rPr lang="en-US"/>
              <a:t> of time, and I dont want to send you all to sleep, this is an example of critical thinking. Here you can see critical thinking is made up of 3 strands of which each has a further 3 aspects.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g254b9d582a2_0_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883" name="Google Shape;883;g254b9d582a2_0_8: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with the CCR framework, comparing to critical thinking, again, there are sub-competencies and elements that make up these sub-competencies.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Alone there are many many elements that make up critical thinking, and so we had to think carefully </a:t>
            </a:r>
            <a:r>
              <a:rPr lang="en-US"/>
              <a:t>which</a:t>
            </a:r>
            <a:r>
              <a:rPr lang="en-US"/>
              <a:t> would be the most relevant to see in the </a:t>
            </a:r>
            <a:r>
              <a:rPr lang="en-US"/>
              <a:t>projects</a:t>
            </a:r>
            <a:r>
              <a:rPr lang="en-US"/>
              <a:t> AND which might be the </a:t>
            </a:r>
            <a:r>
              <a:rPr lang="en-US"/>
              <a:t>easiest</a:t>
            </a:r>
            <a:r>
              <a:rPr lang="en-US"/>
              <a:t> to see. So that we could create something that would be both tangible, relevant, and feasible to implement.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254b9d582a2_0_2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889" name="Google Shape;889;g254b9d582a2_0_20: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this rubric, we found the in trying to make it simple and easy to use, we found that it was actually too simplistic and therefore became very </a:t>
            </a:r>
            <a:r>
              <a:rPr lang="en-US"/>
              <a:t>vague</a:t>
            </a:r>
            <a:r>
              <a:rPr lang="en-US"/>
              <a:t>.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g254b9d582a2_0_2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895" name="Google Shape;895;g254b9d582a2_0_25: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used the research, feedback and learning from previous years to </a:t>
            </a:r>
            <a:r>
              <a:rPr lang="en-US"/>
              <a:t>inform</a:t>
            </a:r>
            <a:r>
              <a:rPr lang="en-US"/>
              <a:t> this version. </a:t>
            </a:r>
            <a:r>
              <a:rPr lang="en-US"/>
              <a:t>Ensuring</a:t>
            </a:r>
            <a:r>
              <a:rPr lang="en-US"/>
              <a:t> specificity and simplicity.</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254b9d582a2_0_3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901" name="Google Shape;901;g254b9d582a2_0_37: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However this is a journey towards Finding the simplicity behind the complexity, while maintaining integrity, quality and impact [of the resources and tools].</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54b9d582a2_0_4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7" name="Google Shape;907;g254b9d582a2_0_42: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Here is just a quick summary of the changes we made from 2022 to 2023.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54b9d582a2_0_3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254b9d582a2_0_31:notes"/>
          <p:cNvSpPr txBox="1"/>
          <p:nvPr>
            <p:ph idx="1" type="body"/>
          </p:nvPr>
        </p:nvSpPr>
        <p:spPr>
          <a:xfrm>
            <a:off x="679768" y="4715153"/>
            <a:ext cx="5438100" cy="446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54dfa305bb_0_49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g254dfa305bb_0_496: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38: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is an </a:t>
            </a:r>
            <a:r>
              <a:rPr lang="en-US"/>
              <a:t>example</a:t>
            </a:r>
            <a:r>
              <a:rPr lang="en-US"/>
              <a:t> of how we mapped the 21st-Century Skills into the Integrated Projects. </a:t>
            </a:r>
            <a:endParaRPr/>
          </a:p>
        </p:txBody>
      </p:sp>
      <p:sp>
        <p:nvSpPr>
          <p:cNvPr id="919" name="Google Shape;919;p38: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p39: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is what the rubric looks like. In Tuesdays session we will have time to go through it properly and actually use it. </a:t>
            </a:r>
            <a:endParaRPr/>
          </a:p>
        </p:txBody>
      </p:sp>
      <p:sp>
        <p:nvSpPr>
          <p:cNvPr id="925" name="Google Shape;925;p39: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40: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40: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41: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41: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0" name="Shape 990"/>
        <p:cNvGrpSpPr/>
        <p:nvPr/>
      </p:nvGrpSpPr>
      <p:grpSpPr>
        <a:xfrm>
          <a:off x="0" y="0"/>
          <a:ext cx="0" cy="0"/>
          <a:chOff x="0" y="0"/>
          <a:chExt cx="0" cy="0"/>
        </a:xfrm>
      </p:grpSpPr>
      <p:sp>
        <p:nvSpPr>
          <p:cNvPr id="991" name="Google Shape;991;p4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2" name="Google Shape;992;p42:notes"/>
          <p:cNvSpPr txBox="1"/>
          <p:nvPr>
            <p:ph idx="1" type="body"/>
          </p:nvPr>
        </p:nvSpPr>
        <p:spPr>
          <a:xfrm>
            <a:off x="679768" y="4715153"/>
            <a:ext cx="5438140" cy="4466987"/>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US"/>
              <a:t>Finally just to say that this is a journey, it will take time, the first step is to define and identify these skills. </a:t>
            </a:r>
            <a:endParaRPr/>
          </a:p>
        </p:txBody>
      </p:sp>
      <p:sp>
        <p:nvSpPr>
          <p:cNvPr id="993" name="Google Shape;993;p4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44:notes"/>
          <p:cNvSpPr txBox="1"/>
          <p:nvPr>
            <p:ph idx="1" type="body"/>
          </p:nvPr>
        </p:nvSpPr>
        <p:spPr>
          <a:xfrm>
            <a:off x="679768" y="4715153"/>
            <a:ext cx="5438140" cy="446698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4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54dfa305bb_0_504: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g254dfa305bb_0_50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4dfa305bb_0_510:notes"/>
          <p:cNvSpPr txBox="1"/>
          <p:nvPr>
            <p:ph idx="1" type="body"/>
          </p:nvPr>
        </p:nvSpPr>
        <p:spPr>
          <a:xfrm>
            <a:off x="679768" y="4715153"/>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g254dfa305bb_0_51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2.jp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9.jp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4" showMasterSp="0">
  <p:cSld name="TITLE_AND_BODY_1">
    <p:bg>
      <p:bgPr>
        <a:solidFill>
          <a:srgbClr val="3C2353"/>
        </a:solidFill>
      </p:bgPr>
    </p:bg>
    <p:spTree>
      <p:nvGrpSpPr>
        <p:cNvPr id="11" name="Shape 11"/>
        <p:cNvGrpSpPr/>
        <p:nvPr/>
      </p:nvGrpSpPr>
      <p:grpSpPr>
        <a:xfrm>
          <a:off x="0" y="0"/>
          <a:ext cx="0" cy="0"/>
          <a:chOff x="0" y="0"/>
          <a:chExt cx="0" cy="0"/>
        </a:xfrm>
      </p:grpSpPr>
      <p:sp>
        <p:nvSpPr>
          <p:cNvPr id="12" name="Google Shape;12;g253845fc30c_0_344"/>
          <p:cNvSpPr txBox="1"/>
          <p:nvPr>
            <p:ph type="title"/>
          </p:nvPr>
        </p:nvSpPr>
        <p:spPr>
          <a:xfrm>
            <a:off x="3266250" y="3905125"/>
            <a:ext cx="5817300" cy="909600"/>
          </a:xfrm>
          <a:prstGeom prst="rect">
            <a:avLst/>
          </a:prstGeom>
          <a:noFill/>
          <a:ln>
            <a:noFill/>
          </a:ln>
        </p:spPr>
        <p:txBody>
          <a:bodyPr anchorCtr="0" anchor="ctr" bIns="34275" lIns="34275" spcFirstLastPara="1" rIns="34275" wrap="square" tIns="34275">
            <a:noAutofit/>
          </a:bodyPr>
          <a:lstStyle>
            <a:lvl1pPr lvl="0" algn="l">
              <a:lnSpc>
                <a:spcPct val="90000"/>
              </a:lnSpc>
              <a:spcBef>
                <a:spcPts val="0"/>
              </a:spcBef>
              <a:spcAft>
                <a:spcPts val="0"/>
              </a:spcAft>
              <a:buClr>
                <a:srgbClr val="EFEFEF"/>
              </a:buClr>
              <a:buSzPts val="1000"/>
              <a:buNone/>
              <a:defRPr sz="1000">
                <a:solidFill>
                  <a:srgbClr val="EFEFEF"/>
                </a:solidFill>
              </a:defRPr>
            </a:lvl1pPr>
            <a:lvl2pPr lvl="1" algn="l">
              <a:lnSpc>
                <a:spcPct val="90000"/>
              </a:lnSpc>
              <a:spcBef>
                <a:spcPts val="0"/>
              </a:spcBef>
              <a:spcAft>
                <a:spcPts val="0"/>
              </a:spcAft>
              <a:buClr>
                <a:srgbClr val="000000"/>
              </a:buClr>
              <a:buSzPts val="700"/>
              <a:buNone/>
              <a:defRPr/>
            </a:lvl2pPr>
            <a:lvl3pPr lvl="2" algn="l">
              <a:lnSpc>
                <a:spcPct val="90000"/>
              </a:lnSpc>
              <a:spcBef>
                <a:spcPts val="0"/>
              </a:spcBef>
              <a:spcAft>
                <a:spcPts val="0"/>
              </a:spcAft>
              <a:buClr>
                <a:srgbClr val="000000"/>
              </a:buClr>
              <a:buSzPts val="700"/>
              <a:buNone/>
              <a:defRPr/>
            </a:lvl3pPr>
            <a:lvl4pPr lvl="3" algn="l">
              <a:lnSpc>
                <a:spcPct val="90000"/>
              </a:lnSpc>
              <a:spcBef>
                <a:spcPts val="0"/>
              </a:spcBef>
              <a:spcAft>
                <a:spcPts val="0"/>
              </a:spcAft>
              <a:buClr>
                <a:srgbClr val="000000"/>
              </a:buClr>
              <a:buSzPts val="700"/>
              <a:buNone/>
              <a:defRPr/>
            </a:lvl4pPr>
            <a:lvl5pPr lvl="4" algn="l">
              <a:lnSpc>
                <a:spcPct val="90000"/>
              </a:lnSpc>
              <a:spcBef>
                <a:spcPts val="0"/>
              </a:spcBef>
              <a:spcAft>
                <a:spcPts val="0"/>
              </a:spcAft>
              <a:buClr>
                <a:srgbClr val="000000"/>
              </a:buClr>
              <a:buSzPts val="700"/>
              <a:buNone/>
              <a:defRPr/>
            </a:lvl5pPr>
            <a:lvl6pPr lvl="5" algn="l">
              <a:lnSpc>
                <a:spcPct val="90000"/>
              </a:lnSpc>
              <a:spcBef>
                <a:spcPts val="0"/>
              </a:spcBef>
              <a:spcAft>
                <a:spcPts val="0"/>
              </a:spcAft>
              <a:buClr>
                <a:srgbClr val="000000"/>
              </a:buClr>
              <a:buSzPts val="700"/>
              <a:buNone/>
              <a:defRPr/>
            </a:lvl6pPr>
            <a:lvl7pPr lvl="6" algn="l">
              <a:lnSpc>
                <a:spcPct val="90000"/>
              </a:lnSpc>
              <a:spcBef>
                <a:spcPts val="0"/>
              </a:spcBef>
              <a:spcAft>
                <a:spcPts val="0"/>
              </a:spcAft>
              <a:buClr>
                <a:srgbClr val="000000"/>
              </a:buClr>
              <a:buSzPts val="700"/>
              <a:buNone/>
              <a:defRPr/>
            </a:lvl7pPr>
            <a:lvl8pPr lvl="7" algn="l">
              <a:lnSpc>
                <a:spcPct val="90000"/>
              </a:lnSpc>
              <a:spcBef>
                <a:spcPts val="0"/>
              </a:spcBef>
              <a:spcAft>
                <a:spcPts val="0"/>
              </a:spcAft>
              <a:buClr>
                <a:srgbClr val="000000"/>
              </a:buClr>
              <a:buSzPts val="700"/>
              <a:buNone/>
              <a:defRPr/>
            </a:lvl8pPr>
            <a:lvl9pPr lvl="8" algn="l">
              <a:lnSpc>
                <a:spcPct val="90000"/>
              </a:lnSpc>
              <a:spcBef>
                <a:spcPts val="0"/>
              </a:spcBef>
              <a:spcAft>
                <a:spcPts val="0"/>
              </a:spcAft>
              <a:buClr>
                <a:srgbClr val="000000"/>
              </a:buClr>
              <a:buSzPts val="700"/>
              <a:buNone/>
              <a:defRPr/>
            </a:lvl9pPr>
          </a:lstStyle>
          <a:p/>
        </p:txBody>
      </p:sp>
      <p:pic>
        <p:nvPicPr>
          <p:cNvPr id="13" name="Google Shape;13;g253845fc30c_0_344"/>
          <p:cNvPicPr preferRelativeResize="0"/>
          <p:nvPr/>
        </p:nvPicPr>
        <p:blipFill rotWithShape="1">
          <a:blip r:embed="rId2">
            <a:alphaModFix/>
          </a:blip>
          <a:srcRect b="836" l="20539" r="25049" t="757"/>
          <a:stretch/>
        </p:blipFill>
        <p:spPr>
          <a:xfrm rot="5400000">
            <a:off x="-1017524" y="1010824"/>
            <a:ext cx="5143499" cy="3108450"/>
          </a:xfrm>
          <a:prstGeom prst="rect">
            <a:avLst/>
          </a:prstGeom>
          <a:noFill/>
          <a:ln>
            <a:noFill/>
          </a:ln>
        </p:spPr>
      </p:pic>
      <p:sp>
        <p:nvSpPr>
          <p:cNvPr id="14" name="Google Shape;14;g253845fc30c_0_344"/>
          <p:cNvSpPr/>
          <p:nvPr/>
        </p:nvSpPr>
        <p:spPr>
          <a:xfrm>
            <a:off x="0" y="3901225"/>
            <a:ext cx="3108600" cy="917400"/>
          </a:xfrm>
          <a:prstGeom prst="rect">
            <a:avLst/>
          </a:prstGeom>
          <a:solidFill>
            <a:srgbClr val="FFFFFF"/>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FFFFF"/>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15" name="Google Shape;15;g253845fc30c_0_344"/>
          <p:cNvSpPr txBox="1"/>
          <p:nvPr>
            <p:ph idx="2" type="title"/>
          </p:nvPr>
        </p:nvSpPr>
        <p:spPr>
          <a:xfrm>
            <a:off x="3266250" y="2110250"/>
            <a:ext cx="5817300" cy="909600"/>
          </a:xfrm>
          <a:prstGeom prst="rect">
            <a:avLst/>
          </a:prstGeom>
          <a:noFill/>
          <a:ln>
            <a:noFill/>
          </a:ln>
        </p:spPr>
        <p:txBody>
          <a:bodyPr anchorCtr="0" anchor="ctr" bIns="34275" lIns="34275" spcFirstLastPara="1" rIns="34275" wrap="square" tIns="34275">
            <a:noAutofit/>
          </a:bodyPr>
          <a:lstStyle>
            <a:lvl1pPr lvl="0" algn="l">
              <a:lnSpc>
                <a:spcPct val="90000"/>
              </a:lnSpc>
              <a:spcBef>
                <a:spcPts val="0"/>
              </a:spcBef>
              <a:spcAft>
                <a:spcPts val="0"/>
              </a:spcAft>
              <a:buClr>
                <a:srgbClr val="FFFFFF"/>
              </a:buClr>
              <a:buSzPts val="3800"/>
              <a:buNone/>
              <a:defRPr sz="3800">
                <a:solidFill>
                  <a:srgbClr val="FFFFFF"/>
                </a:solidFill>
              </a:defRPr>
            </a:lvl1pPr>
            <a:lvl2pPr lvl="1" algn="l">
              <a:lnSpc>
                <a:spcPct val="90000"/>
              </a:lnSpc>
              <a:spcBef>
                <a:spcPts val="0"/>
              </a:spcBef>
              <a:spcAft>
                <a:spcPts val="0"/>
              </a:spcAft>
              <a:buClr>
                <a:srgbClr val="000000"/>
              </a:buClr>
              <a:buSzPts val="700"/>
              <a:buNone/>
              <a:defRPr/>
            </a:lvl2pPr>
            <a:lvl3pPr lvl="2" algn="l">
              <a:lnSpc>
                <a:spcPct val="90000"/>
              </a:lnSpc>
              <a:spcBef>
                <a:spcPts val="0"/>
              </a:spcBef>
              <a:spcAft>
                <a:spcPts val="0"/>
              </a:spcAft>
              <a:buClr>
                <a:srgbClr val="000000"/>
              </a:buClr>
              <a:buSzPts val="700"/>
              <a:buNone/>
              <a:defRPr/>
            </a:lvl3pPr>
            <a:lvl4pPr lvl="3" algn="l">
              <a:lnSpc>
                <a:spcPct val="90000"/>
              </a:lnSpc>
              <a:spcBef>
                <a:spcPts val="0"/>
              </a:spcBef>
              <a:spcAft>
                <a:spcPts val="0"/>
              </a:spcAft>
              <a:buClr>
                <a:srgbClr val="000000"/>
              </a:buClr>
              <a:buSzPts val="700"/>
              <a:buNone/>
              <a:defRPr/>
            </a:lvl4pPr>
            <a:lvl5pPr lvl="4" algn="l">
              <a:lnSpc>
                <a:spcPct val="90000"/>
              </a:lnSpc>
              <a:spcBef>
                <a:spcPts val="0"/>
              </a:spcBef>
              <a:spcAft>
                <a:spcPts val="0"/>
              </a:spcAft>
              <a:buClr>
                <a:srgbClr val="000000"/>
              </a:buClr>
              <a:buSzPts val="700"/>
              <a:buNone/>
              <a:defRPr/>
            </a:lvl5pPr>
            <a:lvl6pPr lvl="5" algn="l">
              <a:lnSpc>
                <a:spcPct val="90000"/>
              </a:lnSpc>
              <a:spcBef>
                <a:spcPts val="0"/>
              </a:spcBef>
              <a:spcAft>
                <a:spcPts val="0"/>
              </a:spcAft>
              <a:buClr>
                <a:srgbClr val="000000"/>
              </a:buClr>
              <a:buSzPts val="700"/>
              <a:buNone/>
              <a:defRPr/>
            </a:lvl6pPr>
            <a:lvl7pPr lvl="6" algn="l">
              <a:lnSpc>
                <a:spcPct val="90000"/>
              </a:lnSpc>
              <a:spcBef>
                <a:spcPts val="0"/>
              </a:spcBef>
              <a:spcAft>
                <a:spcPts val="0"/>
              </a:spcAft>
              <a:buClr>
                <a:srgbClr val="000000"/>
              </a:buClr>
              <a:buSzPts val="700"/>
              <a:buNone/>
              <a:defRPr/>
            </a:lvl7pPr>
            <a:lvl8pPr lvl="7" algn="l">
              <a:lnSpc>
                <a:spcPct val="90000"/>
              </a:lnSpc>
              <a:spcBef>
                <a:spcPts val="0"/>
              </a:spcBef>
              <a:spcAft>
                <a:spcPts val="0"/>
              </a:spcAft>
              <a:buClr>
                <a:srgbClr val="000000"/>
              </a:buClr>
              <a:buSzPts val="700"/>
              <a:buNone/>
              <a:defRPr/>
            </a:lvl8pPr>
            <a:lvl9pPr lvl="8" algn="l">
              <a:lnSpc>
                <a:spcPct val="90000"/>
              </a:lnSpc>
              <a:spcBef>
                <a:spcPts val="0"/>
              </a:spcBef>
              <a:spcAft>
                <a:spcPts val="0"/>
              </a:spcAft>
              <a:buClr>
                <a:srgbClr val="000000"/>
              </a:buClr>
              <a:buSzPts val="700"/>
              <a:buNone/>
              <a:defRPr/>
            </a:lvl9pPr>
          </a:lstStyle>
          <a:p/>
        </p:txBody>
      </p:sp>
      <p:pic>
        <p:nvPicPr>
          <p:cNvPr id="16" name="Google Shape;16;g253845fc30c_0_344"/>
          <p:cNvPicPr preferRelativeResize="0"/>
          <p:nvPr/>
        </p:nvPicPr>
        <p:blipFill rotWithShape="1">
          <a:blip r:embed="rId3">
            <a:alphaModFix/>
          </a:blip>
          <a:srcRect b="0" l="0" r="0" t="0"/>
          <a:stretch/>
        </p:blipFill>
        <p:spPr>
          <a:xfrm>
            <a:off x="53100" y="4098625"/>
            <a:ext cx="1487894" cy="522601"/>
          </a:xfrm>
          <a:prstGeom prst="rect">
            <a:avLst/>
          </a:prstGeom>
          <a:noFill/>
          <a:ln>
            <a:noFill/>
          </a:ln>
        </p:spPr>
      </p:pic>
      <p:pic>
        <p:nvPicPr>
          <p:cNvPr id="17" name="Google Shape;17;g253845fc30c_0_344"/>
          <p:cNvPicPr preferRelativeResize="0"/>
          <p:nvPr/>
        </p:nvPicPr>
        <p:blipFill rotWithShape="1">
          <a:blip r:embed="rId4">
            <a:alphaModFix/>
          </a:blip>
          <a:srcRect b="0" l="0" r="0" t="0"/>
          <a:stretch/>
        </p:blipFill>
        <p:spPr>
          <a:xfrm>
            <a:off x="1620550" y="4032158"/>
            <a:ext cx="1487900" cy="589068"/>
          </a:xfrm>
          <a:prstGeom prst="rect">
            <a:avLst/>
          </a:prstGeom>
          <a:noFill/>
          <a:ln>
            <a:noFill/>
          </a:ln>
        </p:spPr>
      </p:pic>
      <p:cxnSp>
        <p:nvCxnSpPr>
          <p:cNvPr id="18" name="Google Shape;18;g253845fc30c_0_344"/>
          <p:cNvCxnSpPr/>
          <p:nvPr/>
        </p:nvCxnSpPr>
        <p:spPr>
          <a:xfrm>
            <a:off x="3108600" y="0"/>
            <a:ext cx="0" cy="5162400"/>
          </a:xfrm>
          <a:prstGeom prst="straightConnector1">
            <a:avLst/>
          </a:prstGeom>
          <a:noFill/>
          <a:ln cap="flat" cmpd="sng" w="28575">
            <a:solidFill>
              <a:srgbClr val="FFFFFF"/>
            </a:solidFill>
            <a:prstDash val="solid"/>
            <a:round/>
            <a:headEnd len="sm" w="sm" type="none"/>
            <a:tailEnd len="sm" w="sm" type="none"/>
          </a:ln>
        </p:spPr>
      </p:cxnSp>
      <p:sp>
        <p:nvSpPr>
          <p:cNvPr id="19" name="Google Shape;19;g253845fc30c_0_344"/>
          <p:cNvSpPr txBox="1"/>
          <p:nvPr>
            <p:ph idx="3" type="title"/>
          </p:nvPr>
        </p:nvSpPr>
        <p:spPr>
          <a:xfrm>
            <a:off x="3266250" y="2831225"/>
            <a:ext cx="5817300" cy="909600"/>
          </a:xfrm>
          <a:prstGeom prst="rect">
            <a:avLst/>
          </a:prstGeom>
          <a:noFill/>
          <a:ln>
            <a:noFill/>
          </a:ln>
        </p:spPr>
        <p:txBody>
          <a:bodyPr anchorCtr="0" anchor="ctr" bIns="34275" lIns="34275" spcFirstLastPara="1" rIns="34275" wrap="square" tIns="34275">
            <a:noAutofit/>
          </a:bodyPr>
          <a:lstStyle>
            <a:lvl1pPr lvl="0" algn="l">
              <a:lnSpc>
                <a:spcPct val="90000"/>
              </a:lnSpc>
              <a:spcBef>
                <a:spcPts val="0"/>
              </a:spcBef>
              <a:spcAft>
                <a:spcPts val="0"/>
              </a:spcAft>
              <a:buClr>
                <a:srgbClr val="E93C8C"/>
              </a:buClr>
              <a:buSzPts val="1700"/>
              <a:buNone/>
              <a:defRPr sz="1700">
                <a:solidFill>
                  <a:srgbClr val="E93C8C"/>
                </a:solidFill>
              </a:defRPr>
            </a:lvl1pPr>
            <a:lvl2pPr lvl="1" algn="l">
              <a:lnSpc>
                <a:spcPct val="90000"/>
              </a:lnSpc>
              <a:spcBef>
                <a:spcPts val="0"/>
              </a:spcBef>
              <a:spcAft>
                <a:spcPts val="0"/>
              </a:spcAft>
              <a:buClr>
                <a:srgbClr val="000000"/>
              </a:buClr>
              <a:buSzPts val="700"/>
              <a:buNone/>
              <a:defRPr/>
            </a:lvl2pPr>
            <a:lvl3pPr lvl="2" algn="l">
              <a:lnSpc>
                <a:spcPct val="90000"/>
              </a:lnSpc>
              <a:spcBef>
                <a:spcPts val="0"/>
              </a:spcBef>
              <a:spcAft>
                <a:spcPts val="0"/>
              </a:spcAft>
              <a:buClr>
                <a:srgbClr val="000000"/>
              </a:buClr>
              <a:buSzPts val="700"/>
              <a:buNone/>
              <a:defRPr/>
            </a:lvl3pPr>
            <a:lvl4pPr lvl="3" algn="l">
              <a:lnSpc>
                <a:spcPct val="90000"/>
              </a:lnSpc>
              <a:spcBef>
                <a:spcPts val="0"/>
              </a:spcBef>
              <a:spcAft>
                <a:spcPts val="0"/>
              </a:spcAft>
              <a:buClr>
                <a:srgbClr val="000000"/>
              </a:buClr>
              <a:buSzPts val="700"/>
              <a:buNone/>
              <a:defRPr/>
            </a:lvl4pPr>
            <a:lvl5pPr lvl="4" algn="l">
              <a:lnSpc>
                <a:spcPct val="90000"/>
              </a:lnSpc>
              <a:spcBef>
                <a:spcPts val="0"/>
              </a:spcBef>
              <a:spcAft>
                <a:spcPts val="0"/>
              </a:spcAft>
              <a:buClr>
                <a:srgbClr val="000000"/>
              </a:buClr>
              <a:buSzPts val="700"/>
              <a:buNone/>
              <a:defRPr/>
            </a:lvl5pPr>
            <a:lvl6pPr lvl="5" algn="l">
              <a:lnSpc>
                <a:spcPct val="90000"/>
              </a:lnSpc>
              <a:spcBef>
                <a:spcPts val="0"/>
              </a:spcBef>
              <a:spcAft>
                <a:spcPts val="0"/>
              </a:spcAft>
              <a:buClr>
                <a:srgbClr val="000000"/>
              </a:buClr>
              <a:buSzPts val="700"/>
              <a:buNone/>
              <a:defRPr/>
            </a:lvl6pPr>
            <a:lvl7pPr lvl="6" algn="l">
              <a:lnSpc>
                <a:spcPct val="90000"/>
              </a:lnSpc>
              <a:spcBef>
                <a:spcPts val="0"/>
              </a:spcBef>
              <a:spcAft>
                <a:spcPts val="0"/>
              </a:spcAft>
              <a:buClr>
                <a:srgbClr val="000000"/>
              </a:buClr>
              <a:buSzPts val="700"/>
              <a:buNone/>
              <a:defRPr/>
            </a:lvl7pPr>
            <a:lvl8pPr lvl="7" algn="l">
              <a:lnSpc>
                <a:spcPct val="90000"/>
              </a:lnSpc>
              <a:spcBef>
                <a:spcPts val="0"/>
              </a:spcBef>
              <a:spcAft>
                <a:spcPts val="0"/>
              </a:spcAft>
              <a:buClr>
                <a:srgbClr val="000000"/>
              </a:buClr>
              <a:buSzPts val="700"/>
              <a:buNone/>
              <a:defRPr/>
            </a:lvl8pPr>
            <a:lvl9pPr lvl="8" algn="l">
              <a:lnSpc>
                <a:spcPct val="90000"/>
              </a:lnSpc>
              <a:spcBef>
                <a:spcPts val="0"/>
              </a:spcBef>
              <a:spcAft>
                <a:spcPts val="0"/>
              </a:spcAft>
              <a:buClr>
                <a:srgbClr val="000000"/>
              </a:buClr>
              <a:buSzPts val="7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1_Title Slide">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g13af51293aa_0_408"/>
          <p:cNvSpPr txBox="1"/>
          <p:nvPr>
            <p:ph type="ctrTitle"/>
          </p:nvPr>
        </p:nvSpPr>
        <p:spPr>
          <a:xfrm>
            <a:off x="685800" y="1491631"/>
            <a:ext cx="7772400" cy="1102500"/>
          </a:xfrm>
          <a:prstGeom prst="rect">
            <a:avLst/>
          </a:prstGeom>
          <a:noFill/>
          <a:ln>
            <a:noFill/>
          </a:ln>
        </p:spPr>
        <p:txBody>
          <a:bodyPr anchorCtr="0" anchor="ctr" bIns="34275" lIns="68575" spcFirstLastPara="1" rIns="68575" wrap="square" tIns="34275">
            <a:normAutofit/>
          </a:bodyPr>
          <a:lstStyle>
            <a:lvl1pPr lvl="0" algn="ctr">
              <a:lnSpc>
                <a:spcPct val="10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g13af51293aa_0_408"/>
          <p:cNvSpPr txBox="1"/>
          <p:nvPr>
            <p:ph idx="1" type="subTitle"/>
          </p:nvPr>
        </p:nvSpPr>
        <p:spPr>
          <a:xfrm>
            <a:off x="1371600" y="2679762"/>
            <a:ext cx="6400800" cy="1314600"/>
          </a:xfrm>
          <a:prstGeom prst="rect">
            <a:avLst/>
          </a:prstGeom>
          <a:noFill/>
          <a:ln>
            <a:noFill/>
          </a:ln>
        </p:spPr>
        <p:txBody>
          <a:bodyPr anchorCtr="0" anchor="t" bIns="34275" lIns="68575" spcFirstLastPara="1" rIns="68575" wrap="square" tIns="34275">
            <a:normAutofit/>
          </a:bodyPr>
          <a:lstStyle>
            <a:lvl1pPr lvl="0" algn="ctr">
              <a:lnSpc>
                <a:spcPct val="100000"/>
              </a:lnSpc>
              <a:spcBef>
                <a:spcPts val="600"/>
              </a:spcBef>
              <a:spcAft>
                <a:spcPts val="0"/>
              </a:spcAft>
              <a:buClr>
                <a:srgbClr val="888888"/>
              </a:buClr>
              <a:buSzPts val="2400"/>
              <a:buNone/>
              <a:defRPr>
                <a:solidFill>
                  <a:srgbClr val="888888"/>
                </a:solidFill>
              </a:defRPr>
            </a:lvl1pPr>
            <a:lvl2pPr lvl="1" algn="ctr">
              <a:lnSpc>
                <a:spcPct val="100000"/>
              </a:lnSpc>
              <a:spcBef>
                <a:spcPts val="600"/>
              </a:spcBef>
              <a:spcAft>
                <a:spcPts val="0"/>
              </a:spcAft>
              <a:buClr>
                <a:srgbClr val="888888"/>
              </a:buClr>
              <a:buSzPts val="2100"/>
              <a:buNone/>
              <a:defRPr>
                <a:solidFill>
                  <a:srgbClr val="888888"/>
                </a:solidFill>
              </a:defRPr>
            </a:lvl2pPr>
            <a:lvl3pPr lvl="2" algn="ctr">
              <a:lnSpc>
                <a:spcPct val="100000"/>
              </a:lnSpc>
              <a:spcBef>
                <a:spcPts val="500"/>
              </a:spcBef>
              <a:spcAft>
                <a:spcPts val="0"/>
              </a:spcAft>
              <a:buClr>
                <a:srgbClr val="888888"/>
              </a:buClr>
              <a:buSzPts val="1800"/>
              <a:buNone/>
              <a:defRPr>
                <a:solidFill>
                  <a:srgbClr val="888888"/>
                </a:solidFill>
              </a:defRPr>
            </a:lvl3pPr>
            <a:lvl4pPr lvl="3" algn="ctr">
              <a:lnSpc>
                <a:spcPct val="100000"/>
              </a:lnSpc>
              <a:spcBef>
                <a:spcPts val="400"/>
              </a:spcBef>
              <a:spcAft>
                <a:spcPts val="0"/>
              </a:spcAft>
              <a:buClr>
                <a:srgbClr val="888888"/>
              </a:buClr>
              <a:buSzPts val="1500"/>
              <a:buNone/>
              <a:defRPr>
                <a:solidFill>
                  <a:srgbClr val="888888"/>
                </a:solidFill>
              </a:defRPr>
            </a:lvl4pPr>
            <a:lvl5pPr lvl="4" algn="ctr">
              <a:lnSpc>
                <a:spcPct val="100000"/>
              </a:lnSpc>
              <a:spcBef>
                <a:spcPts val="400"/>
              </a:spcBef>
              <a:spcAft>
                <a:spcPts val="0"/>
              </a:spcAft>
              <a:buClr>
                <a:srgbClr val="888888"/>
              </a:buClr>
              <a:buSzPts val="1500"/>
              <a:buNone/>
              <a:defRPr>
                <a:solidFill>
                  <a:srgbClr val="888888"/>
                </a:solidFill>
              </a:defRPr>
            </a:lvl5pPr>
            <a:lvl6pPr lvl="5" algn="ctr">
              <a:lnSpc>
                <a:spcPct val="100000"/>
              </a:lnSpc>
              <a:spcBef>
                <a:spcPts val="400"/>
              </a:spcBef>
              <a:spcAft>
                <a:spcPts val="0"/>
              </a:spcAft>
              <a:buClr>
                <a:srgbClr val="888888"/>
              </a:buClr>
              <a:buSzPts val="1500"/>
              <a:buNone/>
              <a:defRPr>
                <a:solidFill>
                  <a:srgbClr val="888888"/>
                </a:solidFill>
              </a:defRPr>
            </a:lvl6pPr>
            <a:lvl7pPr lvl="6" algn="ctr">
              <a:lnSpc>
                <a:spcPct val="100000"/>
              </a:lnSpc>
              <a:spcBef>
                <a:spcPts val="400"/>
              </a:spcBef>
              <a:spcAft>
                <a:spcPts val="0"/>
              </a:spcAft>
              <a:buClr>
                <a:srgbClr val="888888"/>
              </a:buClr>
              <a:buSzPts val="1500"/>
              <a:buNone/>
              <a:defRPr>
                <a:solidFill>
                  <a:srgbClr val="888888"/>
                </a:solidFill>
              </a:defRPr>
            </a:lvl7pPr>
            <a:lvl8pPr lvl="7" algn="ctr">
              <a:lnSpc>
                <a:spcPct val="100000"/>
              </a:lnSpc>
              <a:spcBef>
                <a:spcPts val="400"/>
              </a:spcBef>
              <a:spcAft>
                <a:spcPts val="0"/>
              </a:spcAft>
              <a:buClr>
                <a:srgbClr val="888888"/>
              </a:buClr>
              <a:buSzPts val="1500"/>
              <a:buNone/>
              <a:defRPr>
                <a:solidFill>
                  <a:srgbClr val="888888"/>
                </a:solidFill>
              </a:defRPr>
            </a:lvl8pPr>
            <a:lvl9pPr lvl="8" algn="ctr">
              <a:lnSpc>
                <a:spcPct val="100000"/>
              </a:lnSpc>
              <a:spcBef>
                <a:spcPts val="400"/>
              </a:spcBef>
              <a:spcAft>
                <a:spcPts val="0"/>
              </a:spcAft>
              <a:buClr>
                <a:srgbClr val="888888"/>
              </a:buClr>
              <a:buSzPts val="1500"/>
              <a:buNone/>
              <a:defRPr>
                <a:solidFill>
                  <a:srgbClr val="888888"/>
                </a:solidFill>
              </a:defRPr>
            </a:lvl9pPr>
          </a:lstStyle>
          <a:p/>
        </p:txBody>
      </p:sp>
      <p:sp>
        <p:nvSpPr>
          <p:cNvPr id="77" name="Google Shape;77;g13af51293aa_0_408"/>
          <p:cNvSpPr/>
          <p:nvPr/>
        </p:nvSpPr>
        <p:spPr>
          <a:xfrm>
            <a:off x="8246225" y="4799216"/>
            <a:ext cx="767400" cy="306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400" u="none" cap="none" strike="noStrike">
              <a:solidFill>
                <a:schemeClr val="lt1"/>
              </a:solidFill>
              <a:latin typeface="Arial"/>
              <a:ea typeface="Arial"/>
              <a:cs typeface="Arial"/>
              <a:sym typeface="Arial"/>
            </a:endParaRPr>
          </a:p>
        </p:txBody>
      </p:sp>
      <p:pic>
        <p:nvPicPr>
          <p:cNvPr id="78" name="Google Shape;78;g13af51293aa_0_408"/>
          <p:cNvPicPr preferRelativeResize="0"/>
          <p:nvPr/>
        </p:nvPicPr>
        <p:blipFill rotWithShape="1">
          <a:blip r:embed="rId3">
            <a:alphaModFix/>
          </a:blip>
          <a:srcRect b="0" l="0" r="0" t="0"/>
          <a:stretch/>
        </p:blipFill>
        <p:spPr>
          <a:xfrm>
            <a:off x="8301645" y="4782855"/>
            <a:ext cx="777780" cy="29429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1_Section Header">
    <p:bg>
      <p:bgPr>
        <a:blipFill>
          <a:blip r:embed="rId2">
            <a:alphaModFix/>
          </a:blip>
          <a:stretch>
            <a:fillRect/>
          </a:stretch>
        </a:blipFill>
      </p:bgPr>
    </p:bg>
    <p:spTree>
      <p:nvGrpSpPr>
        <p:cNvPr id="79" name="Shape 79"/>
        <p:cNvGrpSpPr/>
        <p:nvPr/>
      </p:nvGrpSpPr>
      <p:grpSpPr>
        <a:xfrm>
          <a:off x="0" y="0"/>
          <a:ext cx="0" cy="0"/>
          <a:chOff x="0" y="0"/>
          <a:chExt cx="0" cy="0"/>
        </a:xfrm>
      </p:grpSpPr>
      <p:sp>
        <p:nvSpPr>
          <p:cNvPr id="80" name="Google Shape;80;g13af51293aa_0_413"/>
          <p:cNvSpPr/>
          <p:nvPr/>
        </p:nvSpPr>
        <p:spPr>
          <a:xfrm>
            <a:off x="7835804" y="4691531"/>
            <a:ext cx="1183200" cy="454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400" u="none" cap="none" strike="noStrike">
                <a:solidFill>
                  <a:schemeClr val="lt1"/>
                </a:solidFill>
                <a:latin typeface="Arial"/>
                <a:ea typeface="Arial"/>
                <a:cs typeface="Arial"/>
                <a:sym typeface="Arial"/>
              </a:rPr>
              <a:t>Not my handwriting at the bottom 🏃🏾‍♂️🏃🏾‍♂️🏃🏾‍♂️🏃🏾‍♂️</a:t>
            </a:r>
            <a:endParaRPr b="0" i="0" sz="1400" u="none" cap="none" strike="noStrike">
              <a:solidFill>
                <a:schemeClr val="lt1"/>
              </a:solidFill>
              <a:latin typeface="Arial"/>
              <a:ea typeface="Arial"/>
              <a:cs typeface="Arial"/>
              <a:sym typeface="Arial"/>
            </a:endParaRPr>
          </a:p>
        </p:txBody>
      </p:sp>
      <p:pic>
        <p:nvPicPr>
          <p:cNvPr id="81" name="Google Shape;81;g13af51293aa_0_413"/>
          <p:cNvPicPr preferRelativeResize="0"/>
          <p:nvPr/>
        </p:nvPicPr>
        <p:blipFill rotWithShape="1">
          <a:blip r:embed="rId3">
            <a:alphaModFix/>
          </a:blip>
          <a:srcRect b="0" l="0" r="0" t="0"/>
          <a:stretch/>
        </p:blipFill>
        <p:spPr>
          <a:xfrm>
            <a:off x="7910923" y="4640731"/>
            <a:ext cx="1082602" cy="409633"/>
          </a:xfrm>
          <a:prstGeom prst="rect">
            <a:avLst/>
          </a:prstGeom>
          <a:noFill/>
          <a:ln>
            <a:noFill/>
          </a:ln>
        </p:spPr>
      </p:pic>
      <p:sp>
        <p:nvSpPr>
          <p:cNvPr id="82" name="Google Shape;82;g13af51293aa_0_413"/>
          <p:cNvSpPr/>
          <p:nvPr/>
        </p:nvSpPr>
        <p:spPr>
          <a:xfrm>
            <a:off x="3294284" y="2578250"/>
            <a:ext cx="2862600" cy="1485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100"/>
              <a:buFont typeface="Arial"/>
              <a:buNone/>
            </a:pPr>
            <a:r>
              <a:rPr b="0" i="0" lang="en-US" sz="1400" u="none" cap="none" strike="noStrike">
                <a:solidFill>
                  <a:schemeClr val="lt1"/>
                </a:solidFill>
                <a:latin typeface="Arial"/>
                <a:ea typeface="Arial"/>
                <a:cs typeface="Arial"/>
                <a:sym typeface="Arial"/>
              </a:rPr>
              <a:t>Not my handwriting at the bottom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83" name="Shape 83"/>
        <p:cNvGrpSpPr/>
        <p:nvPr/>
      </p:nvGrpSpPr>
      <p:grpSpPr>
        <a:xfrm>
          <a:off x="0" y="0"/>
          <a:ext cx="0" cy="0"/>
          <a:chOff x="0" y="0"/>
          <a:chExt cx="0" cy="0"/>
        </a:xfrm>
      </p:grpSpPr>
      <p:sp>
        <p:nvSpPr>
          <p:cNvPr id="84" name="Google Shape;84;g1e3879af7f9_0_95"/>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g1e3879af7f9_0_95"/>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86" name="Google Shape;86;g1e3879af7f9_0_9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7" name="Google Shape;87;g1e3879af7f9_0_9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8" name="Google Shape;88;g1e3879af7f9_0_9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89" name="Shape 89"/>
        <p:cNvGrpSpPr/>
        <p:nvPr/>
      </p:nvGrpSpPr>
      <p:grpSpPr>
        <a:xfrm>
          <a:off x="0" y="0"/>
          <a:ext cx="0" cy="0"/>
          <a:chOff x="0" y="0"/>
          <a:chExt cx="0" cy="0"/>
        </a:xfrm>
      </p:grpSpPr>
      <p:sp>
        <p:nvSpPr>
          <p:cNvPr id="90" name="Google Shape;90;g1e3879af7f9_0_173"/>
          <p:cNvSpPr txBox="1"/>
          <p:nvPr>
            <p:ph type="title"/>
          </p:nvPr>
        </p:nvSpPr>
        <p:spPr>
          <a:xfrm>
            <a:off x="578642" y="203699"/>
            <a:ext cx="8205900" cy="5535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b="1">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91" name="Google Shape;91;g1e3879af7f9_0_173"/>
          <p:cNvSpPr txBox="1"/>
          <p:nvPr>
            <p:ph idx="1" type="body"/>
          </p:nvPr>
        </p:nvSpPr>
        <p:spPr>
          <a:xfrm>
            <a:off x="578643" y="885825"/>
            <a:ext cx="8205900" cy="36684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400"/>
              <a:buNone/>
              <a:defRPr>
                <a:latin typeface="Montserrat"/>
                <a:ea typeface="Montserrat"/>
                <a:cs typeface="Montserrat"/>
                <a:sym typeface="Montserrat"/>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pic>
        <p:nvPicPr>
          <p:cNvPr id="92" name="Google Shape;92;g1e3879af7f9_0_173"/>
          <p:cNvPicPr preferRelativeResize="0"/>
          <p:nvPr/>
        </p:nvPicPr>
        <p:blipFill rotWithShape="1">
          <a:blip r:embed="rId2">
            <a:alphaModFix/>
          </a:blip>
          <a:srcRect b="0" l="0" r="0" t="0"/>
          <a:stretch/>
        </p:blipFill>
        <p:spPr>
          <a:xfrm>
            <a:off x="0" y="0"/>
            <a:ext cx="433057" cy="5143501"/>
          </a:xfrm>
          <a:prstGeom prst="rect">
            <a:avLst/>
          </a:prstGeom>
          <a:noFill/>
          <a:ln>
            <a:noFill/>
          </a:ln>
        </p:spPr>
      </p:pic>
      <p:pic>
        <p:nvPicPr>
          <p:cNvPr id="93" name="Google Shape;93;g1e3879af7f9_0_173"/>
          <p:cNvPicPr preferRelativeResize="0"/>
          <p:nvPr/>
        </p:nvPicPr>
        <p:blipFill rotWithShape="1">
          <a:blip r:embed="rId3">
            <a:alphaModFix/>
          </a:blip>
          <a:srcRect b="0" l="0" r="0" t="0"/>
          <a:stretch/>
        </p:blipFill>
        <p:spPr>
          <a:xfrm>
            <a:off x="433057" y="4554200"/>
            <a:ext cx="8625218" cy="5893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94" name="Shape 94"/>
        <p:cNvGrpSpPr/>
        <p:nvPr/>
      </p:nvGrpSpPr>
      <p:grpSpPr>
        <a:xfrm>
          <a:off x="0" y="0"/>
          <a:ext cx="0" cy="0"/>
          <a:chOff x="0" y="0"/>
          <a:chExt cx="0" cy="0"/>
        </a:xfrm>
      </p:grpSpPr>
      <p:sp>
        <p:nvSpPr>
          <p:cNvPr id="95" name="Google Shape;95;g1e3879af7f9_0_17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96" name="Google Shape;96;g1e3879af7f9_0_178"/>
          <p:cNvPicPr preferRelativeResize="0"/>
          <p:nvPr/>
        </p:nvPicPr>
        <p:blipFill rotWithShape="1">
          <a:blip r:embed="rId2">
            <a:alphaModFix/>
          </a:blip>
          <a:srcRect b="0" l="0" r="0" t="0"/>
          <a:stretch/>
        </p:blipFill>
        <p:spPr>
          <a:xfrm>
            <a:off x="-5988" y="-71438"/>
            <a:ext cx="437135" cy="5214939"/>
          </a:xfrm>
          <a:prstGeom prst="rect">
            <a:avLst/>
          </a:prstGeom>
          <a:noFill/>
          <a:ln>
            <a:noFill/>
          </a:ln>
        </p:spPr>
      </p:pic>
      <p:pic>
        <p:nvPicPr>
          <p:cNvPr id="97" name="Google Shape;97;g1e3879af7f9_0_178"/>
          <p:cNvPicPr preferRelativeResize="0"/>
          <p:nvPr/>
        </p:nvPicPr>
        <p:blipFill rotWithShape="1">
          <a:blip r:embed="rId3">
            <a:alphaModFix/>
          </a:blip>
          <a:srcRect b="0" l="0" r="0" t="0"/>
          <a:stretch/>
        </p:blipFill>
        <p:spPr>
          <a:xfrm>
            <a:off x="431146" y="4490256"/>
            <a:ext cx="8712855" cy="602007"/>
          </a:xfrm>
          <a:prstGeom prst="rect">
            <a:avLst/>
          </a:prstGeom>
          <a:noFill/>
          <a:ln>
            <a:noFill/>
          </a:ln>
        </p:spPr>
      </p:pic>
      <p:sp>
        <p:nvSpPr>
          <p:cNvPr id="98" name="Google Shape;98;g1e3879af7f9_0_178"/>
          <p:cNvSpPr txBox="1"/>
          <p:nvPr>
            <p:ph type="title"/>
          </p:nvPr>
        </p:nvSpPr>
        <p:spPr>
          <a:xfrm>
            <a:off x="607219" y="147484"/>
            <a:ext cx="8196600" cy="6093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Arial"/>
              <a:buNone/>
              <a:defRPr b="1" i="0" sz="2800" u="none" cap="none" strike="noStrike">
                <a:solidFill>
                  <a:schemeClr val="dk1"/>
                </a:solidFill>
                <a:latin typeface="Montserrat"/>
                <a:ea typeface="Montserrat"/>
                <a:cs typeface="Montserrat"/>
                <a:sym typeface="Montserrat"/>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99" name="Google Shape;99;g1e3879af7f9_0_178"/>
          <p:cNvSpPr txBox="1"/>
          <p:nvPr>
            <p:ph idx="1" type="body"/>
          </p:nvPr>
        </p:nvSpPr>
        <p:spPr>
          <a:xfrm>
            <a:off x="608013" y="849313"/>
            <a:ext cx="8196300" cy="36417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atin typeface="Montserrat"/>
                <a:ea typeface="Montserrat"/>
                <a:cs typeface="Montserrat"/>
                <a:sym typeface="Montserrat"/>
              </a:defRPr>
            </a:lvl1pPr>
            <a:lvl2pPr indent="-317500" lvl="1" marL="914400" algn="l">
              <a:lnSpc>
                <a:spcPct val="115000"/>
              </a:lnSpc>
              <a:spcBef>
                <a:spcPts val="0"/>
              </a:spcBef>
              <a:spcAft>
                <a:spcPts val="0"/>
              </a:spcAft>
              <a:buSzPts val="1400"/>
              <a:buChar char="○"/>
              <a:defRPr>
                <a:latin typeface="Montserrat"/>
                <a:ea typeface="Montserrat"/>
                <a:cs typeface="Montserrat"/>
                <a:sym typeface="Montserrat"/>
              </a:defRPr>
            </a:lvl2pPr>
            <a:lvl3pPr indent="-317500" lvl="2" marL="1371600" algn="l">
              <a:lnSpc>
                <a:spcPct val="115000"/>
              </a:lnSpc>
              <a:spcBef>
                <a:spcPts val="0"/>
              </a:spcBef>
              <a:spcAft>
                <a:spcPts val="0"/>
              </a:spcAft>
              <a:buSzPts val="1400"/>
              <a:buChar char="■"/>
              <a:defRPr>
                <a:latin typeface="Montserrat"/>
                <a:ea typeface="Montserrat"/>
                <a:cs typeface="Montserrat"/>
                <a:sym typeface="Montserrat"/>
              </a:defRPr>
            </a:lvl3pPr>
            <a:lvl4pPr indent="-317500" lvl="3" marL="1828800" algn="l">
              <a:lnSpc>
                <a:spcPct val="115000"/>
              </a:lnSpc>
              <a:spcBef>
                <a:spcPts val="0"/>
              </a:spcBef>
              <a:spcAft>
                <a:spcPts val="0"/>
              </a:spcAft>
              <a:buSzPts val="1400"/>
              <a:buChar char="●"/>
              <a:defRPr>
                <a:latin typeface="Montserrat"/>
                <a:ea typeface="Montserrat"/>
                <a:cs typeface="Montserrat"/>
                <a:sym typeface="Montserrat"/>
              </a:defRPr>
            </a:lvl4pPr>
            <a:lvl5pPr indent="-317500" lvl="4" marL="2286000" algn="l">
              <a:lnSpc>
                <a:spcPct val="115000"/>
              </a:lnSpc>
              <a:spcBef>
                <a:spcPts val="0"/>
              </a:spcBef>
              <a:spcAft>
                <a:spcPts val="0"/>
              </a:spcAft>
              <a:buSzPts val="1400"/>
              <a:buChar char="○"/>
              <a:defRPr>
                <a:latin typeface="Montserrat"/>
                <a:ea typeface="Montserrat"/>
                <a:cs typeface="Montserrat"/>
                <a:sym typeface="Montserrat"/>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1_Title Slide_1">
    <p:spTree>
      <p:nvGrpSpPr>
        <p:cNvPr id="100" name="Shape 100"/>
        <p:cNvGrpSpPr/>
        <p:nvPr/>
      </p:nvGrpSpPr>
      <p:grpSpPr>
        <a:xfrm>
          <a:off x="0" y="0"/>
          <a:ext cx="0" cy="0"/>
          <a:chOff x="0" y="0"/>
          <a:chExt cx="0" cy="0"/>
        </a:xfrm>
      </p:grpSpPr>
      <p:grpSp>
        <p:nvGrpSpPr>
          <p:cNvPr id="101" name="Google Shape;101;g24d3ee5c147_0_114"/>
          <p:cNvGrpSpPr/>
          <p:nvPr/>
        </p:nvGrpSpPr>
        <p:grpSpPr>
          <a:xfrm>
            <a:off x="149152" y="4519777"/>
            <a:ext cx="8994848" cy="564960"/>
            <a:chOff x="198869" y="6026370"/>
            <a:chExt cx="11993131" cy="753280"/>
          </a:xfrm>
        </p:grpSpPr>
        <p:grpSp>
          <p:nvGrpSpPr>
            <p:cNvPr id="102" name="Google Shape;102;g24d3ee5c147_0_114"/>
            <p:cNvGrpSpPr/>
            <p:nvPr/>
          </p:nvGrpSpPr>
          <p:grpSpPr>
            <a:xfrm>
              <a:off x="198869" y="6026370"/>
              <a:ext cx="10990879" cy="647642"/>
              <a:chOff x="-501263" y="11339666"/>
              <a:chExt cx="10990879" cy="647642"/>
            </a:xfrm>
          </p:grpSpPr>
          <p:pic>
            <p:nvPicPr>
              <p:cNvPr descr="dbe_logo high resolution - National Heritage Council" id="103" name="Google Shape;103;g24d3ee5c147_0_114"/>
              <p:cNvPicPr preferRelativeResize="0"/>
              <p:nvPr/>
            </p:nvPicPr>
            <p:blipFill rotWithShape="1">
              <a:blip r:embed="rId2">
                <a:alphaModFix/>
              </a:blip>
              <a:srcRect b="0" l="0" r="0" t="0"/>
              <a:stretch/>
            </p:blipFill>
            <p:spPr>
              <a:xfrm>
                <a:off x="-501263" y="11339666"/>
                <a:ext cx="1370025" cy="518042"/>
              </a:xfrm>
              <a:prstGeom prst="rect">
                <a:avLst/>
              </a:prstGeom>
              <a:noFill/>
              <a:ln>
                <a:noFill/>
              </a:ln>
            </p:spPr>
          </p:pic>
          <p:pic>
            <p:nvPicPr>
              <p:cNvPr id="104" name="Google Shape;104;g24d3ee5c147_0_114"/>
              <p:cNvPicPr preferRelativeResize="0"/>
              <p:nvPr/>
            </p:nvPicPr>
            <p:blipFill rotWithShape="1">
              <a:blip r:embed="rId3">
                <a:alphaModFix/>
              </a:blip>
              <a:srcRect b="1999" l="0" r="50000" t="0"/>
              <a:stretch/>
            </p:blipFill>
            <p:spPr>
              <a:xfrm>
                <a:off x="8965616" y="11347974"/>
                <a:ext cx="1524000" cy="509734"/>
              </a:xfrm>
              <a:prstGeom prst="rect">
                <a:avLst/>
              </a:prstGeom>
              <a:noFill/>
              <a:ln>
                <a:noFill/>
              </a:ln>
            </p:spPr>
          </p:pic>
          <p:sp>
            <p:nvSpPr>
              <p:cNvPr id="105" name="Google Shape;105;g24d3ee5c147_0_114"/>
              <p:cNvSpPr txBox="1"/>
              <p:nvPr/>
            </p:nvSpPr>
            <p:spPr>
              <a:xfrm>
                <a:off x="6639267" y="11730808"/>
                <a:ext cx="3120900" cy="256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800"/>
                  <a:buFont typeface="Arial"/>
                  <a:buNone/>
                </a:pPr>
                <a:r>
                  <a:rPr b="1" i="1" lang="en-US" sz="800" u="none" cap="none" strike="noStrike">
                    <a:solidFill>
                      <a:srgbClr val="000000"/>
                    </a:solidFill>
                    <a:latin typeface="Montserrat Light"/>
                    <a:ea typeface="Montserrat Light"/>
                    <a:cs typeface="Montserrat Light"/>
                    <a:sym typeface="Montserrat Light"/>
                  </a:rPr>
                  <a:t>If it’s going to be it’s up to me</a:t>
                </a:r>
                <a:endParaRPr b="1" i="1" sz="800" u="none" cap="none" strike="noStrike">
                  <a:solidFill>
                    <a:srgbClr val="000000"/>
                  </a:solidFill>
                  <a:latin typeface="Montserrat Light"/>
                  <a:ea typeface="Montserrat Light"/>
                  <a:cs typeface="Montserrat Light"/>
                  <a:sym typeface="Montserrat Light"/>
                </a:endParaRPr>
              </a:p>
            </p:txBody>
          </p:sp>
        </p:grpSp>
        <p:pic>
          <p:nvPicPr>
            <p:cNvPr id="106" name="Google Shape;106;g24d3ee5c147_0_114"/>
            <p:cNvPicPr preferRelativeResize="0"/>
            <p:nvPr/>
          </p:nvPicPr>
          <p:blipFill rotWithShape="1">
            <a:blip r:embed="rId4">
              <a:alphaModFix/>
            </a:blip>
            <a:srcRect b="0" l="10160" r="0" t="0"/>
            <a:stretch/>
          </p:blipFill>
          <p:spPr>
            <a:xfrm>
              <a:off x="287644" y="6055373"/>
              <a:ext cx="11904356" cy="724277"/>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3">
  <p:cSld name="TITLE_2">
    <p:spTree>
      <p:nvGrpSpPr>
        <p:cNvPr id="107" name="Shape 107"/>
        <p:cNvGrpSpPr/>
        <p:nvPr/>
      </p:nvGrpSpPr>
      <p:grpSpPr>
        <a:xfrm>
          <a:off x="0" y="0"/>
          <a:ext cx="0" cy="0"/>
          <a:chOff x="0" y="0"/>
          <a:chExt cx="0" cy="0"/>
        </a:xfrm>
      </p:grpSpPr>
      <p:sp>
        <p:nvSpPr>
          <p:cNvPr id="108" name="Google Shape;108;g24d48eaeb96_1_120"/>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09" name="Google Shape;109;g24d48eaeb96_1_120"/>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10" name="Google Shape;110;g24d48eaeb96_1_1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1" name="Google Shape;111;g24d48eaeb96_1_1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2" name="Google Shape;112;g24d48eaeb96_1_1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1">
    <p:spTree>
      <p:nvGrpSpPr>
        <p:cNvPr id="113" name="Shape 113"/>
        <p:cNvGrpSpPr/>
        <p:nvPr/>
      </p:nvGrpSpPr>
      <p:grpSpPr>
        <a:xfrm>
          <a:off x="0" y="0"/>
          <a:ext cx="0" cy="0"/>
          <a:chOff x="0" y="0"/>
          <a:chExt cx="0" cy="0"/>
        </a:xfrm>
      </p:grpSpPr>
      <p:sp>
        <p:nvSpPr>
          <p:cNvPr id="114" name="Google Shape;114;g24e673014f5_0_10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5" name="Google Shape;115;g24e673014f5_0_10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g24e673014f5_0_10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7" name="Google Shape;117;g24e673014f5_0_10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18" name="Google Shape;118;g24e673014f5_0_10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9" name="Shape 119"/>
        <p:cNvGrpSpPr/>
        <p:nvPr/>
      </p:nvGrpSpPr>
      <p:grpSpPr>
        <a:xfrm>
          <a:off x="0" y="0"/>
          <a:ext cx="0" cy="0"/>
          <a:chOff x="0" y="0"/>
          <a:chExt cx="0" cy="0"/>
        </a:xfrm>
      </p:grpSpPr>
      <p:sp>
        <p:nvSpPr>
          <p:cNvPr id="120" name="Google Shape;120;g24e673014f5_0_183"/>
          <p:cNvSpPr txBox="1"/>
          <p:nvPr>
            <p:ph type="title"/>
          </p:nvPr>
        </p:nvSpPr>
        <p:spPr>
          <a:xfrm>
            <a:off x="483150" y="144987"/>
            <a:ext cx="8520600" cy="4479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2400">
                <a:latin typeface="Montserrat"/>
                <a:ea typeface="Montserrat"/>
                <a:cs typeface="Montserrat"/>
                <a:sym typeface="Montserrat"/>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21" name="Google Shape;121;g24e673014f5_0_183"/>
          <p:cNvSpPr txBox="1"/>
          <p:nvPr>
            <p:ph idx="1" type="body"/>
          </p:nvPr>
        </p:nvSpPr>
        <p:spPr>
          <a:xfrm>
            <a:off x="483150" y="659556"/>
            <a:ext cx="8520600" cy="3798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atin typeface="Montserrat"/>
                <a:ea typeface="Montserrat"/>
                <a:cs typeface="Montserrat"/>
                <a:sym typeface="Montserrat"/>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pic>
        <p:nvPicPr>
          <p:cNvPr id="122" name="Google Shape;122;g24e673014f5_0_183"/>
          <p:cNvPicPr preferRelativeResize="0"/>
          <p:nvPr/>
        </p:nvPicPr>
        <p:blipFill rotWithShape="1">
          <a:blip r:embed="rId2">
            <a:alphaModFix/>
          </a:blip>
          <a:srcRect b="0" l="0" r="-3981" t="1980"/>
          <a:stretch/>
        </p:blipFill>
        <p:spPr>
          <a:xfrm>
            <a:off x="-37172" y="0"/>
            <a:ext cx="446049" cy="5143499"/>
          </a:xfrm>
          <a:prstGeom prst="rect">
            <a:avLst/>
          </a:prstGeom>
          <a:noFill/>
          <a:ln>
            <a:noFill/>
          </a:ln>
        </p:spPr>
      </p:pic>
      <p:pic>
        <p:nvPicPr>
          <p:cNvPr id="123" name="Google Shape;123;g24e673014f5_0_183"/>
          <p:cNvPicPr preferRelativeResize="0"/>
          <p:nvPr/>
        </p:nvPicPr>
        <p:blipFill rotWithShape="1">
          <a:blip r:embed="rId3">
            <a:alphaModFix/>
          </a:blip>
          <a:srcRect b="0" l="0" r="0" t="0"/>
          <a:stretch/>
        </p:blipFill>
        <p:spPr>
          <a:xfrm>
            <a:off x="483150" y="4339369"/>
            <a:ext cx="8567426" cy="746981"/>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45"/>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5"/>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45"/>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45"/>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 name="Shape 20"/>
        <p:cNvGrpSpPr/>
        <p:nvPr/>
      </p:nvGrpSpPr>
      <p:grpSpPr>
        <a:xfrm>
          <a:off x="0" y="0"/>
          <a:ext cx="0" cy="0"/>
          <a:chOff x="0" y="0"/>
          <a:chExt cx="0" cy="0"/>
        </a:xfrm>
      </p:grpSpPr>
      <p:sp>
        <p:nvSpPr>
          <p:cNvPr id="21" name="Google Shape;21;g13af51293aa_0_3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g13af51293aa_0_3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g13af51293aa_0_3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5">
  <p:cSld name="TITLE_3">
    <p:spTree>
      <p:nvGrpSpPr>
        <p:cNvPr id="129" name="Shape 129"/>
        <p:cNvGrpSpPr/>
        <p:nvPr/>
      </p:nvGrpSpPr>
      <p:grpSpPr>
        <a:xfrm>
          <a:off x="0" y="0"/>
          <a:ext cx="0" cy="0"/>
          <a:chOff x="0" y="0"/>
          <a:chExt cx="0" cy="0"/>
        </a:xfrm>
      </p:grpSpPr>
      <p:pic>
        <p:nvPicPr>
          <p:cNvPr id="130" name="Google Shape;130;g254b9d582a2_0_317"/>
          <p:cNvPicPr preferRelativeResize="0"/>
          <p:nvPr/>
        </p:nvPicPr>
        <p:blipFill rotWithShape="1">
          <a:blip r:embed="rId2">
            <a:alphaModFix/>
          </a:blip>
          <a:srcRect b="12134" l="0" r="0" t="0"/>
          <a:stretch/>
        </p:blipFill>
        <p:spPr>
          <a:xfrm>
            <a:off x="2774" y="0"/>
            <a:ext cx="9138452" cy="4519423"/>
          </a:xfrm>
          <a:prstGeom prst="rect">
            <a:avLst/>
          </a:prstGeom>
          <a:noFill/>
          <a:ln>
            <a:noFill/>
          </a:ln>
        </p:spPr>
      </p:pic>
      <p:grpSp>
        <p:nvGrpSpPr>
          <p:cNvPr id="131" name="Google Shape;131;g254b9d582a2_0_317"/>
          <p:cNvGrpSpPr/>
          <p:nvPr/>
        </p:nvGrpSpPr>
        <p:grpSpPr>
          <a:xfrm>
            <a:off x="1" y="4519424"/>
            <a:ext cx="9144000" cy="624077"/>
            <a:chOff x="1" y="6025896"/>
            <a:chExt cx="12192000" cy="832103"/>
          </a:xfrm>
        </p:grpSpPr>
        <p:pic>
          <p:nvPicPr>
            <p:cNvPr descr="DBE Workbooks - EduGizelle" id="132" name="Google Shape;132;g254b9d582a2_0_317"/>
            <p:cNvPicPr preferRelativeResize="0"/>
            <p:nvPr/>
          </p:nvPicPr>
          <p:blipFill rotWithShape="1">
            <a:blip r:embed="rId3">
              <a:alphaModFix/>
            </a:blip>
            <a:srcRect b="0" l="0" r="2846" t="5141"/>
            <a:stretch/>
          </p:blipFill>
          <p:spPr>
            <a:xfrm>
              <a:off x="1" y="6025896"/>
              <a:ext cx="2185415" cy="832103"/>
            </a:xfrm>
            <a:prstGeom prst="rect">
              <a:avLst/>
            </a:prstGeom>
            <a:noFill/>
            <a:ln>
              <a:noFill/>
            </a:ln>
          </p:spPr>
        </p:pic>
        <p:pic>
          <p:nvPicPr>
            <p:cNvPr id="133" name="Google Shape;133;g254b9d582a2_0_317"/>
            <p:cNvPicPr preferRelativeResize="0"/>
            <p:nvPr/>
          </p:nvPicPr>
          <p:blipFill rotWithShape="1">
            <a:blip r:embed="rId4">
              <a:alphaModFix/>
            </a:blip>
            <a:srcRect b="17120" l="0" r="11645" t="11987"/>
            <a:stretch/>
          </p:blipFill>
          <p:spPr>
            <a:xfrm>
              <a:off x="11283696" y="6025896"/>
              <a:ext cx="908305" cy="728755"/>
            </a:xfrm>
            <a:prstGeom prst="rect">
              <a:avLst/>
            </a:prstGeom>
            <a:noFill/>
            <a:ln>
              <a:noFill/>
            </a:ln>
          </p:spPr>
        </p:pic>
      </p:grpSp>
      <p:sp>
        <p:nvSpPr>
          <p:cNvPr id="134" name="Google Shape;134;g254b9d582a2_0_317"/>
          <p:cNvSpPr txBox="1"/>
          <p:nvPr>
            <p:ph idx="1" type="body"/>
          </p:nvPr>
        </p:nvSpPr>
        <p:spPr>
          <a:xfrm>
            <a:off x="136922" y="77391"/>
            <a:ext cx="6789600" cy="624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2100"/>
              <a:buNone/>
              <a:defRPr b="1" sz="3000">
                <a:latin typeface="Arial"/>
                <a:ea typeface="Arial"/>
                <a:cs typeface="Arial"/>
                <a:sym typeface="Arial"/>
              </a:defRPr>
            </a:lvl1pPr>
            <a:lvl2pPr indent="-228600" lvl="1" marL="914400" rtl="0" algn="l">
              <a:lnSpc>
                <a:spcPct val="90000"/>
              </a:lnSpc>
              <a:spcBef>
                <a:spcPts val="400"/>
              </a:spcBef>
              <a:spcAft>
                <a:spcPts val="0"/>
              </a:spcAft>
              <a:buSzPts val="1800"/>
              <a:buNone/>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35" name="Google Shape;135;g254b9d582a2_0_317"/>
          <p:cNvSpPr txBox="1"/>
          <p:nvPr>
            <p:ph idx="2" type="body"/>
          </p:nvPr>
        </p:nvSpPr>
        <p:spPr>
          <a:xfrm>
            <a:off x="136922" y="932260"/>
            <a:ext cx="8826000" cy="3450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SzPts val="2100"/>
              <a:buNone/>
              <a:defRPr sz="1400">
                <a:latin typeface="Arial"/>
                <a:ea typeface="Arial"/>
                <a:cs typeface="Arial"/>
                <a:sym typeface="Arial"/>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grpSp>
        <p:nvGrpSpPr>
          <p:cNvPr id="25" name="Google Shape;25;g13af51293aa_0_357"/>
          <p:cNvGrpSpPr/>
          <p:nvPr/>
        </p:nvGrpSpPr>
        <p:grpSpPr>
          <a:xfrm>
            <a:off x="0" y="0"/>
            <a:ext cx="8979694" cy="5143500"/>
            <a:chOff x="0" y="-6700"/>
            <a:chExt cx="8979694" cy="5143500"/>
          </a:xfrm>
        </p:grpSpPr>
        <p:sp>
          <p:nvSpPr>
            <p:cNvPr id="26" name="Google Shape;26;g13af51293aa_0_357"/>
            <p:cNvSpPr/>
            <p:nvPr/>
          </p:nvSpPr>
          <p:spPr>
            <a:xfrm>
              <a:off x="0" y="-6700"/>
              <a:ext cx="106592" cy="5143500"/>
            </a:xfrm>
            <a:prstGeom prst="rect">
              <a:avLst/>
            </a:prstGeom>
            <a:solidFill>
              <a:srgbClr val="367E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g13af51293aa_0_357"/>
            <p:cNvSpPr/>
            <p:nvPr/>
          </p:nvSpPr>
          <p:spPr>
            <a:xfrm>
              <a:off x="96015" y="-6700"/>
              <a:ext cx="31834" cy="5143500"/>
            </a:xfrm>
            <a:prstGeom prst="rect">
              <a:avLst/>
            </a:prstGeom>
            <a:solidFill>
              <a:srgbClr val="367E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g13af51293aa_0_357"/>
            <p:cNvSpPr/>
            <p:nvPr/>
          </p:nvSpPr>
          <p:spPr>
            <a:xfrm>
              <a:off x="140250" y="-6700"/>
              <a:ext cx="46500" cy="5143500"/>
            </a:xfrm>
            <a:prstGeom prst="rect">
              <a:avLst/>
            </a:prstGeom>
            <a:solidFill>
              <a:srgbClr val="F9D32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9" name="Google Shape;29;g13af51293aa_0_357"/>
            <p:cNvPicPr preferRelativeResize="0"/>
            <p:nvPr/>
          </p:nvPicPr>
          <p:blipFill rotWithShape="1">
            <a:blip r:embed="rId2">
              <a:alphaModFix/>
            </a:blip>
            <a:srcRect b="0" l="0" r="0" t="0"/>
            <a:stretch/>
          </p:blipFill>
          <p:spPr>
            <a:xfrm>
              <a:off x="374146" y="4504146"/>
              <a:ext cx="1396359" cy="572700"/>
            </a:xfrm>
            <a:prstGeom prst="rect">
              <a:avLst/>
            </a:prstGeom>
            <a:noFill/>
            <a:ln>
              <a:noFill/>
            </a:ln>
          </p:spPr>
        </p:pic>
        <p:sp>
          <p:nvSpPr>
            <p:cNvPr id="30" name="Google Shape;30;g13af51293aa_0_357"/>
            <p:cNvSpPr/>
            <p:nvPr/>
          </p:nvSpPr>
          <p:spPr>
            <a:xfrm>
              <a:off x="359400" y="813100"/>
              <a:ext cx="8620294" cy="45719"/>
            </a:xfrm>
            <a:prstGeom prst="roundRect">
              <a:avLst>
                <a:gd fmla="val 16667" name="adj"/>
              </a:avLst>
            </a:prstGeom>
            <a:solidFill>
              <a:srgbClr val="367E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grpSp>
      <p:sp>
        <p:nvSpPr>
          <p:cNvPr id="31" name="Google Shape;31;g13af51293aa_0_357"/>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2100"/>
              <a:buNone/>
              <a:defRPr b="1" sz="3000">
                <a:latin typeface="Montserrat"/>
                <a:ea typeface="Montserrat"/>
                <a:cs typeface="Montserrat"/>
                <a:sym typeface="Montserrat"/>
              </a:defRPr>
            </a:lvl1pPr>
            <a:lvl2pPr indent="-228600" lvl="1" marL="914400" algn="l">
              <a:lnSpc>
                <a:spcPct val="90000"/>
              </a:lnSpc>
              <a:spcBef>
                <a:spcPts val="400"/>
              </a:spcBef>
              <a:spcAft>
                <a:spcPts val="0"/>
              </a:spcAft>
              <a:buSzPts val="1800"/>
              <a:buNone/>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
        <p:nvSpPr>
          <p:cNvPr id="32" name="Google Shape;32;g13af51293aa_0_357"/>
          <p:cNvSpPr txBox="1"/>
          <p:nvPr>
            <p:ph idx="2" type="body"/>
          </p:nvPr>
        </p:nvSpPr>
        <p:spPr>
          <a:xfrm>
            <a:off x="371474" y="932260"/>
            <a:ext cx="8591447" cy="3450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SzPts val="2100"/>
              <a:buNone/>
              <a:defRPr sz="1400">
                <a:latin typeface="Arial"/>
                <a:ea typeface="Arial"/>
                <a:cs typeface="Arial"/>
                <a:sym typeface="Arial"/>
              </a:defRPr>
            </a:lvl1pPr>
            <a:lvl2pPr indent="-342900" lvl="1" marL="914400" algn="l">
              <a:lnSpc>
                <a:spcPct val="90000"/>
              </a:lnSpc>
              <a:spcBef>
                <a:spcPts val="400"/>
              </a:spcBef>
              <a:spcAft>
                <a:spcPts val="0"/>
              </a:spcAft>
              <a:buSzPts val="1800"/>
              <a:buChar char="•"/>
              <a:defRPr/>
            </a:lvl2pPr>
            <a:lvl3pPr indent="-323850" lvl="2" marL="1371600" algn="l">
              <a:lnSpc>
                <a:spcPct val="90000"/>
              </a:lnSpc>
              <a:spcBef>
                <a:spcPts val="400"/>
              </a:spcBef>
              <a:spcAft>
                <a:spcPts val="0"/>
              </a:spcAft>
              <a:buSzPts val="1500"/>
              <a:buChar char="•"/>
              <a:defRPr/>
            </a:lvl3pPr>
            <a:lvl4pPr indent="-317500" lvl="3" marL="1828800" algn="l">
              <a:lnSpc>
                <a:spcPct val="90000"/>
              </a:lnSpc>
              <a:spcBef>
                <a:spcPts val="400"/>
              </a:spcBef>
              <a:spcAft>
                <a:spcPts val="0"/>
              </a:spcAft>
              <a:buSzPts val="1400"/>
              <a:buChar char="•"/>
              <a:defRPr/>
            </a:lvl4pPr>
            <a:lvl5pPr indent="-317500" lvl="4" marL="2286000" algn="l">
              <a:lnSpc>
                <a:spcPct val="90000"/>
              </a:lnSpc>
              <a:spcBef>
                <a:spcPts val="400"/>
              </a:spcBef>
              <a:spcAft>
                <a:spcPts val="0"/>
              </a:spcAft>
              <a:buSzPts val="1400"/>
              <a:buChar char="•"/>
              <a:defRPr/>
            </a:lvl5pPr>
            <a:lvl6pPr indent="-317500" lvl="5" marL="2743200" algn="l">
              <a:lnSpc>
                <a:spcPct val="90000"/>
              </a:lnSpc>
              <a:spcBef>
                <a:spcPts val="400"/>
              </a:spcBef>
              <a:spcAft>
                <a:spcPts val="0"/>
              </a:spcAft>
              <a:buSzPts val="1400"/>
              <a:buChar char="•"/>
              <a:defRPr/>
            </a:lvl6pPr>
            <a:lvl7pPr indent="-317500" lvl="6" marL="3200400" algn="l">
              <a:lnSpc>
                <a:spcPct val="90000"/>
              </a:lnSpc>
              <a:spcBef>
                <a:spcPts val="400"/>
              </a:spcBef>
              <a:spcAft>
                <a:spcPts val="0"/>
              </a:spcAft>
              <a:buSzPts val="1400"/>
              <a:buChar char="•"/>
              <a:defRPr/>
            </a:lvl7pPr>
            <a:lvl8pPr indent="-317500" lvl="7" marL="3657600" algn="l">
              <a:lnSpc>
                <a:spcPct val="90000"/>
              </a:lnSpc>
              <a:spcBef>
                <a:spcPts val="400"/>
              </a:spcBef>
              <a:spcAft>
                <a:spcPts val="0"/>
              </a:spcAft>
              <a:buSzPts val="1400"/>
              <a:buChar char="•"/>
              <a:defRPr/>
            </a:lvl8pPr>
            <a:lvl9pPr indent="-317500" lvl="8" marL="4114800" algn="l">
              <a:lnSpc>
                <a:spcPct val="90000"/>
              </a:lnSpc>
              <a:spcBef>
                <a:spcPts val="40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sp>
        <p:nvSpPr>
          <p:cNvPr id="34" name="Google Shape;34;g13af51293aa_0_351"/>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 name="Google Shape;35;g13af51293aa_0_351"/>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6" name="Google Shape;36;g13af51293aa_0_3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7" name="Google Shape;37;g13af51293aa_0_3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g13af51293aa_0_3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g13af51293aa_0_364"/>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g13af51293aa_0_364"/>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2" name="Google Shape;42;g13af51293aa_0_364"/>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3" name="Google Shape;43;g13af51293aa_0_364"/>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44" name="Google Shape;44;g13af51293aa_0_364"/>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 name="Google Shape;45;g13af51293aa_0_3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6" name="Google Shape;46;g13af51293aa_0_3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g13af51293aa_0_3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g13af51293aa_0_38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0" name="Google Shape;50;g13af51293aa_0_38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51" name="Google Shape;51;g13af51293aa_0_38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2" name="Google Shape;52;g13af51293aa_0_38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3" name="Google Shape;53;g13af51293aa_0_38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4" name="Google Shape;54;g13af51293aa_0_38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5" name="Shape 55"/>
        <p:cNvGrpSpPr/>
        <p:nvPr/>
      </p:nvGrpSpPr>
      <p:grpSpPr>
        <a:xfrm>
          <a:off x="0" y="0"/>
          <a:ext cx="0" cy="0"/>
          <a:chOff x="0" y="0"/>
          <a:chExt cx="0" cy="0"/>
        </a:xfrm>
      </p:grpSpPr>
      <p:sp>
        <p:nvSpPr>
          <p:cNvPr id="56" name="Google Shape;56;g13af51293aa_0_38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g13af51293aa_0_389"/>
          <p:cNvSpPr/>
          <p:nvPr>
            <p:ph idx="2" type="pic"/>
          </p:nvPr>
        </p:nvSpPr>
        <p:spPr>
          <a:xfrm>
            <a:off x="3887391" y="740569"/>
            <a:ext cx="4629300" cy="3655200"/>
          </a:xfrm>
          <a:prstGeom prst="rect">
            <a:avLst/>
          </a:prstGeom>
          <a:noFill/>
          <a:ln>
            <a:noFill/>
          </a:ln>
        </p:spPr>
      </p:sp>
      <p:sp>
        <p:nvSpPr>
          <p:cNvPr id="58" name="Google Shape;58;g13af51293aa_0_389"/>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59" name="Google Shape;59;g13af51293aa_0_38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g13af51293aa_0_38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g13af51293aa_0_38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2" name="Shape 62"/>
        <p:cNvGrpSpPr/>
        <p:nvPr/>
      </p:nvGrpSpPr>
      <p:grpSpPr>
        <a:xfrm>
          <a:off x="0" y="0"/>
          <a:ext cx="0" cy="0"/>
          <a:chOff x="0" y="0"/>
          <a:chExt cx="0" cy="0"/>
        </a:xfrm>
      </p:grpSpPr>
      <p:sp>
        <p:nvSpPr>
          <p:cNvPr id="63" name="Google Shape;63;g13af51293aa_0_39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4" name="Google Shape;64;g13af51293aa_0_39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g13af51293aa_0_39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g13af51293aa_0_39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7" name="Google Shape;67;g13af51293aa_0_39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8" name="Shape 68"/>
        <p:cNvGrpSpPr/>
        <p:nvPr/>
      </p:nvGrpSpPr>
      <p:grpSpPr>
        <a:xfrm>
          <a:off x="0" y="0"/>
          <a:ext cx="0" cy="0"/>
          <a:chOff x="0" y="0"/>
          <a:chExt cx="0" cy="0"/>
        </a:xfrm>
      </p:grpSpPr>
      <p:sp>
        <p:nvSpPr>
          <p:cNvPr id="69" name="Google Shape;69;g13af51293aa_0_402"/>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0" name="Google Shape;70;g13af51293aa_0_402"/>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1" name="Google Shape;71;g13af51293aa_0_40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g13af51293aa_0_40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g13af51293aa_0_40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g13af51293aa_0_3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7" name="Google Shape;7;g13af51293aa_0_33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8" name="Google Shape;8;g13af51293aa_0_3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9" name="Google Shape;9;g13af51293aa_0_3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0" name="Google Shape;10;g13af51293aa_0_33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jpg"/><Relationship Id="rId4" Type="http://schemas.openxmlformats.org/officeDocument/2006/relationships/image" Target="../media/image21.png"/><Relationship Id="rId9"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30.png"/><Relationship Id="rId7" Type="http://schemas.openxmlformats.org/officeDocument/2006/relationships/image" Target="../media/image41.png"/><Relationship Id="rId8"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5.jpg"/><Relationship Id="rId6" Type="http://schemas.openxmlformats.org/officeDocument/2006/relationships/image" Target="../media/image52.png"/><Relationship Id="rId7" Type="http://schemas.openxmlformats.org/officeDocument/2006/relationships/image" Target="../media/image42.jpg"/><Relationship Id="rId8" Type="http://schemas.openxmlformats.org/officeDocument/2006/relationships/image" Target="../media/image4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44.jpg"/><Relationship Id="rId5" Type="http://schemas.openxmlformats.org/officeDocument/2006/relationships/image" Target="../media/image5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7.png"/><Relationship Id="rId8"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64.png"/><Relationship Id="rId6" Type="http://schemas.openxmlformats.org/officeDocument/2006/relationships/image" Target="../media/image59.png"/><Relationship Id="rId7" Type="http://schemas.openxmlformats.org/officeDocument/2006/relationships/image" Target="../media/image62.png"/><Relationship Id="rId8" Type="http://schemas.openxmlformats.org/officeDocument/2006/relationships/image" Target="../media/image6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3.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6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3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80.png"/><Relationship Id="rId4" Type="http://schemas.openxmlformats.org/officeDocument/2006/relationships/image" Target="../media/image75.png"/><Relationship Id="rId5" Type="http://schemas.openxmlformats.org/officeDocument/2006/relationships/image" Target="../media/image81.png"/><Relationship Id="rId6" Type="http://schemas.openxmlformats.org/officeDocument/2006/relationships/image" Target="../media/image77.png"/><Relationship Id="rId7" Type="http://schemas.openxmlformats.org/officeDocument/2006/relationships/image" Target="../media/image7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8.jpg"/><Relationship Id="rId4" Type="http://schemas.openxmlformats.org/officeDocument/2006/relationships/image" Target="../media/image21.png"/><Relationship Id="rId9" Type="http://schemas.openxmlformats.org/officeDocument/2006/relationships/image" Target="../media/image27.png"/><Relationship Id="rId5" Type="http://schemas.openxmlformats.org/officeDocument/2006/relationships/image" Target="../media/image23.png"/><Relationship Id="rId6" Type="http://schemas.openxmlformats.org/officeDocument/2006/relationships/image" Target="../media/image30.png"/><Relationship Id="rId7" Type="http://schemas.openxmlformats.org/officeDocument/2006/relationships/image" Target="../media/image41.png"/><Relationship Id="rId8"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4.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22.png"/><Relationship Id="rId7" Type="http://schemas.openxmlformats.org/officeDocument/2006/relationships/image" Target="../media/image2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3.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2.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9.jpg"/><Relationship Id="rId4" Type="http://schemas.openxmlformats.org/officeDocument/2006/relationships/image" Target="../media/image40.jpg"/><Relationship Id="rId5" Type="http://schemas.openxmlformats.org/officeDocument/2006/relationships/image" Target="../media/image45.jpg"/><Relationship Id="rId6" Type="http://schemas.openxmlformats.org/officeDocument/2006/relationships/image" Target="../media/image52.png"/><Relationship Id="rId7" Type="http://schemas.openxmlformats.org/officeDocument/2006/relationships/image" Target="../media/image42.jpg"/><Relationship Id="rId8"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46.png"/><Relationship Id="rId4" Type="http://schemas.openxmlformats.org/officeDocument/2006/relationships/image" Target="../media/image44.jpg"/><Relationship Id="rId5" Type="http://schemas.openxmlformats.org/officeDocument/2006/relationships/image" Target="../media/image5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3.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7.png"/><Relationship Id="rId8"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55.png"/><Relationship Id="rId4" Type="http://schemas.openxmlformats.org/officeDocument/2006/relationships/image" Target="../media/image58.png"/><Relationship Id="rId5" Type="http://schemas.openxmlformats.org/officeDocument/2006/relationships/image" Target="../media/image64.png"/><Relationship Id="rId6" Type="http://schemas.openxmlformats.org/officeDocument/2006/relationships/image" Target="../media/image59.png"/><Relationship Id="rId7" Type="http://schemas.openxmlformats.org/officeDocument/2006/relationships/image" Target="../media/image62.png"/><Relationship Id="rId8" Type="http://schemas.openxmlformats.org/officeDocument/2006/relationships/image" Target="../media/image6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1.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33.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69.png"/><Relationship Id="rId4" Type="http://schemas.openxmlformats.org/officeDocument/2006/relationships/image" Target="../media/image66.png"/><Relationship Id="rId5" Type="http://schemas.openxmlformats.org/officeDocument/2006/relationships/image" Target="../media/image6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7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80.png"/><Relationship Id="rId4" Type="http://schemas.openxmlformats.org/officeDocument/2006/relationships/image" Target="../media/image75.png"/><Relationship Id="rId5" Type="http://schemas.openxmlformats.org/officeDocument/2006/relationships/image" Target="../media/image81.png"/><Relationship Id="rId6" Type="http://schemas.openxmlformats.org/officeDocument/2006/relationships/image" Target="../media/image77.png"/><Relationship Id="rId7"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3.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254dfa305bb_0_400"/>
          <p:cNvSpPr txBox="1"/>
          <p:nvPr>
            <p:ph idx="2" type="title"/>
          </p:nvPr>
        </p:nvSpPr>
        <p:spPr>
          <a:xfrm>
            <a:off x="3809950" y="2110250"/>
            <a:ext cx="5264700" cy="909600"/>
          </a:xfrm>
          <a:prstGeom prst="rect">
            <a:avLst/>
          </a:prstGeom>
          <a:noFill/>
          <a:ln>
            <a:noFill/>
          </a:ln>
        </p:spPr>
        <p:txBody>
          <a:bodyPr anchorCtr="0" anchor="ctr" bIns="34275" lIns="34275" spcFirstLastPara="1" rIns="34275" wrap="square" tIns="34275">
            <a:noAutofit/>
          </a:bodyPr>
          <a:lstStyle/>
          <a:p>
            <a:pPr indent="0" lvl="0" marL="0" rtl="0" algn="l">
              <a:lnSpc>
                <a:spcPct val="90000"/>
              </a:lnSpc>
              <a:spcBef>
                <a:spcPts val="0"/>
              </a:spcBef>
              <a:spcAft>
                <a:spcPts val="0"/>
              </a:spcAft>
              <a:buSzPts val="3800"/>
              <a:buNone/>
            </a:pPr>
            <a:r>
              <a:rPr lang="en-US" sz="5300"/>
              <a:t>1, 2, 3… Yenza!</a:t>
            </a:r>
            <a:endParaRPr sz="5300"/>
          </a:p>
        </p:txBody>
      </p:sp>
      <p:sp>
        <p:nvSpPr>
          <p:cNvPr id="141" name="Google Shape;141;g254dfa305bb_0_400"/>
          <p:cNvSpPr txBox="1"/>
          <p:nvPr>
            <p:ph idx="3" type="title"/>
          </p:nvPr>
        </p:nvSpPr>
        <p:spPr>
          <a:xfrm>
            <a:off x="3779000" y="3112700"/>
            <a:ext cx="4995000" cy="909600"/>
          </a:xfrm>
          <a:prstGeom prst="rect">
            <a:avLst/>
          </a:prstGeom>
          <a:noFill/>
          <a:ln>
            <a:noFill/>
          </a:ln>
        </p:spPr>
        <p:txBody>
          <a:bodyPr anchorCtr="0" anchor="ctr" bIns="34275" lIns="34275" spcFirstLastPara="1" rIns="34275" wrap="square" tIns="34275">
            <a:noAutofit/>
          </a:bodyPr>
          <a:lstStyle/>
          <a:p>
            <a:pPr indent="0" lvl="0" marL="0" rtl="0" algn="l">
              <a:lnSpc>
                <a:spcPct val="90000"/>
              </a:lnSpc>
              <a:spcBef>
                <a:spcPts val="0"/>
              </a:spcBef>
              <a:spcAft>
                <a:spcPts val="0"/>
              </a:spcAft>
              <a:buSzPts val="1700"/>
              <a:buNone/>
            </a:pPr>
            <a:r>
              <a:rPr lang="en-US" sz="2000"/>
              <a:t>Accessing the GEC Trial’s Inclination Assessment on TeacherConnect</a:t>
            </a:r>
            <a:r>
              <a:rPr i="1" lang="en-US" sz="2000"/>
              <a:t>chat</a:t>
            </a:r>
            <a:endParaRPr i="1" sz="2000">
              <a:solidFill>
                <a:srgbClr val="E93C8C"/>
              </a:solidFill>
            </a:endParaRPr>
          </a:p>
        </p:txBody>
      </p:sp>
      <p:pic>
        <p:nvPicPr>
          <p:cNvPr id="142" name="Google Shape;142;g254dfa305bb_0_400"/>
          <p:cNvPicPr preferRelativeResize="0"/>
          <p:nvPr/>
        </p:nvPicPr>
        <p:blipFill rotWithShape="1">
          <a:blip r:embed="rId3">
            <a:alphaModFix/>
          </a:blip>
          <a:srcRect b="44222" l="2823" r="1793" t="-860"/>
          <a:stretch/>
        </p:blipFill>
        <p:spPr>
          <a:xfrm>
            <a:off x="2975100" y="-96100"/>
            <a:ext cx="6168849" cy="5143501"/>
          </a:xfrm>
          <a:prstGeom prst="rect">
            <a:avLst/>
          </a:prstGeom>
          <a:noFill/>
          <a:ln>
            <a:noFill/>
          </a:ln>
        </p:spPr>
      </p:pic>
      <p:sp>
        <p:nvSpPr>
          <p:cNvPr id="143" name="Google Shape;143;g254dfa305bb_0_400"/>
          <p:cNvSpPr/>
          <p:nvPr/>
        </p:nvSpPr>
        <p:spPr>
          <a:xfrm>
            <a:off x="0" y="-11925"/>
            <a:ext cx="2975100" cy="5143500"/>
          </a:xfrm>
          <a:prstGeom prst="rect">
            <a:avLst/>
          </a:prstGeom>
          <a:solidFill>
            <a:srgbClr val="367E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g254dfa305bb_0_400"/>
          <p:cNvSpPr/>
          <p:nvPr/>
        </p:nvSpPr>
        <p:spPr>
          <a:xfrm>
            <a:off x="3293725" y="2812750"/>
            <a:ext cx="2885100" cy="1701000"/>
          </a:xfrm>
          <a:prstGeom prst="rect">
            <a:avLst/>
          </a:prstGeom>
          <a:solidFill>
            <a:srgbClr val="79C1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g254dfa305bb_0_400"/>
          <p:cNvSpPr txBox="1"/>
          <p:nvPr/>
        </p:nvSpPr>
        <p:spPr>
          <a:xfrm>
            <a:off x="3430625" y="2571750"/>
            <a:ext cx="4506300" cy="1139100"/>
          </a:xfrm>
          <a:prstGeom prst="rect">
            <a:avLst/>
          </a:prstGeom>
          <a:solidFill>
            <a:srgbClr val="79C1A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3C1D4C"/>
                </a:solidFill>
                <a:latin typeface="Arial"/>
                <a:ea typeface="Arial"/>
                <a:cs typeface="Arial"/>
                <a:sym typeface="Arial"/>
              </a:rPr>
              <a:t>Infusing 21</a:t>
            </a:r>
            <a:r>
              <a:rPr b="1" baseline="30000" i="0" lang="en-US" sz="3100" u="none" cap="none" strike="noStrike">
                <a:solidFill>
                  <a:srgbClr val="3C1D4C"/>
                </a:solidFill>
                <a:latin typeface="Arial"/>
                <a:ea typeface="Arial"/>
                <a:cs typeface="Arial"/>
                <a:sym typeface="Arial"/>
              </a:rPr>
              <a:t>st</a:t>
            </a:r>
            <a:r>
              <a:rPr b="1" i="0" lang="en-US" sz="3100" u="none" cap="none" strike="noStrike">
                <a:solidFill>
                  <a:srgbClr val="3C1D4C"/>
                </a:solidFill>
                <a:latin typeface="Arial"/>
                <a:ea typeface="Arial"/>
                <a:cs typeface="Arial"/>
                <a:sym typeface="Arial"/>
              </a:rPr>
              <a:t>-Century Skills into the GEC</a:t>
            </a:r>
            <a:endParaRPr b="1" i="1" sz="3100" u="none" cap="none" strike="noStrike">
              <a:solidFill>
                <a:srgbClr val="3C1D4C"/>
              </a:solidFill>
              <a:latin typeface="Arial"/>
              <a:ea typeface="Arial"/>
              <a:cs typeface="Arial"/>
              <a:sym typeface="Arial"/>
            </a:endParaRPr>
          </a:p>
        </p:txBody>
      </p:sp>
      <p:sp>
        <p:nvSpPr>
          <p:cNvPr id="146" name="Google Shape;146;g254dfa305bb_0_400"/>
          <p:cNvSpPr/>
          <p:nvPr/>
        </p:nvSpPr>
        <p:spPr>
          <a:xfrm>
            <a:off x="7796825" y="2571750"/>
            <a:ext cx="803400" cy="281100"/>
          </a:xfrm>
          <a:prstGeom prst="rect">
            <a:avLst/>
          </a:prstGeom>
          <a:solidFill>
            <a:srgbClr val="79C1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g254dfa305bb_0_400"/>
          <p:cNvSpPr/>
          <p:nvPr/>
        </p:nvSpPr>
        <p:spPr>
          <a:xfrm>
            <a:off x="6902700" y="4005725"/>
            <a:ext cx="2098200" cy="381600"/>
          </a:xfrm>
          <a:prstGeom prst="rect">
            <a:avLst/>
          </a:prstGeom>
          <a:solidFill>
            <a:srgbClr val="367E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9C947"/>
                </a:solidFill>
                <a:latin typeface="Arial"/>
                <a:ea typeface="Arial"/>
                <a:cs typeface="Arial"/>
                <a:sym typeface="Arial"/>
              </a:rPr>
              <a:t>WhatsApp </a:t>
            </a:r>
            <a:endParaRPr b="1" i="0" sz="1400" u="none" cap="none" strike="noStrike">
              <a:solidFill>
                <a:srgbClr val="F9C947"/>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1" i="1" lang="en-US" sz="1500" u="none" cap="none" strike="noStrike">
                <a:solidFill>
                  <a:srgbClr val="F9C947"/>
                </a:solidFill>
                <a:latin typeface="Arial"/>
                <a:ea typeface="Arial"/>
                <a:cs typeface="Arial"/>
                <a:sym typeface="Arial"/>
              </a:rPr>
              <a:t>IGO</a:t>
            </a:r>
            <a:endParaRPr b="1" i="0" sz="1400" u="none" cap="none" strike="noStrike">
              <a:solidFill>
                <a:srgbClr val="F9C94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9C947"/>
                </a:solidFill>
                <a:latin typeface="Arial"/>
                <a:ea typeface="Arial"/>
                <a:cs typeface="Arial"/>
                <a:sym typeface="Arial"/>
              </a:rPr>
              <a:t>to 060 060 33 33</a:t>
            </a:r>
            <a:endParaRPr b="1" i="0" sz="1400" u="none" cap="none" strike="noStrike">
              <a:solidFill>
                <a:srgbClr val="F9C947"/>
              </a:solidFill>
              <a:latin typeface="Arial"/>
              <a:ea typeface="Arial"/>
              <a:cs typeface="Arial"/>
              <a:sym typeface="Arial"/>
            </a:endParaRPr>
          </a:p>
        </p:txBody>
      </p:sp>
      <p:sp>
        <p:nvSpPr>
          <p:cNvPr id="148" name="Google Shape;148;g254dfa305bb_0_400"/>
          <p:cNvSpPr/>
          <p:nvPr/>
        </p:nvSpPr>
        <p:spPr>
          <a:xfrm>
            <a:off x="2947250" y="-6700"/>
            <a:ext cx="27900" cy="5143500"/>
          </a:xfrm>
          <a:prstGeom prst="rect">
            <a:avLst/>
          </a:prstGeom>
          <a:solidFill>
            <a:srgbClr val="4022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54dfa305bb_0_400"/>
          <p:cNvSpPr/>
          <p:nvPr/>
        </p:nvSpPr>
        <p:spPr>
          <a:xfrm rot="7560479">
            <a:off x="1699635" y="2707671"/>
            <a:ext cx="1563537" cy="3218586"/>
          </a:xfrm>
          <a:prstGeom prst="diagStripe">
            <a:avLst>
              <a:gd fmla="val 50000" name="adj"/>
            </a:avLst>
          </a:prstGeom>
          <a:solidFill>
            <a:srgbClr val="F9C947"/>
          </a:solidFill>
          <a:ln cap="flat" cmpd="sng" w="9525">
            <a:solidFill>
              <a:srgbClr val="F9C94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0" name="Google Shape;150;g254dfa305bb_0_400"/>
          <p:cNvGrpSpPr/>
          <p:nvPr/>
        </p:nvGrpSpPr>
        <p:grpSpPr>
          <a:xfrm>
            <a:off x="-158784" y="281518"/>
            <a:ext cx="3452521" cy="6093764"/>
            <a:chOff x="-158784" y="281518"/>
            <a:chExt cx="3452521" cy="6093764"/>
          </a:xfrm>
        </p:grpSpPr>
        <p:pic>
          <p:nvPicPr>
            <p:cNvPr id="151" name="Google Shape;151;g254dfa305bb_0_400"/>
            <p:cNvPicPr preferRelativeResize="0"/>
            <p:nvPr/>
          </p:nvPicPr>
          <p:blipFill rotWithShape="1">
            <a:blip r:embed="rId4">
              <a:alphaModFix/>
            </a:blip>
            <a:srcRect b="0" l="0" r="0" t="0"/>
            <a:stretch/>
          </p:blipFill>
          <p:spPr>
            <a:xfrm>
              <a:off x="682900" y="645675"/>
              <a:ext cx="1914201" cy="3429674"/>
            </a:xfrm>
            <a:prstGeom prst="rect">
              <a:avLst/>
            </a:prstGeom>
            <a:noFill/>
            <a:ln>
              <a:noFill/>
            </a:ln>
          </p:spPr>
        </p:pic>
        <p:grpSp>
          <p:nvGrpSpPr>
            <p:cNvPr id="152" name="Google Shape;152;g254dfa305bb_0_400"/>
            <p:cNvGrpSpPr/>
            <p:nvPr/>
          </p:nvGrpSpPr>
          <p:grpSpPr>
            <a:xfrm>
              <a:off x="-158784" y="281518"/>
              <a:ext cx="3452521" cy="6093764"/>
              <a:chOff x="5041191" y="1127968"/>
              <a:chExt cx="3452521" cy="6093764"/>
            </a:xfrm>
          </p:grpSpPr>
          <p:sp>
            <p:nvSpPr>
              <p:cNvPr id="153" name="Google Shape;153;g254dfa305bb_0_400"/>
              <p:cNvSpPr/>
              <p:nvPr/>
            </p:nvSpPr>
            <p:spPr>
              <a:xfrm>
                <a:off x="5923088" y="1416967"/>
                <a:ext cx="1880700" cy="3630600"/>
              </a:xfrm>
              <a:prstGeom prst="rect">
                <a:avLst/>
              </a:prstGeom>
              <a:solidFill>
                <a:srgbClr val="000000"/>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54" name="Google Shape;154;g254dfa305bb_0_400"/>
              <p:cNvSpPr/>
              <p:nvPr/>
            </p:nvSpPr>
            <p:spPr>
              <a:xfrm>
                <a:off x="6127519" y="1590752"/>
                <a:ext cx="1643400" cy="321900"/>
              </a:xfrm>
              <a:prstGeom prst="rect">
                <a:avLst/>
              </a:prstGeom>
              <a:solidFill>
                <a:srgbClr val="285D55"/>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155" name="Google Shape;155;g254dfa305bb_0_400"/>
              <p:cNvSpPr txBox="1"/>
              <p:nvPr/>
            </p:nvSpPr>
            <p:spPr>
              <a:xfrm>
                <a:off x="6450572" y="1654117"/>
                <a:ext cx="868500" cy="2043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TeacherConnect</a:t>
                </a:r>
                <a:endParaRPr b="1" i="0" sz="700" u="none" cap="none" strike="noStrike">
                  <a:solidFill>
                    <a:schemeClr val="lt1"/>
                  </a:solidFill>
                  <a:latin typeface="Arial"/>
                  <a:ea typeface="Arial"/>
                  <a:cs typeface="Arial"/>
                  <a:sym typeface="Arial"/>
                </a:endParaRPr>
              </a:p>
            </p:txBody>
          </p:sp>
          <p:pic>
            <p:nvPicPr>
              <p:cNvPr id="156" name="Google Shape;156;g254dfa305bb_0_400"/>
              <p:cNvPicPr preferRelativeResize="0"/>
              <p:nvPr/>
            </p:nvPicPr>
            <p:blipFill rotWithShape="1">
              <a:blip r:embed="rId5">
                <a:alphaModFix/>
              </a:blip>
              <a:srcRect b="0" l="0" r="69740" t="0"/>
              <a:stretch/>
            </p:blipFill>
            <p:spPr>
              <a:xfrm>
                <a:off x="6227934" y="1642059"/>
                <a:ext cx="176175" cy="204414"/>
              </a:xfrm>
              <a:prstGeom prst="rect">
                <a:avLst/>
              </a:prstGeom>
              <a:noFill/>
              <a:ln>
                <a:noFill/>
              </a:ln>
            </p:spPr>
          </p:pic>
          <p:pic>
            <p:nvPicPr>
              <p:cNvPr id="157" name="Google Shape;157;g254dfa305bb_0_400"/>
              <p:cNvPicPr preferRelativeResize="0"/>
              <p:nvPr/>
            </p:nvPicPr>
            <p:blipFill rotWithShape="1">
              <a:blip r:embed="rId6">
                <a:alphaModFix/>
              </a:blip>
              <a:srcRect b="4734" l="0" r="0" t="0"/>
              <a:stretch/>
            </p:blipFill>
            <p:spPr>
              <a:xfrm>
                <a:off x="5041191" y="1127968"/>
                <a:ext cx="3452521" cy="6093764"/>
              </a:xfrm>
              <a:prstGeom prst="rect">
                <a:avLst/>
              </a:prstGeom>
              <a:noFill/>
              <a:ln>
                <a:noFill/>
              </a:ln>
            </p:spPr>
          </p:pic>
          <p:pic>
            <p:nvPicPr>
              <p:cNvPr id="158" name="Google Shape;158;g254dfa305bb_0_400"/>
              <p:cNvPicPr preferRelativeResize="0"/>
              <p:nvPr/>
            </p:nvPicPr>
            <p:blipFill rotWithShape="1">
              <a:blip r:embed="rId7">
                <a:alphaModFix/>
              </a:blip>
              <a:srcRect b="32866" l="37848" r="21572" t="11333"/>
              <a:stretch/>
            </p:blipFill>
            <p:spPr>
              <a:xfrm>
                <a:off x="5953275" y="1576830"/>
                <a:ext cx="1817400" cy="3241500"/>
              </a:xfrm>
              <a:prstGeom prst="roundRect">
                <a:avLst>
                  <a:gd fmla="val 0" name="adj"/>
                </a:avLst>
              </a:prstGeom>
              <a:noFill/>
              <a:ln>
                <a:noFill/>
              </a:ln>
            </p:spPr>
          </p:pic>
        </p:grpSp>
      </p:grpSp>
      <p:pic>
        <p:nvPicPr>
          <p:cNvPr id="159" name="Google Shape;159;g254dfa305bb_0_400"/>
          <p:cNvPicPr preferRelativeResize="0"/>
          <p:nvPr/>
        </p:nvPicPr>
        <p:blipFill rotWithShape="1">
          <a:blip r:embed="rId8">
            <a:alphaModFix/>
          </a:blip>
          <a:srcRect b="6733" l="0" r="0" t="0"/>
          <a:stretch/>
        </p:blipFill>
        <p:spPr>
          <a:xfrm>
            <a:off x="719825" y="571950"/>
            <a:ext cx="1850026" cy="3575224"/>
          </a:xfrm>
          <a:prstGeom prst="rect">
            <a:avLst/>
          </a:prstGeom>
          <a:noFill/>
          <a:ln>
            <a:noFill/>
          </a:ln>
        </p:spPr>
      </p:pic>
      <p:pic>
        <p:nvPicPr>
          <p:cNvPr id="160" name="Google Shape;160;g254dfa305bb_0_400"/>
          <p:cNvPicPr preferRelativeResize="0"/>
          <p:nvPr/>
        </p:nvPicPr>
        <p:blipFill rotWithShape="1">
          <a:blip r:embed="rId9">
            <a:alphaModFix/>
          </a:blip>
          <a:srcRect b="5598" l="0" r="0" t="0"/>
          <a:stretch/>
        </p:blipFill>
        <p:spPr>
          <a:xfrm>
            <a:off x="737325" y="572188"/>
            <a:ext cx="1832524" cy="35747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descr="PC unit Growth will slowdown to 9.3% in 2011 – RIGHT ya LEFT" id="266" name="Google Shape;266;g254dfa305bb_0_517"/>
          <p:cNvPicPr preferRelativeResize="0"/>
          <p:nvPr/>
        </p:nvPicPr>
        <p:blipFill rotWithShape="1">
          <a:blip r:embed="rId3">
            <a:alphaModFix/>
          </a:blip>
          <a:srcRect b="0" l="0" r="0" t="0"/>
          <a:stretch/>
        </p:blipFill>
        <p:spPr>
          <a:xfrm>
            <a:off x="6906610" y="956442"/>
            <a:ext cx="2095500" cy="2095500"/>
          </a:xfrm>
          <a:prstGeom prst="rect">
            <a:avLst/>
          </a:prstGeom>
          <a:noFill/>
          <a:ln>
            <a:noFill/>
          </a:ln>
        </p:spPr>
      </p:pic>
      <p:sp>
        <p:nvSpPr>
          <p:cNvPr id="267" name="Google Shape;267;g254dfa305bb_0_517"/>
          <p:cNvSpPr txBox="1"/>
          <p:nvPr/>
        </p:nvSpPr>
        <p:spPr>
          <a:xfrm>
            <a:off x="-109571" y="5301393"/>
            <a:ext cx="4572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02124"/>
                </a:solidFill>
                <a:latin typeface="Arial"/>
                <a:ea typeface="Arial"/>
                <a:cs typeface="Arial"/>
                <a:sym typeface="Arial"/>
              </a:rPr>
              <a:t>Population: 4 billion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br>
              <a:rPr b="0" i="0" lang="en-US" sz="1400" u="none" cap="none" strike="noStrike">
                <a:solidFill>
                  <a:srgbClr val="202124"/>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68" name="Google Shape;268;g254dfa305bb_0_517"/>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We live in a changing world…</a:t>
            </a:r>
            <a:endParaRPr/>
          </a:p>
        </p:txBody>
      </p:sp>
      <p:pic>
        <p:nvPicPr>
          <p:cNvPr descr="A baby sitting in a tub&#10;&#10;Description automatically generated with medium confidence" id="269" name="Google Shape;269;g254dfa305bb_0_517"/>
          <p:cNvPicPr preferRelativeResize="0"/>
          <p:nvPr/>
        </p:nvPicPr>
        <p:blipFill rotWithShape="1">
          <a:blip r:embed="rId4">
            <a:alphaModFix/>
          </a:blip>
          <a:srcRect b="16000" l="0" r="-908" t="36294"/>
          <a:stretch/>
        </p:blipFill>
        <p:spPr>
          <a:xfrm>
            <a:off x="457572" y="1005840"/>
            <a:ext cx="2704570" cy="1935480"/>
          </a:xfrm>
          <a:prstGeom prst="rect">
            <a:avLst/>
          </a:prstGeom>
          <a:noFill/>
          <a:ln>
            <a:noFill/>
          </a:ln>
        </p:spPr>
      </p:pic>
      <p:pic>
        <p:nvPicPr>
          <p:cNvPr descr="Vintage Rotary Dial Telephone. Uk Model. 1980`s." id="270" name="Google Shape;270;g254dfa305bb_0_517"/>
          <p:cNvPicPr preferRelativeResize="0"/>
          <p:nvPr/>
        </p:nvPicPr>
        <p:blipFill rotWithShape="1">
          <a:blip r:embed="rId5">
            <a:alphaModFix/>
          </a:blip>
          <a:srcRect b="0" l="0" r="0" t="0"/>
          <a:stretch/>
        </p:blipFill>
        <p:spPr>
          <a:xfrm>
            <a:off x="1471974" y="2169664"/>
            <a:ext cx="2209800" cy="1238250"/>
          </a:xfrm>
          <a:prstGeom prst="rect">
            <a:avLst/>
          </a:prstGeom>
          <a:noFill/>
          <a:ln>
            <a:noFill/>
          </a:ln>
        </p:spPr>
      </p:pic>
      <p:pic>
        <p:nvPicPr>
          <p:cNvPr id="271" name="Google Shape;271;g254dfa305bb_0_517"/>
          <p:cNvPicPr preferRelativeResize="0"/>
          <p:nvPr/>
        </p:nvPicPr>
        <p:blipFill rotWithShape="1">
          <a:blip r:embed="rId6">
            <a:alphaModFix/>
          </a:blip>
          <a:srcRect b="0" l="0" r="0" t="0"/>
          <a:stretch/>
        </p:blipFill>
        <p:spPr>
          <a:xfrm>
            <a:off x="5140365" y="998220"/>
            <a:ext cx="1743787" cy="2865121"/>
          </a:xfrm>
          <a:prstGeom prst="rect">
            <a:avLst/>
          </a:prstGeom>
          <a:noFill/>
          <a:ln>
            <a:noFill/>
          </a:ln>
        </p:spPr>
      </p:pic>
      <p:pic>
        <p:nvPicPr>
          <p:cNvPr descr="Top 10 Mobile phones in the US in 2010 | The Independent ..." id="272" name="Google Shape;272;g254dfa305bb_0_517"/>
          <p:cNvPicPr preferRelativeResize="0"/>
          <p:nvPr/>
        </p:nvPicPr>
        <p:blipFill rotWithShape="1">
          <a:blip r:embed="rId7">
            <a:alphaModFix/>
          </a:blip>
          <a:srcRect b="0" l="0" r="0" t="0"/>
          <a:stretch/>
        </p:blipFill>
        <p:spPr>
          <a:xfrm>
            <a:off x="6126480" y="2642235"/>
            <a:ext cx="1752600" cy="2038350"/>
          </a:xfrm>
          <a:prstGeom prst="rect">
            <a:avLst/>
          </a:prstGeom>
          <a:noFill/>
          <a:ln>
            <a:noFill/>
          </a:ln>
        </p:spPr>
      </p:pic>
      <p:sp>
        <p:nvSpPr>
          <p:cNvPr id="273" name="Google Shape;273;g254dfa305bb_0_517"/>
          <p:cNvSpPr txBox="1"/>
          <p:nvPr/>
        </p:nvSpPr>
        <p:spPr>
          <a:xfrm>
            <a:off x="6200052" y="4486579"/>
            <a:ext cx="4572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02124"/>
                </a:solidFill>
                <a:latin typeface="Arial"/>
                <a:ea typeface="Arial"/>
                <a:cs typeface="Arial"/>
                <a:sym typeface="Arial"/>
              </a:rPr>
              <a:t>Population: 7 billion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02124"/>
                </a:solidFill>
                <a:latin typeface="Arial"/>
                <a:ea typeface="Arial"/>
                <a:cs typeface="Arial"/>
                <a:sym typeface="Arial"/>
              </a:rPr>
              <a:t>2010’s </a:t>
            </a:r>
            <a:br>
              <a:rPr b="0" i="0" lang="en-US" sz="1400" u="none" cap="none" strike="noStrike">
                <a:solidFill>
                  <a:srgbClr val="202124"/>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274" name="Google Shape;274;g254dfa305bb_0_517"/>
          <p:cNvSpPr txBox="1"/>
          <p:nvPr/>
        </p:nvSpPr>
        <p:spPr>
          <a:xfrm>
            <a:off x="613804" y="3606338"/>
            <a:ext cx="45720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02124"/>
                </a:solidFill>
                <a:latin typeface="Arial"/>
                <a:ea typeface="Arial"/>
                <a:cs typeface="Arial"/>
                <a:sym typeface="Arial"/>
              </a:rPr>
              <a:t>Population: 4 billion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02124"/>
                </a:solidFill>
                <a:latin typeface="Arial"/>
                <a:ea typeface="Arial"/>
                <a:cs typeface="Arial"/>
                <a:sym typeface="Arial"/>
              </a:rPr>
              <a:t>1980’s</a:t>
            </a:r>
            <a:br>
              <a:rPr b="0" i="0" lang="en-US" sz="1400" u="none" cap="none" strike="noStrike">
                <a:solidFill>
                  <a:srgbClr val="202124"/>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Personal Computers (1980) timeline | Timetoast timelines" id="275" name="Google Shape;275;g254dfa305bb_0_517"/>
          <p:cNvPicPr preferRelativeResize="0"/>
          <p:nvPr/>
        </p:nvPicPr>
        <p:blipFill rotWithShape="1">
          <a:blip r:embed="rId8">
            <a:alphaModFix/>
          </a:blip>
          <a:srcRect b="0" l="0" r="0" t="0"/>
          <a:stretch/>
        </p:blipFill>
        <p:spPr>
          <a:xfrm>
            <a:off x="2502775" y="3025830"/>
            <a:ext cx="2514600" cy="1819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g254dfa305bb_0_530"/>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 where change is rapid</a:t>
            </a:r>
            <a:endParaRPr/>
          </a:p>
        </p:txBody>
      </p:sp>
      <p:pic>
        <p:nvPicPr>
          <p:cNvPr id="281" name="Google Shape;281;g254dfa305bb_0_530"/>
          <p:cNvPicPr preferRelativeResize="0"/>
          <p:nvPr/>
        </p:nvPicPr>
        <p:blipFill rotWithShape="1">
          <a:blip r:embed="rId3">
            <a:alphaModFix/>
          </a:blip>
          <a:srcRect b="0" l="0" r="0" t="26637"/>
          <a:stretch/>
        </p:blipFill>
        <p:spPr>
          <a:xfrm>
            <a:off x="1119120" y="1471553"/>
            <a:ext cx="6430273" cy="1243952"/>
          </a:xfrm>
          <a:prstGeom prst="rect">
            <a:avLst/>
          </a:prstGeom>
          <a:noFill/>
          <a:ln>
            <a:noFill/>
          </a:ln>
        </p:spPr>
      </p:pic>
      <p:sp>
        <p:nvSpPr>
          <p:cNvPr id="282" name="Google Shape;282;g254dfa305bb_0_530"/>
          <p:cNvSpPr txBox="1"/>
          <p:nvPr/>
        </p:nvSpPr>
        <p:spPr>
          <a:xfrm>
            <a:off x="3822192" y="2926080"/>
            <a:ext cx="3822300" cy="5232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Quote from Dr. Philippa Hardman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Learning Research Digest </a:t>
            </a:r>
            <a:endParaRPr b="0" i="0" sz="1400" u="none" cap="none" strike="noStrike">
              <a:solidFill>
                <a:srgbClr val="000000"/>
              </a:solidFill>
              <a:latin typeface="Arial"/>
              <a:ea typeface="Arial"/>
              <a:cs typeface="Arial"/>
              <a:sym typeface="Arial"/>
            </a:endParaRPr>
          </a:p>
        </p:txBody>
      </p:sp>
      <p:sp>
        <p:nvSpPr>
          <p:cNvPr id="283" name="Google Shape;283;g254dfa305bb_0_530"/>
          <p:cNvSpPr txBox="1"/>
          <p:nvPr/>
        </p:nvSpPr>
        <p:spPr>
          <a:xfrm>
            <a:off x="1053425" y="3673550"/>
            <a:ext cx="73605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t>Moore’s law: computing power doubling every 18 months.</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g254dfa305bb_0_536"/>
          <p:cNvPicPr preferRelativeResize="0"/>
          <p:nvPr/>
        </p:nvPicPr>
        <p:blipFill rotWithShape="1">
          <a:blip r:embed="rId3">
            <a:alphaModFix/>
          </a:blip>
          <a:srcRect b="0" l="0" r="0" t="0"/>
          <a:stretch/>
        </p:blipFill>
        <p:spPr>
          <a:xfrm>
            <a:off x="4796028" y="3499409"/>
            <a:ext cx="2720340" cy="1532458"/>
          </a:xfrm>
          <a:prstGeom prst="rect">
            <a:avLst/>
          </a:prstGeom>
          <a:noFill/>
          <a:ln>
            <a:noFill/>
          </a:ln>
        </p:spPr>
      </p:pic>
      <p:sp>
        <p:nvSpPr>
          <p:cNvPr id="289" name="Google Shape;289;g254dfa305bb_0_53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 and the future is uncertain  </a:t>
            </a:r>
            <a:endParaRPr/>
          </a:p>
        </p:txBody>
      </p:sp>
      <p:pic>
        <p:nvPicPr>
          <p:cNvPr descr="Free Two Men in Military Clothing With Guns Stock Photo" id="290" name="Google Shape;290;g254dfa305bb_0_536"/>
          <p:cNvPicPr preferRelativeResize="0"/>
          <p:nvPr/>
        </p:nvPicPr>
        <p:blipFill rotWithShape="1">
          <a:blip r:embed="rId4">
            <a:alphaModFix/>
          </a:blip>
          <a:srcRect b="0" l="0" r="0" t="0"/>
          <a:stretch/>
        </p:blipFill>
        <p:spPr>
          <a:xfrm>
            <a:off x="2372614" y="2212618"/>
            <a:ext cx="2885187" cy="1925042"/>
          </a:xfrm>
          <a:prstGeom prst="rect">
            <a:avLst/>
          </a:prstGeom>
          <a:noFill/>
          <a:ln>
            <a:noFill/>
          </a:ln>
        </p:spPr>
      </p:pic>
      <p:pic>
        <p:nvPicPr>
          <p:cNvPr descr="Free Photo of Brown Bare Tree on Brown Surface during Daytime Stock Photo" id="291" name="Google Shape;291;g254dfa305bb_0_536"/>
          <p:cNvPicPr preferRelativeResize="0"/>
          <p:nvPr/>
        </p:nvPicPr>
        <p:blipFill rotWithShape="1">
          <a:blip r:embed="rId5">
            <a:alphaModFix/>
          </a:blip>
          <a:srcRect b="0" l="0" r="0" t="0"/>
          <a:stretch/>
        </p:blipFill>
        <p:spPr>
          <a:xfrm>
            <a:off x="416814" y="1054157"/>
            <a:ext cx="2573274" cy="1754973"/>
          </a:xfrm>
          <a:prstGeom prst="rect">
            <a:avLst/>
          </a:prstGeom>
          <a:noFill/>
          <a:ln>
            <a:noFill/>
          </a:ln>
        </p:spPr>
      </p:pic>
      <p:sp>
        <p:nvSpPr>
          <p:cNvPr id="292" name="Google Shape;292;g254dfa305bb_0_536"/>
          <p:cNvSpPr txBox="1"/>
          <p:nvPr/>
        </p:nvSpPr>
        <p:spPr>
          <a:xfrm>
            <a:off x="6455664" y="4835723"/>
            <a:ext cx="28620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Images were taken from Pexels </a:t>
            </a:r>
            <a:endParaRPr b="0" i="0" sz="1400" u="none" cap="none" strike="noStrike">
              <a:solidFill>
                <a:srgbClr val="000000"/>
              </a:solidFill>
              <a:latin typeface="Arial"/>
              <a:ea typeface="Arial"/>
              <a:cs typeface="Arial"/>
              <a:sym typeface="Arial"/>
            </a:endParaRPr>
          </a:p>
        </p:txBody>
      </p:sp>
      <p:sp>
        <p:nvSpPr>
          <p:cNvPr id="293" name="Google Shape;293;g254dfa305bb_0_536"/>
          <p:cNvSpPr txBox="1"/>
          <p:nvPr/>
        </p:nvSpPr>
        <p:spPr>
          <a:xfrm>
            <a:off x="5907024" y="1362456"/>
            <a:ext cx="30450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Our future is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V</a:t>
            </a:r>
            <a:r>
              <a:rPr b="0" i="0" lang="en-US" sz="2400" u="none" cap="none" strike="noStrike">
                <a:solidFill>
                  <a:srgbClr val="000000"/>
                </a:solidFill>
                <a:latin typeface="Arial"/>
                <a:ea typeface="Arial"/>
                <a:cs typeface="Arial"/>
                <a:sym typeface="Arial"/>
              </a:rPr>
              <a:t>olatile</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U</a:t>
            </a:r>
            <a:r>
              <a:rPr b="0" i="0" lang="en-US" sz="2400" u="none" cap="none" strike="noStrike">
                <a:solidFill>
                  <a:srgbClr val="000000"/>
                </a:solidFill>
                <a:latin typeface="Arial"/>
                <a:ea typeface="Arial"/>
                <a:cs typeface="Arial"/>
                <a:sym typeface="Arial"/>
              </a:rPr>
              <a:t>ncertain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C</a:t>
            </a:r>
            <a:r>
              <a:rPr b="0" i="0" lang="en-US" sz="2400" u="none" cap="none" strike="noStrike">
                <a:solidFill>
                  <a:srgbClr val="000000"/>
                </a:solidFill>
                <a:latin typeface="Arial"/>
                <a:ea typeface="Arial"/>
                <a:cs typeface="Arial"/>
                <a:sym typeface="Arial"/>
              </a:rPr>
              <a:t>omplex</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Arial"/>
                <a:ea typeface="Arial"/>
                <a:cs typeface="Arial"/>
                <a:sym typeface="Arial"/>
              </a:rPr>
              <a:t>A</a:t>
            </a:r>
            <a:r>
              <a:rPr b="0" i="0" lang="en-US" sz="2400" u="none" cap="none" strike="noStrike">
                <a:solidFill>
                  <a:srgbClr val="000000"/>
                </a:solidFill>
                <a:latin typeface="Arial"/>
                <a:ea typeface="Arial"/>
                <a:cs typeface="Arial"/>
                <a:sym typeface="Arial"/>
              </a:rPr>
              <a:t>mbiguous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54dfa305bb_0_545"/>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Can perpetuate inequality </a:t>
            </a:r>
            <a:endParaRPr>
              <a:latin typeface="Arial"/>
              <a:ea typeface="Arial"/>
              <a:cs typeface="Arial"/>
              <a:sym typeface="Arial"/>
            </a:endParaRPr>
          </a:p>
        </p:txBody>
      </p:sp>
      <p:sp>
        <p:nvSpPr>
          <p:cNvPr id="299" name="Google Shape;299;g254dfa305bb_0_545"/>
          <p:cNvSpPr txBox="1"/>
          <p:nvPr>
            <p:ph idx="2" type="body"/>
          </p:nvPr>
        </p:nvSpPr>
        <p:spPr>
          <a:xfrm>
            <a:off x="3127248" y="1682068"/>
            <a:ext cx="5899800" cy="1993800"/>
          </a:xfrm>
          <a:prstGeom prst="rect">
            <a:avLst/>
          </a:prstGeom>
          <a:noFill/>
          <a:ln>
            <a:noFill/>
          </a:ln>
        </p:spPr>
        <p:txBody>
          <a:bodyPr anchorCtr="0" anchor="t" bIns="34275" lIns="68575" spcFirstLastPara="1" rIns="68575" wrap="square" tIns="34275">
            <a:normAutofit fontScale="70000" lnSpcReduction="20000"/>
          </a:bodyPr>
          <a:lstStyle/>
          <a:p>
            <a:pPr indent="-228600" lvl="0" marL="457200" rtl="0" algn="l">
              <a:lnSpc>
                <a:spcPct val="90000"/>
              </a:lnSpc>
              <a:spcBef>
                <a:spcPts val="800"/>
              </a:spcBef>
              <a:spcAft>
                <a:spcPts val="0"/>
              </a:spcAft>
              <a:buSzPct val="75000"/>
              <a:buNone/>
            </a:pPr>
            <a:r>
              <a:rPr lang="en-US" sz="2800">
                <a:latin typeface="Arial"/>
                <a:ea typeface="Arial"/>
                <a:cs typeface="Arial"/>
                <a:sym typeface="Arial"/>
              </a:rPr>
              <a:t>…If we do not embrace these changes and prepare our young people with the skills they need for a rapidly changing world.</a:t>
            </a:r>
            <a:endParaRPr sz="2800">
              <a:latin typeface="Arial"/>
              <a:ea typeface="Arial"/>
              <a:cs typeface="Arial"/>
              <a:sym typeface="Arial"/>
            </a:endParaRPr>
          </a:p>
          <a:p>
            <a:pPr indent="-228600" lvl="0" marL="457200" rtl="0" algn="l">
              <a:lnSpc>
                <a:spcPct val="90000"/>
              </a:lnSpc>
              <a:spcBef>
                <a:spcPts val="800"/>
              </a:spcBef>
              <a:spcAft>
                <a:spcPts val="0"/>
              </a:spcAft>
              <a:buSzPct val="75000"/>
              <a:buNone/>
            </a:pPr>
            <a:r>
              <a:t/>
            </a:r>
            <a:endParaRPr sz="2800"/>
          </a:p>
          <a:p>
            <a:pPr indent="-228600" lvl="0" marL="457200" rtl="0" algn="l">
              <a:lnSpc>
                <a:spcPct val="90000"/>
              </a:lnSpc>
              <a:spcBef>
                <a:spcPts val="800"/>
              </a:spcBef>
              <a:spcAft>
                <a:spcPts val="0"/>
              </a:spcAft>
              <a:buSzPct val="75000"/>
              <a:buNone/>
            </a:pPr>
            <a:r>
              <a:rPr lang="en-US" sz="2800"/>
              <a:t>These skills are INTERCONNECTED. These 21st Century Skills also help the development of academic skills.</a:t>
            </a:r>
            <a:r>
              <a:rPr lang="en-US" sz="2800">
                <a:latin typeface="Arial"/>
                <a:ea typeface="Arial"/>
                <a:cs typeface="Arial"/>
                <a:sym typeface="Arial"/>
              </a:rPr>
              <a:t> </a:t>
            </a:r>
            <a:endParaRPr/>
          </a:p>
          <a:p>
            <a:pPr indent="-228600" lvl="0" marL="457200" rtl="0" algn="l">
              <a:lnSpc>
                <a:spcPct val="90000"/>
              </a:lnSpc>
              <a:spcBef>
                <a:spcPts val="800"/>
              </a:spcBef>
              <a:spcAft>
                <a:spcPts val="0"/>
              </a:spcAft>
              <a:buSzPct val="150000"/>
              <a:buNone/>
            </a:pPr>
            <a:r>
              <a:t/>
            </a:r>
            <a:endParaRPr/>
          </a:p>
        </p:txBody>
      </p:sp>
      <p:pic>
        <p:nvPicPr>
          <p:cNvPr descr="The Story Behind TIME's Cover on Inequality in South Africa | Time" id="300" name="Google Shape;300;g254dfa305bb_0_545"/>
          <p:cNvPicPr preferRelativeResize="0"/>
          <p:nvPr/>
        </p:nvPicPr>
        <p:blipFill rotWithShape="1">
          <a:blip r:embed="rId3">
            <a:alphaModFix/>
          </a:blip>
          <a:srcRect b="0" l="0" r="0" t="0"/>
          <a:stretch/>
        </p:blipFill>
        <p:spPr>
          <a:xfrm>
            <a:off x="679322" y="1010523"/>
            <a:ext cx="2486025" cy="33189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304" name="Shape 304"/>
        <p:cNvGrpSpPr/>
        <p:nvPr/>
      </p:nvGrpSpPr>
      <p:grpSpPr>
        <a:xfrm>
          <a:off x="0" y="0"/>
          <a:ext cx="0" cy="0"/>
          <a:chOff x="0" y="0"/>
          <a:chExt cx="0" cy="0"/>
        </a:xfrm>
      </p:grpSpPr>
      <p:sp>
        <p:nvSpPr>
          <p:cNvPr id="305" name="Google Shape;305;g254dfa305bb_0_551"/>
          <p:cNvSpPr txBox="1"/>
          <p:nvPr/>
        </p:nvSpPr>
        <p:spPr>
          <a:xfrm>
            <a:off x="800100" y="1341120"/>
            <a:ext cx="4556700" cy="255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Arial"/>
                <a:ea typeface="Arial"/>
                <a:cs typeface="Arial"/>
                <a:sym typeface="Arial"/>
              </a:rPr>
              <a:t>What can we learn from international education systems’ efforts to infuse 21st Century Skills? </a:t>
            </a:r>
            <a:endParaRPr b="0" i="0" sz="1400" u="none" cap="none" strike="noStrike">
              <a:solidFill>
                <a:srgbClr val="000000"/>
              </a:solidFill>
              <a:latin typeface="Arial"/>
              <a:ea typeface="Arial"/>
              <a:cs typeface="Arial"/>
              <a:sym typeface="Arial"/>
            </a:endParaRPr>
          </a:p>
        </p:txBody>
      </p:sp>
      <p:pic>
        <p:nvPicPr>
          <p:cNvPr id="306" name="Google Shape;306;g254dfa305bb_0_551"/>
          <p:cNvPicPr preferRelativeResize="0"/>
          <p:nvPr/>
        </p:nvPicPr>
        <p:blipFill rotWithShape="1">
          <a:blip r:embed="rId3">
            <a:alphaModFix/>
          </a:blip>
          <a:srcRect b="0" l="0" r="0" t="0"/>
          <a:stretch/>
        </p:blipFill>
        <p:spPr>
          <a:xfrm>
            <a:off x="5390199" y="906646"/>
            <a:ext cx="2770821" cy="3520575"/>
          </a:xfrm>
          <a:prstGeom prst="rect">
            <a:avLst/>
          </a:prstGeom>
          <a:noFill/>
          <a:ln>
            <a:noFill/>
          </a:ln>
        </p:spPr>
      </p:pic>
      <p:pic>
        <p:nvPicPr>
          <p:cNvPr id="307" name="Google Shape;307;g254dfa305bb_0_551"/>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54dfa305bb_0_557"/>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fontScale="92500"/>
          </a:bodyPr>
          <a:lstStyle/>
          <a:p>
            <a:pPr indent="-228600" lvl="0" marL="457200" rtl="0" algn="l">
              <a:lnSpc>
                <a:spcPct val="90000"/>
              </a:lnSpc>
              <a:spcBef>
                <a:spcPts val="800"/>
              </a:spcBef>
              <a:spcAft>
                <a:spcPts val="0"/>
              </a:spcAft>
              <a:buSzPct val="82352"/>
              <a:buNone/>
            </a:pPr>
            <a:r>
              <a:rPr lang="en-US">
                <a:latin typeface="Arial"/>
                <a:ea typeface="Arial"/>
                <a:cs typeface="Arial"/>
                <a:sym typeface="Arial"/>
              </a:rPr>
              <a:t>What can we learn from the learning sciences?</a:t>
            </a:r>
            <a:endParaRPr>
              <a:latin typeface="Arial"/>
              <a:ea typeface="Arial"/>
              <a:cs typeface="Arial"/>
              <a:sym typeface="Arial"/>
            </a:endParaRPr>
          </a:p>
        </p:txBody>
      </p:sp>
      <p:grpSp>
        <p:nvGrpSpPr>
          <p:cNvPr id="313" name="Google Shape;313;g254dfa305bb_0_557"/>
          <p:cNvGrpSpPr/>
          <p:nvPr/>
        </p:nvGrpSpPr>
        <p:grpSpPr>
          <a:xfrm>
            <a:off x="365742" y="1015024"/>
            <a:ext cx="2514377" cy="3200330"/>
            <a:chOff x="365742" y="1015024"/>
            <a:chExt cx="2514377" cy="3200330"/>
          </a:xfrm>
        </p:grpSpPr>
        <p:grpSp>
          <p:nvGrpSpPr>
            <p:cNvPr id="314" name="Google Shape;314;g254dfa305bb_0_557"/>
            <p:cNvGrpSpPr/>
            <p:nvPr/>
          </p:nvGrpSpPr>
          <p:grpSpPr>
            <a:xfrm>
              <a:off x="365742" y="1015024"/>
              <a:ext cx="2514377" cy="3200330"/>
              <a:chOff x="411480" y="1344168"/>
              <a:chExt cx="2121300" cy="2605920"/>
            </a:xfrm>
          </p:grpSpPr>
          <p:sp>
            <p:nvSpPr>
              <p:cNvPr id="315" name="Google Shape;315;g254dfa305bb_0_557"/>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What is the science of learning?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6" name="Google Shape;316;g254dfa305bb_0_557"/>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17" name="Google Shape;317;g254dfa305bb_0_557"/>
            <p:cNvSpPr txBox="1"/>
            <p:nvPr/>
          </p:nvSpPr>
          <p:spPr>
            <a:xfrm>
              <a:off x="393192" y="1960710"/>
              <a:ext cx="2450700" cy="2108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 multidisciplinary field combining cognitive science, educational psychology, neuroscience, and pedagogy. Its goal is to enhance our understanding of learning processes to improve educational methods and outcomes. (</a:t>
              </a:r>
              <a:r>
                <a:rPr lang="en-US" sz="1300"/>
                <a:t>T</a:t>
              </a:r>
              <a:r>
                <a:rPr b="0" i="0" lang="en-US" sz="1300" u="none" cap="none" strike="noStrike">
                  <a:solidFill>
                    <a:srgbClr val="000000"/>
                  </a:solidFill>
                  <a:latin typeface="Arial"/>
                  <a:ea typeface="Arial"/>
                  <a:cs typeface="Arial"/>
                  <a:sym typeface="Arial"/>
                </a:rPr>
                <a:t>his is NOT new)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8" name="Google Shape;318;g254dfa305bb_0_557"/>
          <p:cNvGrpSpPr/>
          <p:nvPr/>
        </p:nvGrpSpPr>
        <p:grpSpPr>
          <a:xfrm>
            <a:off x="3133326" y="1021120"/>
            <a:ext cx="2514377" cy="3239186"/>
            <a:chOff x="365742" y="1015024"/>
            <a:chExt cx="2514377" cy="3239186"/>
          </a:xfrm>
        </p:grpSpPr>
        <p:grpSp>
          <p:nvGrpSpPr>
            <p:cNvPr id="319" name="Google Shape;319;g254dfa305bb_0_557"/>
            <p:cNvGrpSpPr/>
            <p:nvPr/>
          </p:nvGrpSpPr>
          <p:grpSpPr>
            <a:xfrm>
              <a:off x="365742" y="1015024"/>
              <a:ext cx="2514377" cy="3200330"/>
              <a:chOff x="411480" y="1344168"/>
              <a:chExt cx="2121300" cy="2605920"/>
            </a:xfrm>
          </p:grpSpPr>
          <p:sp>
            <p:nvSpPr>
              <p:cNvPr id="320" name="Google Shape;320;g254dfa305bb_0_557"/>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What does it tell us about 21</a:t>
                </a:r>
                <a:r>
                  <a:rPr b="0" baseline="30000" i="0" lang="en-US" sz="1800" u="none" cap="none" strike="noStrike">
                    <a:solidFill>
                      <a:schemeClr val="lt1"/>
                    </a:solidFill>
                    <a:latin typeface="Arial"/>
                    <a:ea typeface="Arial"/>
                    <a:cs typeface="Arial"/>
                    <a:sym typeface="Arial"/>
                  </a:rPr>
                  <a:t>st</a:t>
                </a:r>
                <a:r>
                  <a:rPr b="0" i="0" lang="en-US" sz="1800" u="none" cap="none" strike="noStrike">
                    <a:solidFill>
                      <a:schemeClr val="lt1"/>
                    </a:solidFill>
                    <a:latin typeface="Arial"/>
                    <a:ea typeface="Arial"/>
                    <a:cs typeface="Arial"/>
                    <a:sym typeface="Arial"/>
                  </a:rPr>
                  <a:t>-Century Skills?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1" name="Google Shape;321;g254dfa305bb_0_557"/>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22" name="Google Shape;322;g254dfa305bb_0_557"/>
            <p:cNvSpPr txBox="1"/>
            <p:nvPr/>
          </p:nvSpPr>
          <p:spPr>
            <a:xfrm>
              <a:off x="393192" y="1960710"/>
              <a:ext cx="2450700" cy="2293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Collaboration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Communication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Critical thinking</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Creativity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Cognition/Metacognition/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Confidence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AND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Content  (CAPS)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Are key to learners' success </a:t>
              </a:r>
              <a:endParaRPr b="0" i="0" sz="1400" u="none" cap="none" strike="noStrike">
                <a:solidFill>
                  <a:srgbClr val="000000"/>
                </a:solidFill>
                <a:latin typeface="Arial"/>
                <a:ea typeface="Arial"/>
                <a:cs typeface="Arial"/>
                <a:sym typeface="Arial"/>
              </a:endParaRPr>
            </a:p>
          </p:txBody>
        </p:sp>
      </p:grpSp>
      <p:grpSp>
        <p:nvGrpSpPr>
          <p:cNvPr id="323" name="Google Shape;323;g254dfa305bb_0_557"/>
          <p:cNvGrpSpPr/>
          <p:nvPr/>
        </p:nvGrpSpPr>
        <p:grpSpPr>
          <a:xfrm>
            <a:off x="5922246" y="1030264"/>
            <a:ext cx="2514377" cy="3254486"/>
            <a:chOff x="365742" y="1015024"/>
            <a:chExt cx="2514377" cy="3254486"/>
          </a:xfrm>
        </p:grpSpPr>
        <p:grpSp>
          <p:nvGrpSpPr>
            <p:cNvPr id="324" name="Google Shape;324;g254dfa305bb_0_557"/>
            <p:cNvGrpSpPr/>
            <p:nvPr/>
          </p:nvGrpSpPr>
          <p:grpSpPr>
            <a:xfrm>
              <a:off x="365742" y="1015024"/>
              <a:ext cx="2514377" cy="3200330"/>
              <a:chOff x="411480" y="1344168"/>
              <a:chExt cx="2121300" cy="2605920"/>
            </a:xfrm>
          </p:grpSpPr>
          <p:sp>
            <p:nvSpPr>
              <p:cNvPr id="325" name="Google Shape;325;g254dfa305bb_0_557"/>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What do the researchers say?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6" name="Google Shape;326;g254dfa305bb_0_557"/>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327" name="Google Shape;327;g254dfa305bb_0_557"/>
            <p:cNvSpPr txBox="1"/>
            <p:nvPr/>
          </p:nvSpPr>
          <p:spPr>
            <a:xfrm>
              <a:off x="393192" y="1960710"/>
              <a:ext cx="24507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300"/>
                <a:buFont typeface="Arial"/>
                <a:buNone/>
              </a:pPr>
              <a:r>
                <a:rPr b="0" i="1" lang="en-US" sz="1300" u="none" cap="none" strike="noStrike">
                  <a:solidFill>
                    <a:srgbClr val="000000"/>
                  </a:solidFill>
                  <a:latin typeface="Arial"/>
                  <a:ea typeface="Arial"/>
                  <a:cs typeface="Arial"/>
                  <a:sym typeface="Arial"/>
                </a:rPr>
                <a:t>We’ve identified [through the learning sciences] the 6C’s that will help all young people to become thinkers… contributing members of their communities as they forge a fulfilling life.</a:t>
              </a:r>
              <a:r>
                <a:rPr b="0" i="0" lang="en-US" sz="13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t/>
              </a:r>
              <a:endParaRPr b="0" i="0" sz="13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(Hirsch-Pasek Golingkoff, 2016, p5.)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descr="Diagram, venn diagram&#10;&#10;Description automatically generated" id="332" name="Google Shape;332;g254dfa305bb_0_576"/>
          <p:cNvPicPr preferRelativeResize="0"/>
          <p:nvPr/>
        </p:nvPicPr>
        <p:blipFill rotWithShape="1">
          <a:blip r:embed="rId3">
            <a:alphaModFix/>
          </a:blip>
          <a:srcRect b="0" l="0" r="0" t="0"/>
          <a:stretch/>
        </p:blipFill>
        <p:spPr>
          <a:xfrm>
            <a:off x="233231" y="2922139"/>
            <a:ext cx="2143092" cy="2221360"/>
          </a:xfrm>
          <a:prstGeom prst="rect">
            <a:avLst/>
          </a:prstGeom>
          <a:noFill/>
          <a:ln>
            <a:noFill/>
          </a:ln>
        </p:spPr>
      </p:pic>
      <p:pic>
        <p:nvPicPr>
          <p:cNvPr id="333" name="Google Shape;333;g254dfa305bb_0_576"/>
          <p:cNvPicPr preferRelativeResize="0"/>
          <p:nvPr/>
        </p:nvPicPr>
        <p:blipFill rotWithShape="1">
          <a:blip r:embed="rId4">
            <a:alphaModFix/>
          </a:blip>
          <a:srcRect b="0" l="0" r="0" t="0"/>
          <a:stretch/>
        </p:blipFill>
        <p:spPr>
          <a:xfrm>
            <a:off x="319210" y="1085565"/>
            <a:ext cx="3370860" cy="1657635"/>
          </a:xfrm>
          <a:prstGeom prst="rect">
            <a:avLst/>
          </a:prstGeom>
          <a:noFill/>
          <a:ln>
            <a:noFill/>
          </a:ln>
        </p:spPr>
      </p:pic>
      <p:pic>
        <p:nvPicPr>
          <p:cNvPr descr="Diagram&#10;&#10;Description automatically generated" id="334" name="Google Shape;334;g254dfa305bb_0_576"/>
          <p:cNvPicPr preferRelativeResize="0"/>
          <p:nvPr/>
        </p:nvPicPr>
        <p:blipFill rotWithShape="1">
          <a:blip r:embed="rId5">
            <a:alphaModFix/>
          </a:blip>
          <a:srcRect b="0" l="12249" r="0" t="0"/>
          <a:stretch/>
        </p:blipFill>
        <p:spPr>
          <a:xfrm>
            <a:off x="3017519" y="2938188"/>
            <a:ext cx="3173399" cy="2133600"/>
          </a:xfrm>
          <a:prstGeom prst="rect">
            <a:avLst/>
          </a:prstGeom>
          <a:noFill/>
          <a:ln>
            <a:noFill/>
          </a:ln>
        </p:spPr>
      </p:pic>
      <p:pic>
        <p:nvPicPr>
          <p:cNvPr descr="Chart, sunburst chart&#10;&#10;Description automatically generated" id="335" name="Google Shape;335;g254dfa305bb_0_576"/>
          <p:cNvPicPr preferRelativeResize="0"/>
          <p:nvPr/>
        </p:nvPicPr>
        <p:blipFill rotWithShape="1">
          <a:blip r:embed="rId6">
            <a:alphaModFix/>
          </a:blip>
          <a:srcRect b="0" l="0" r="0" t="0"/>
          <a:stretch/>
        </p:blipFill>
        <p:spPr>
          <a:xfrm>
            <a:off x="4051075" y="1168006"/>
            <a:ext cx="2568732" cy="1529475"/>
          </a:xfrm>
          <a:prstGeom prst="rect">
            <a:avLst/>
          </a:prstGeom>
          <a:noFill/>
          <a:ln>
            <a:noFill/>
          </a:ln>
        </p:spPr>
      </p:pic>
      <p:pic>
        <p:nvPicPr>
          <p:cNvPr descr="Chart, diagram&#10;&#10;Description automatically generated" id="336" name="Google Shape;336;g254dfa305bb_0_576"/>
          <p:cNvPicPr preferRelativeResize="0"/>
          <p:nvPr/>
        </p:nvPicPr>
        <p:blipFill rotWithShape="1">
          <a:blip r:embed="rId7">
            <a:alphaModFix/>
          </a:blip>
          <a:srcRect b="0" l="0" r="0" t="0"/>
          <a:stretch/>
        </p:blipFill>
        <p:spPr>
          <a:xfrm>
            <a:off x="6904074" y="1163260"/>
            <a:ext cx="1890438" cy="1800921"/>
          </a:xfrm>
          <a:prstGeom prst="rect">
            <a:avLst/>
          </a:prstGeom>
          <a:noFill/>
          <a:ln>
            <a:noFill/>
          </a:ln>
        </p:spPr>
      </p:pic>
      <p:pic>
        <p:nvPicPr>
          <p:cNvPr id="337" name="Google Shape;337;g254dfa305bb_0_576"/>
          <p:cNvPicPr preferRelativeResize="0"/>
          <p:nvPr/>
        </p:nvPicPr>
        <p:blipFill rotWithShape="1">
          <a:blip r:embed="rId8">
            <a:alphaModFix/>
          </a:blip>
          <a:srcRect b="0" l="0" r="0" t="0"/>
          <a:stretch/>
        </p:blipFill>
        <p:spPr>
          <a:xfrm>
            <a:off x="6366179" y="2997309"/>
            <a:ext cx="2613169" cy="2000252"/>
          </a:xfrm>
          <a:prstGeom prst="rect">
            <a:avLst/>
          </a:prstGeom>
          <a:noFill/>
          <a:ln>
            <a:noFill/>
          </a:ln>
        </p:spPr>
      </p:pic>
      <p:sp>
        <p:nvSpPr>
          <p:cNvPr id="338" name="Google Shape;338;g254dfa305bb_0_57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International frameworks </a:t>
            </a:r>
            <a:endParaRPr>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54dfa305bb_0_58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International frameworks </a:t>
            </a:r>
            <a:endParaRPr>
              <a:latin typeface="Arial"/>
              <a:ea typeface="Arial"/>
              <a:cs typeface="Arial"/>
              <a:sym typeface="Arial"/>
            </a:endParaRPr>
          </a:p>
        </p:txBody>
      </p:sp>
      <p:pic>
        <p:nvPicPr>
          <p:cNvPr descr="Diagram&#10;&#10;Description automatically generated with medium confidence" id="344" name="Google Shape;344;g254dfa305bb_0_586"/>
          <p:cNvPicPr preferRelativeResize="0"/>
          <p:nvPr/>
        </p:nvPicPr>
        <p:blipFill rotWithShape="1">
          <a:blip r:embed="rId3">
            <a:alphaModFix/>
          </a:blip>
          <a:srcRect b="0" l="11210" r="5128" t="0"/>
          <a:stretch/>
        </p:blipFill>
        <p:spPr>
          <a:xfrm>
            <a:off x="386257" y="1018266"/>
            <a:ext cx="2017987" cy="2098375"/>
          </a:xfrm>
          <a:prstGeom prst="rect">
            <a:avLst/>
          </a:prstGeom>
          <a:noFill/>
          <a:ln>
            <a:noFill/>
          </a:ln>
        </p:spPr>
      </p:pic>
      <p:pic>
        <p:nvPicPr>
          <p:cNvPr descr="Graphical user interface, timeline&#10;&#10;Description automatically generated with medium confidence" id="345" name="Google Shape;345;g254dfa305bb_0_586"/>
          <p:cNvPicPr preferRelativeResize="0"/>
          <p:nvPr/>
        </p:nvPicPr>
        <p:blipFill rotWithShape="1">
          <a:blip r:embed="rId4">
            <a:alphaModFix/>
          </a:blip>
          <a:srcRect b="0" l="0" r="0" t="0"/>
          <a:stretch/>
        </p:blipFill>
        <p:spPr>
          <a:xfrm>
            <a:off x="6336095" y="2806262"/>
            <a:ext cx="1731321" cy="2071793"/>
          </a:xfrm>
          <a:prstGeom prst="rect">
            <a:avLst/>
          </a:prstGeom>
          <a:noFill/>
          <a:ln>
            <a:noFill/>
          </a:ln>
        </p:spPr>
      </p:pic>
      <p:pic>
        <p:nvPicPr>
          <p:cNvPr descr="Chart&#10;&#10;Description automatically generated" id="346" name="Google Shape;346;g254dfa305bb_0_586"/>
          <p:cNvPicPr preferRelativeResize="0"/>
          <p:nvPr/>
        </p:nvPicPr>
        <p:blipFill rotWithShape="1">
          <a:blip r:embed="rId5">
            <a:alphaModFix/>
          </a:blip>
          <a:srcRect b="0" l="0" r="0" t="0"/>
          <a:stretch/>
        </p:blipFill>
        <p:spPr>
          <a:xfrm>
            <a:off x="2748070" y="2647950"/>
            <a:ext cx="3269485" cy="2495551"/>
          </a:xfrm>
          <a:prstGeom prst="rect">
            <a:avLst/>
          </a:prstGeom>
          <a:noFill/>
          <a:ln>
            <a:noFill/>
          </a:ln>
        </p:spPr>
      </p:pic>
      <p:pic>
        <p:nvPicPr>
          <p:cNvPr descr="Diagram&#10;&#10;Description automatically generated" id="347" name="Google Shape;347;g254dfa305bb_0_586"/>
          <p:cNvPicPr preferRelativeResize="0"/>
          <p:nvPr/>
        </p:nvPicPr>
        <p:blipFill rotWithShape="1">
          <a:blip r:embed="rId6">
            <a:alphaModFix/>
          </a:blip>
          <a:srcRect b="0" l="0" r="0" t="0"/>
          <a:stretch/>
        </p:blipFill>
        <p:spPr>
          <a:xfrm>
            <a:off x="3292514" y="955266"/>
            <a:ext cx="1760336" cy="1810630"/>
          </a:xfrm>
          <a:prstGeom prst="rect">
            <a:avLst/>
          </a:prstGeom>
          <a:noFill/>
          <a:ln>
            <a:noFill/>
          </a:ln>
        </p:spPr>
      </p:pic>
      <p:pic>
        <p:nvPicPr>
          <p:cNvPr id="348" name="Google Shape;348;g254dfa305bb_0_586"/>
          <p:cNvPicPr preferRelativeResize="0"/>
          <p:nvPr/>
        </p:nvPicPr>
        <p:blipFill rotWithShape="1">
          <a:blip r:embed="rId7">
            <a:alphaModFix/>
          </a:blip>
          <a:srcRect b="0" l="0" r="0" t="0"/>
          <a:stretch/>
        </p:blipFill>
        <p:spPr>
          <a:xfrm>
            <a:off x="349724" y="3224048"/>
            <a:ext cx="2018616" cy="1856101"/>
          </a:xfrm>
          <a:prstGeom prst="rect">
            <a:avLst/>
          </a:prstGeom>
          <a:noFill/>
          <a:ln>
            <a:noFill/>
          </a:ln>
        </p:spPr>
      </p:pic>
      <p:pic>
        <p:nvPicPr>
          <p:cNvPr descr="Diagram&#10;&#10;Description automatically generated" id="349" name="Google Shape;349;g254dfa305bb_0_586"/>
          <p:cNvPicPr preferRelativeResize="0"/>
          <p:nvPr/>
        </p:nvPicPr>
        <p:blipFill rotWithShape="1">
          <a:blip r:embed="rId8">
            <a:alphaModFix/>
          </a:blip>
          <a:srcRect b="0" l="0" r="0" t="0"/>
          <a:stretch/>
        </p:blipFill>
        <p:spPr>
          <a:xfrm>
            <a:off x="6246888" y="961769"/>
            <a:ext cx="1966946" cy="17158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g254dfa305bb_0_59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Learning from others </a:t>
            </a:r>
            <a:endParaRPr>
              <a:latin typeface="Arial"/>
              <a:ea typeface="Arial"/>
              <a:cs typeface="Arial"/>
              <a:sym typeface="Arial"/>
            </a:endParaRPr>
          </a:p>
        </p:txBody>
      </p:sp>
      <p:pic>
        <p:nvPicPr>
          <p:cNvPr id="355" name="Google Shape;355;g254dfa305bb_0_596"/>
          <p:cNvPicPr preferRelativeResize="0"/>
          <p:nvPr/>
        </p:nvPicPr>
        <p:blipFill rotWithShape="1">
          <a:blip r:embed="rId3">
            <a:alphaModFix/>
          </a:blip>
          <a:srcRect b="0" l="0" r="0" t="0"/>
          <a:stretch/>
        </p:blipFill>
        <p:spPr>
          <a:xfrm>
            <a:off x="5171265" y="962120"/>
            <a:ext cx="2895777" cy="4049301"/>
          </a:xfrm>
          <a:prstGeom prst="rect">
            <a:avLst/>
          </a:prstGeom>
          <a:noFill/>
          <a:ln>
            <a:noFill/>
          </a:ln>
        </p:spPr>
      </p:pic>
      <p:pic>
        <p:nvPicPr>
          <p:cNvPr id="356" name="Google Shape;356;g254dfa305bb_0_596"/>
          <p:cNvPicPr preferRelativeResize="0"/>
          <p:nvPr/>
        </p:nvPicPr>
        <p:blipFill rotWithShape="1">
          <a:blip r:embed="rId4">
            <a:alphaModFix/>
          </a:blip>
          <a:srcRect b="0" l="0" r="0" t="0"/>
          <a:stretch/>
        </p:blipFill>
        <p:spPr>
          <a:xfrm>
            <a:off x="405268" y="1825242"/>
            <a:ext cx="4602499" cy="16596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254dfa305bb_0_602"/>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Learning from others </a:t>
            </a:r>
            <a:endParaRPr>
              <a:latin typeface="Arial"/>
              <a:ea typeface="Arial"/>
              <a:cs typeface="Arial"/>
              <a:sym typeface="Arial"/>
            </a:endParaRPr>
          </a:p>
        </p:txBody>
      </p:sp>
      <p:sp>
        <p:nvSpPr>
          <p:cNvPr id="362" name="Google Shape;362;g254dfa305bb_0_602"/>
          <p:cNvSpPr txBox="1"/>
          <p:nvPr>
            <p:ph idx="2" type="body"/>
          </p:nvPr>
        </p:nvSpPr>
        <p:spPr>
          <a:xfrm>
            <a:off x="371474" y="932260"/>
            <a:ext cx="8591400" cy="3450300"/>
          </a:xfrm>
          <a:prstGeom prst="rect">
            <a:avLst/>
          </a:prstGeom>
          <a:noFill/>
          <a:ln>
            <a:noFill/>
          </a:ln>
        </p:spPr>
        <p:txBody>
          <a:bodyPr anchorCtr="0" anchor="t" bIns="34275" lIns="68575" spcFirstLastPara="1" rIns="68575" wrap="square" tIns="34275">
            <a:normAutofit lnSpcReduction="20000"/>
          </a:bodyPr>
          <a:lstStyle/>
          <a:p>
            <a:pPr indent="-285750" lvl="0" marL="514350" rtl="0" algn="l">
              <a:lnSpc>
                <a:spcPct val="90000"/>
              </a:lnSpc>
              <a:spcBef>
                <a:spcPts val="800"/>
              </a:spcBef>
              <a:spcAft>
                <a:spcPts val="0"/>
              </a:spcAft>
              <a:buSzPts val="2270"/>
              <a:buFont typeface="Arial"/>
              <a:buChar char="•"/>
            </a:pPr>
            <a:r>
              <a:rPr lang="en-US" sz="2000">
                <a:latin typeface="Arial"/>
                <a:ea typeface="Arial"/>
                <a:cs typeface="Arial"/>
                <a:sym typeface="Arial"/>
              </a:rPr>
              <a:t>Different frameworks have different purposes for different settings.</a:t>
            </a:r>
            <a:endParaRPr/>
          </a:p>
          <a:p>
            <a:pPr indent="-285750" lvl="0" marL="514350" rtl="0" algn="l">
              <a:lnSpc>
                <a:spcPct val="90000"/>
              </a:lnSpc>
              <a:spcBef>
                <a:spcPts val="800"/>
              </a:spcBef>
              <a:spcAft>
                <a:spcPts val="0"/>
              </a:spcAft>
              <a:buSzPts val="2270"/>
              <a:buFont typeface="Arial"/>
              <a:buChar char="•"/>
            </a:pPr>
            <a:r>
              <a:rPr lang="en-US" sz="2000">
                <a:latin typeface="Arial"/>
                <a:ea typeface="Arial"/>
                <a:cs typeface="Arial"/>
                <a:sym typeface="Arial"/>
              </a:rPr>
              <a:t>Each framework adds to the conversation.</a:t>
            </a:r>
            <a:endParaRPr/>
          </a:p>
          <a:p>
            <a:pPr indent="-285750" lvl="0" marL="514350" rtl="0" algn="l">
              <a:lnSpc>
                <a:spcPct val="90000"/>
              </a:lnSpc>
              <a:spcBef>
                <a:spcPts val="800"/>
              </a:spcBef>
              <a:spcAft>
                <a:spcPts val="0"/>
              </a:spcAft>
              <a:buSzPts val="2270"/>
              <a:buFont typeface="Arial"/>
              <a:buChar char="•"/>
            </a:pPr>
            <a:r>
              <a:rPr lang="en-US" sz="2000">
                <a:latin typeface="Arial"/>
                <a:ea typeface="Arial"/>
                <a:cs typeface="Arial"/>
                <a:sym typeface="Arial"/>
              </a:rPr>
              <a:t>No single framework can be used to solve every problem and meet every need.</a:t>
            </a:r>
            <a:endParaRPr/>
          </a:p>
          <a:p>
            <a:pPr indent="-285750" lvl="0" marL="514350" rtl="0" algn="l">
              <a:lnSpc>
                <a:spcPct val="90000"/>
              </a:lnSpc>
              <a:spcBef>
                <a:spcPts val="800"/>
              </a:spcBef>
              <a:spcAft>
                <a:spcPts val="0"/>
              </a:spcAft>
              <a:buSzPts val="2270"/>
              <a:buFont typeface="Arial"/>
              <a:buChar char="•"/>
            </a:pPr>
            <a:r>
              <a:rPr lang="en-US" sz="2000">
                <a:latin typeface="Arial"/>
                <a:ea typeface="Arial"/>
                <a:cs typeface="Arial"/>
                <a:sym typeface="Arial"/>
              </a:rPr>
              <a:t>The is no ONE way to infuse competencies, different countries have done different things.</a:t>
            </a:r>
            <a:endParaRPr/>
          </a:p>
          <a:p>
            <a:pPr indent="-285750" lvl="0" marL="514350" rtl="0" algn="l">
              <a:lnSpc>
                <a:spcPct val="90000"/>
              </a:lnSpc>
              <a:spcBef>
                <a:spcPts val="800"/>
              </a:spcBef>
              <a:spcAft>
                <a:spcPts val="0"/>
              </a:spcAft>
              <a:buSzPts val="2270"/>
              <a:buFont typeface="Arial"/>
              <a:buChar char="•"/>
            </a:pPr>
            <a:r>
              <a:rPr lang="en-US" sz="2000">
                <a:latin typeface="Arial"/>
                <a:ea typeface="Arial"/>
                <a:cs typeface="Arial"/>
                <a:sym typeface="Arial"/>
              </a:rPr>
              <a:t>Teaching and developing 21</a:t>
            </a:r>
            <a:r>
              <a:rPr baseline="30000" lang="en-US" sz="2000">
                <a:latin typeface="Arial"/>
                <a:ea typeface="Arial"/>
                <a:cs typeface="Arial"/>
                <a:sym typeface="Arial"/>
              </a:rPr>
              <a:t>st-</a:t>
            </a:r>
            <a:r>
              <a:rPr lang="en-US" sz="2000">
                <a:latin typeface="Arial"/>
                <a:ea typeface="Arial"/>
                <a:cs typeface="Arial"/>
                <a:sym typeface="Arial"/>
              </a:rPr>
              <a:t>Century Skills requires alignment between assessment, curriculum and teacher development.</a:t>
            </a:r>
            <a:endParaRPr sz="2000">
              <a:latin typeface="Arial"/>
              <a:ea typeface="Arial"/>
              <a:cs typeface="Arial"/>
              <a:sym typeface="Arial"/>
            </a:endParaRPr>
          </a:p>
          <a:p>
            <a:pPr indent="-268588" lvl="0" marL="514350" rtl="0" algn="l">
              <a:lnSpc>
                <a:spcPct val="90000"/>
              </a:lnSpc>
              <a:spcBef>
                <a:spcPts val="800"/>
              </a:spcBef>
              <a:spcAft>
                <a:spcPts val="0"/>
              </a:spcAft>
              <a:buSzPts val="2000"/>
              <a:buChar char="•"/>
            </a:pPr>
            <a:r>
              <a:rPr lang="en-US" sz="2000"/>
              <a:t>The measurement of 21st -Century Skills is still in its infancy and does not lend itself to summative methods of assessment. (Care et al 2018)</a:t>
            </a:r>
            <a:endParaRPr sz="2000"/>
          </a:p>
          <a:p>
            <a:pPr indent="-285750" lvl="0" marL="514350" rtl="0" algn="l">
              <a:lnSpc>
                <a:spcPct val="90000"/>
              </a:lnSpc>
              <a:spcBef>
                <a:spcPts val="800"/>
              </a:spcBef>
              <a:spcAft>
                <a:spcPts val="0"/>
              </a:spcAft>
              <a:buSzPts val="2270"/>
              <a:buFont typeface="Arial"/>
              <a:buChar char="•"/>
            </a:pPr>
            <a:r>
              <a:rPr lang="en-US" sz="2000">
                <a:latin typeface="Arial"/>
                <a:ea typeface="Arial"/>
                <a:cs typeface="Arial"/>
                <a:sym typeface="Arial"/>
              </a:rPr>
              <a:t>It is NOT a quick fix, it is a developmental process with a number of steps, taking place over time.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254dfa305bb_0_424"/>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Agenda - curious questions</a:t>
            </a:r>
            <a:endParaRPr/>
          </a:p>
        </p:txBody>
      </p:sp>
      <p:sp>
        <p:nvSpPr>
          <p:cNvPr id="166" name="Google Shape;166;g254dfa305bb_0_424"/>
          <p:cNvSpPr txBox="1"/>
          <p:nvPr/>
        </p:nvSpPr>
        <p:spPr>
          <a:xfrm>
            <a:off x="1837625" y="4547400"/>
            <a:ext cx="7187400" cy="430800"/>
          </a:xfrm>
          <a:prstGeom prst="rect">
            <a:avLst/>
          </a:prstGeom>
          <a:solidFill>
            <a:schemeClr val="accent4"/>
          </a:solidFill>
          <a:ln cap="flat" cmpd="sng" w="9525">
            <a:solidFill>
              <a:srgbClr val="F9D32E"/>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1" i="1" lang="en-US" sz="1100" u="none" cap="none" strike="noStrike">
                <a:solidFill>
                  <a:srgbClr val="000000"/>
                </a:solidFill>
                <a:latin typeface="Arial"/>
                <a:ea typeface="Arial"/>
                <a:cs typeface="Arial"/>
                <a:sym typeface="Arial"/>
              </a:rPr>
              <a:t>Meeting Overall Objective 2: to explore the integration of 21</a:t>
            </a:r>
            <a:r>
              <a:rPr b="1" baseline="30000" i="1" lang="en-US" sz="1100" u="none" cap="none" strike="noStrike">
                <a:solidFill>
                  <a:srgbClr val="000000"/>
                </a:solidFill>
                <a:latin typeface="Arial"/>
                <a:ea typeface="Arial"/>
                <a:cs typeface="Arial"/>
                <a:sym typeface="Arial"/>
              </a:rPr>
              <a:t>st</a:t>
            </a:r>
            <a:r>
              <a:rPr b="1" i="1" lang="en-US" sz="1100" u="none" cap="none" strike="noStrike">
                <a:solidFill>
                  <a:srgbClr val="000000"/>
                </a:solidFill>
                <a:latin typeface="Arial"/>
                <a:ea typeface="Arial"/>
                <a:cs typeface="Arial"/>
                <a:sym typeface="Arial"/>
              </a:rPr>
              <a:t> Century skills in the teaching, learning, and assessment related to the GEC. </a:t>
            </a:r>
            <a:endParaRPr b="0" i="0" sz="1400" u="none" cap="none" strike="noStrike">
              <a:solidFill>
                <a:srgbClr val="000000"/>
              </a:solidFill>
              <a:latin typeface="Arial"/>
              <a:ea typeface="Arial"/>
              <a:cs typeface="Arial"/>
              <a:sym typeface="Arial"/>
            </a:endParaRPr>
          </a:p>
        </p:txBody>
      </p:sp>
      <p:grpSp>
        <p:nvGrpSpPr>
          <p:cNvPr id="167" name="Google Shape;167;g254dfa305bb_0_424"/>
          <p:cNvGrpSpPr/>
          <p:nvPr/>
        </p:nvGrpSpPr>
        <p:grpSpPr>
          <a:xfrm>
            <a:off x="484632" y="953262"/>
            <a:ext cx="5129639" cy="914400"/>
            <a:chOff x="484632" y="953262"/>
            <a:chExt cx="5129639" cy="914400"/>
          </a:xfrm>
        </p:grpSpPr>
        <p:pic>
          <p:nvPicPr>
            <p:cNvPr descr="Badge 1 with solid fill" id="168" name="Google Shape;168;g254dfa305bb_0_424"/>
            <p:cNvPicPr preferRelativeResize="0"/>
            <p:nvPr/>
          </p:nvPicPr>
          <p:blipFill rotWithShape="1">
            <a:blip r:embed="rId3">
              <a:alphaModFix/>
            </a:blip>
            <a:srcRect b="0" l="0" r="0" t="0"/>
            <a:stretch/>
          </p:blipFill>
          <p:spPr>
            <a:xfrm>
              <a:off x="484632" y="953262"/>
              <a:ext cx="914400" cy="914400"/>
            </a:xfrm>
            <a:prstGeom prst="rect">
              <a:avLst/>
            </a:prstGeom>
            <a:noFill/>
            <a:ln>
              <a:noFill/>
            </a:ln>
          </p:spPr>
        </p:pic>
        <p:sp>
          <p:nvSpPr>
            <p:cNvPr id="169" name="Google Shape;169;g254dfa305bb_0_424"/>
            <p:cNvSpPr txBox="1"/>
            <p:nvPr/>
          </p:nvSpPr>
          <p:spPr>
            <a:xfrm>
              <a:off x="1033271" y="1034272"/>
              <a:ext cx="45810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Clr>
                  <a:srgbClr val="000000"/>
                </a:buClr>
                <a:buSzPts val="1400"/>
                <a:buFont typeface="Arial"/>
                <a:buNone/>
              </a:pPr>
              <a:r>
                <a:rPr b="0" i="0" lang="en-US" sz="1400" u="none" cap="none" strike="noStrike">
                  <a:solidFill>
                    <a:srgbClr val="374151"/>
                  </a:solidFill>
                  <a:latin typeface="Arial"/>
                  <a:ea typeface="Arial"/>
                  <a:cs typeface="Arial"/>
                  <a:sym typeface="Arial"/>
                </a:rPr>
                <a:t>What are the key 21st-century skills our students need to thrive in today's changing world? </a:t>
              </a:r>
              <a:endParaRPr b="0" i="0" sz="1400" u="none" cap="none" strike="noStrike">
                <a:solidFill>
                  <a:srgbClr val="000000"/>
                </a:solidFill>
                <a:latin typeface="Arial"/>
                <a:ea typeface="Arial"/>
                <a:cs typeface="Arial"/>
                <a:sym typeface="Arial"/>
              </a:endParaRPr>
            </a:p>
          </p:txBody>
        </p:sp>
      </p:grpSp>
      <p:grpSp>
        <p:nvGrpSpPr>
          <p:cNvPr id="170" name="Google Shape;170;g254dfa305bb_0_424"/>
          <p:cNvGrpSpPr/>
          <p:nvPr/>
        </p:nvGrpSpPr>
        <p:grpSpPr>
          <a:xfrm>
            <a:off x="502920" y="1858518"/>
            <a:ext cx="5084184" cy="914400"/>
            <a:chOff x="502920" y="1858518"/>
            <a:chExt cx="5084184" cy="914400"/>
          </a:xfrm>
        </p:grpSpPr>
        <p:pic>
          <p:nvPicPr>
            <p:cNvPr descr="Badge with solid fill" id="171" name="Google Shape;171;g254dfa305bb_0_424"/>
            <p:cNvPicPr preferRelativeResize="0"/>
            <p:nvPr/>
          </p:nvPicPr>
          <p:blipFill rotWithShape="1">
            <a:blip r:embed="rId4">
              <a:alphaModFix/>
            </a:blip>
            <a:srcRect b="0" l="0" r="0" t="0"/>
            <a:stretch/>
          </p:blipFill>
          <p:spPr>
            <a:xfrm>
              <a:off x="502920" y="1858518"/>
              <a:ext cx="914400" cy="914400"/>
            </a:xfrm>
            <a:prstGeom prst="rect">
              <a:avLst/>
            </a:prstGeom>
            <a:noFill/>
            <a:ln>
              <a:noFill/>
            </a:ln>
          </p:spPr>
        </p:pic>
        <p:sp>
          <p:nvSpPr>
            <p:cNvPr id="172" name="Google Shape;172;g254dfa305bb_0_424"/>
            <p:cNvSpPr txBox="1"/>
            <p:nvPr/>
          </p:nvSpPr>
          <p:spPr>
            <a:xfrm>
              <a:off x="1060704" y="2127540"/>
              <a:ext cx="4526400" cy="3078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Clr>
                  <a:srgbClr val="000000"/>
                </a:buClr>
                <a:buSzPts val="1400"/>
                <a:buFont typeface="Arial"/>
                <a:buNone/>
              </a:pPr>
              <a:r>
                <a:rPr b="0" i="0" lang="en-US" sz="1400" u="none" cap="none" strike="noStrike">
                  <a:solidFill>
                    <a:srgbClr val="374151"/>
                  </a:solidFill>
                  <a:latin typeface="Arial"/>
                  <a:ea typeface="Arial"/>
                  <a:cs typeface="Arial"/>
                  <a:sym typeface="Arial"/>
                </a:rPr>
                <a:t>Why do we need 21</a:t>
              </a:r>
              <a:r>
                <a:rPr b="0" baseline="30000" i="0" lang="en-US" sz="1400" u="none" cap="none" strike="noStrike">
                  <a:solidFill>
                    <a:srgbClr val="374151"/>
                  </a:solidFill>
                  <a:latin typeface="Arial"/>
                  <a:ea typeface="Arial"/>
                  <a:cs typeface="Arial"/>
                  <a:sym typeface="Arial"/>
                </a:rPr>
                <a:t>st</a:t>
              </a:r>
              <a:r>
                <a:rPr b="0" i="0" lang="en-US" sz="1400" u="none" cap="none" strike="noStrike">
                  <a:solidFill>
                    <a:srgbClr val="374151"/>
                  </a:solidFill>
                  <a:latin typeface="Arial"/>
                  <a:ea typeface="Arial"/>
                  <a:cs typeface="Arial"/>
                  <a:sym typeface="Arial"/>
                </a:rPr>
                <a:t> century skills?</a:t>
              </a:r>
              <a:endParaRPr b="0" i="0" sz="1400" u="none" cap="none" strike="noStrike">
                <a:solidFill>
                  <a:srgbClr val="374151"/>
                </a:solidFill>
                <a:latin typeface="Arial"/>
                <a:ea typeface="Arial"/>
                <a:cs typeface="Arial"/>
                <a:sym typeface="Arial"/>
              </a:endParaRPr>
            </a:p>
          </p:txBody>
        </p:sp>
      </p:grpSp>
      <p:grpSp>
        <p:nvGrpSpPr>
          <p:cNvPr id="173" name="Google Shape;173;g254dfa305bb_0_424"/>
          <p:cNvGrpSpPr/>
          <p:nvPr/>
        </p:nvGrpSpPr>
        <p:grpSpPr>
          <a:xfrm>
            <a:off x="539496" y="2736342"/>
            <a:ext cx="5038284" cy="914400"/>
            <a:chOff x="539496" y="2736342"/>
            <a:chExt cx="5038284" cy="914400"/>
          </a:xfrm>
        </p:grpSpPr>
        <p:sp>
          <p:nvSpPr>
            <p:cNvPr id="174" name="Google Shape;174;g254dfa305bb_0_424"/>
            <p:cNvSpPr txBox="1"/>
            <p:nvPr/>
          </p:nvSpPr>
          <p:spPr>
            <a:xfrm>
              <a:off x="1097280" y="2817352"/>
              <a:ext cx="44805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Clr>
                  <a:srgbClr val="000000"/>
                </a:buClr>
                <a:buSzPts val="1400"/>
                <a:buFont typeface="Arial"/>
                <a:buNone/>
              </a:pPr>
              <a:r>
                <a:rPr b="0" i="0" lang="en-US" sz="1400" u="none" cap="none" strike="noStrike">
                  <a:solidFill>
                    <a:srgbClr val="374151"/>
                  </a:solidFill>
                  <a:latin typeface="Arial"/>
                  <a:ea typeface="Arial"/>
                  <a:cs typeface="Arial"/>
                  <a:sym typeface="Arial"/>
                </a:rPr>
                <a:t>What can we learn from international education systems efforts to infuse 21</a:t>
              </a:r>
              <a:r>
                <a:rPr b="0" baseline="30000" i="0" lang="en-US" sz="1400" u="none" cap="none" strike="noStrike">
                  <a:solidFill>
                    <a:srgbClr val="374151"/>
                  </a:solidFill>
                  <a:latin typeface="Arial"/>
                  <a:ea typeface="Arial"/>
                  <a:cs typeface="Arial"/>
                  <a:sym typeface="Arial"/>
                </a:rPr>
                <a:t>st</a:t>
              </a:r>
              <a:r>
                <a:rPr b="0" i="0" lang="en-US" sz="1400" u="none" cap="none" strike="noStrike">
                  <a:solidFill>
                    <a:srgbClr val="374151"/>
                  </a:solidFill>
                  <a:latin typeface="Arial"/>
                  <a:ea typeface="Arial"/>
                  <a:cs typeface="Arial"/>
                  <a:sym typeface="Arial"/>
                </a:rPr>
                <a:t> Century Skills? </a:t>
              </a:r>
              <a:endParaRPr b="0" i="0" sz="1400" u="none" cap="none" strike="noStrike">
                <a:solidFill>
                  <a:srgbClr val="000000"/>
                </a:solidFill>
                <a:latin typeface="Arial"/>
                <a:ea typeface="Arial"/>
                <a:cs typeface="Arial"/>
                <a:sym typeface="Arial"/>
              </a:endParaRPr>
            </a:p>
          </p:txBody>
        </p:sp>
        <p:pic>
          <p:nvPicPr>
            <p:cNvPr descr="Badge 3 with solid fill" id="175" name="Google Shape;175;g254dfa305bb_0_424"/>
            <p:cNvPicPr preferRelativeResize="0"/>
            <p:nvPr/>
          </p:nvPicPr>
          <p:blipFill rotWithShape="1">
            <a:blip r:embed="rId5">
              <a:alphaModFix/>
            </a:blip>
            <a:srcRect b="0" l="0" r="0" t="0"/>
            <a:stretch/>
          </p:blipFill>
          <p:spPr>
            <a:xfrm>
              <a:off x="539496" y="2736342"/>
              <a:ext cx="914400" cy="914400"/>
            </a:xfrm>
            <a:prstGeom prst="rect">
              <a:avLst/>
            </a:prstGeom>
            <a:noFill/>
            <a:ln>
              <a:noFill/>
            </a:ln>
          </p:spPr>
        </p:pic>
      </p:grpSp>
      <p:grpSp>
        <p:nvGrpSpPr>
          <p:cNvPr id="176" name="Google Shape;176;g254dfa305bb_0_424"/>
          <p:cNvGrpSpPr/>
          <p:nvPr/>
        </p:nvGrpSpPr>
        <p:grpSpPr>
          <a:xfrm>
            <a:off x="548640" y="3678174"/>
            <a:ext cx="5074859" cy="914400"/>
            <a:chOff x="548640" y="3678174"/>
            <a:chExt cx="5074859" cy="914400"/>
          </a:xfrm>
        </p:grpSpPr>
        <p:pic>
          <p:nvPicPr>
            <p:cNvPr descr="Badge 4 with solid fill" id="177" name="Google Shape;177;g254dfa305bb_0_424"/>
            <p:cNvPicPr preferRelativeResize="0"/>
            <p:nvPr/>
          </p:nvPicPr>
          <p:blipFill rotWithShape="1">
            <a:blip r:embed="rId6">
              <a:alphaModFix/>
            </a:blip>
            <a:srcRect b="0" l="0" r="0" t="0"/>
            <a:stretch/>
          </p:blipFill>
          <p:spPr>
            <a:xfrm>
              <a:off x="548640" y="3678174"/>
              <a:ext cx="914400" cy="914400"/>
            </a:xfrm>
            <a:prstGeom prst="rect">
              <a:avLst/>
            </a:prstGeom>
            <a:noFill/>
            <a:ln>
              <a:noFill/>
            </a:ln>
          </p:spPr>
        </p:pic>
        <p:sp>
          <p:nvSpPr>
            <p:cNvPr id="178" name="Google Shape;178;g254dfa305bb_0_424"/>
            <p:cNvSpPr txBox="1"/>
            <p:nvPr/>
          </p:nvSpPr>
          <p:spPr>
            <a:xfrm>
              <a:off x="1142999" y="3876050"/>
              <a:ext cx="4480500" cy="5232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Clr>
                  <a:srgbClr val="000000"/>
                </a:buClr>
                <a:buSzPts val="1400"/>
                <a:buFont typeface="Arial"/>
                <a:buNone/>
              </a:pPr>
              <a:r>
                <a:rPr b="0" i="0" lang="en-US" sz="1400" u="none" cap="none" strike="noStrike">
                  <a:solidFill>
                    <a:srgbClr val="374151"/>
                  </a:solidFill>
                  <a:latin typeface="Arial"/>
                  <a:ea typeface="Arial"/>
                  <a:cs typeface="Arial"/>
                  <a:sym typeface="Arial"/>
                </a:rPr>
                <a:t> What does this mean for the GEC? How do we infuse 21</a:t>
              </a:r>
              <a:r>
                <a:rPr b="0" baseline="30000" i="0" lang="en-US" sz="1400" u="none" cap="none" strike="noStrike">
                  <a:solidFill>
                    <a:srgbClr val="374151"/>
                  </a:solidFill>
                  <a:latin typeface="Arial"/>
                  <a:ea typeface="Arial"/>
                  <a:cs typeface="Arial"/>
                  <a:sym typeface="Arial"/>
                </a:rPr>
                <a:t>st</a:t>
              </a:r>
              <a:r>
                <a:rPr b="0" i="0" lang="en-US" sz="1400" u="none" cap="none" strike="noStrike">
                  <a:solidFill>
                    <a:srgbClr val="374151"/>
                  </a:solidFill>
                  <a:latin typeface="Arial"/>
                  <a:ea typeface="Arial"/>
                  <a:cs typeface="Arial"/>
                  <a:sym typeface="Arial"/>
                </a:rPr>
                <a:t>-Century Skills into the GEC?</a:t>
              </a:r>
              <a:endParaRPr b="0" i="0" sz="1400" u="none" cap="none" strike="noStrike">
                <a:solidFill>
                  <a:srgbClr val="000000"/>
                </a:solidFill>
                <a:latin typeface="Arial"/>
                <a:ea typeface="Arial"/>
                <a:cs typeface="Arial"/>
                <a:sym typeface="Arial"/>
              </a:endParaRPr>
            </a:p>
          </p:txBody>
        </p:sp>
      </p:grpSp>
      <p:sp>
        <p:nvSpPr>
          <p:cNvPr id="179" name="Google Shape;179;g254dfa305bb_0_424"/>
          <p:cNvSpPr txBox="1"/>
          <p:nvPr/>
        </p:nvSpPr>
        <p:spPr>
          <a:xfrm>
            <a:off x="5961888" y="960120"/>
            <a:ext cx="3008400" cy="218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Why curious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Arial"/>
                <a:ea typeface="Arial"/>
                <a:cs typeface="Arial"/>
                <a:sym typeface="Arial"/>
              </a:rPr>
              <a:t>Curiosity is the driver of attention and engagement. Getting and keeping learners curious is one of the key factors of successful education.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 Gravett 2022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chemeClr val="accent2"/>
                </a:solidFill>
                <a:latin typeface="Arial"/>
                <a:ea typeface="Arial"/>
                <a:cs typeface="Arial"/>
                <a:sym typeface="Arial"/>
              </a:rPr>
              <a:t>Science of learning: Attention and engagement  </a:t>
            </a:r>
            <a:endParaRPr b="0" i="0" sz="1400" u="none" cap="none" strike="noStrike">
              <a:solidFill>
                <a:srgbClr val="000000"/>
              </a:solidFill>
              <a:latin typeface="Arial"/>
              <a:ea typeface="Arial"/>
              <a:cs typeface="Arial"/>
              <a:sym typeface="Arial"/>
            </a:endParaRPr>
          </a:p>
        </p:txBody>
      </p:sp>
      <p:pic>
        <p:nvPicPr>
          <p:cNvPr descr="Teaching For Learning In A Fast Changing World E Version 1" id="180" name="Google Shape;180;g254dfa305bb_0_424"/>
          <p:cNvPicPr preferRelativeResize="0"/>
          <p:nvPr/>
        </p:nvPicPr>
        <p:blipFill rotWithShape="1">
          <a:blip r:embed="rId7">
            <a:alphaModFix/>
          </a:blip>
          <a:srcRect b="0" l="0" r="0" t="0"/>
          <a:stretch/>
        </p:blipFill>
        <p:spPr>
          <a:xfrm>
            <a:off x="7805166" y="3221492"/>
            <a:ext cx="854202" cy="12087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pic>
        <p:nvPicPr>
          <p:cNvPr descr="Chart, bar chart&#10;&#10;Description automatically generated" id="367" name="Google Shape;367;g254dfa305bb_0_607"/>
          <p:cNvPicPr preferRelativeResize="0"/>
          <p:nvPr/>
        </p:nvPicPr>
        <p:blipFill rotWithShape="1">
          <a:blip r:embed="rId3">
            <a:alphaModFix/>
          </a:blip>
          <a:srcRect b="-1481" l="0" r="0" t="0"/>
          <a:stretch/>
        </p:blipFill>
        <p:spPr>
          <a:xfrm>
            <a:off x="3268980" y="70518"/>
            <a:ext cx="5631179" cy="5072983"/>
          </a:xfrm>
          <a:prstGeom prst="rect">
            <a:avLst/>
          </a:prstGeom>
          <a:noFill/>
          <a:ln>
            <a:noFill/>
          </a:ln>
        </p:spPr>
      </p:pic>
      <p:cxnSp>
        <p:nvCxnSpPr>
          <p:cNvPr id="368" name="Google Shape;368;g254dfa305bb_0_607"/>
          <p:cNvCxnSpPr/>
          <p:nvPr/>
        </p:nvCxnSpPr>
        <p:spPr>
          <a:xfrm>
            <a:off x="2499360" y="373380"/>
            <a:ext cx="1097400" cy="0"/>
          </a:xfrm>
          <a:prstGeom prst="straightConnector1">
            <a:avLst/>
          </a:prstGeom>
          <a:noFill/>
          <a:ln cap="flat" cmpd="sng" w="12700">
            <a:solidFill>
              <a:srgbClr val="FF0000"/>
            </a:solidFill>
            <a:prstDash val="solid"/>
            <a:round/>
            <a:headEnd len="sm" w="sm" type="none"/>
            <a:tailEnd len="med" w="med" type="triangle"/>
          </a:ln>
        </p:spPr>
      </p:cxnSp>
      <p:cxnSp>
        <p:nvCxnSpPr>
          <p:cNvPr id="369" name="Google Shape;369;g254dfa305bb_0_607"/>
          <p:cNvCxnSpPr/>
          <p:nvPr/>
        </p:nvCxnSpPr>
        <p:spPr>
          <a:xfrm>
            <a:off x="2491740" y="480060"/>
            <a:ext cx="1097400" cy="0"/>
          </a:xfrm>
          <a:prstGeom prst="straightConnector1">
            <a:avLst/>
          </a:prstGeom>
          <a:noFill/>
          <a:ln cap="flat" cmpd="sng" w="12700">
            <a:solidFill>
              <a:srgbClr val="FF0000"/>
            </a:solidFill>
            <a:prstDash val="solid"/>
            <a:round/>
            <a:headEnd len="sm" w="sm" type="none"/>
            <a:tailEnd len="med" w="med" type="triangle"/>
          </a:ln>
        </p:spPr>
      </p:cxnSp>
      <p:cxnSp>
        <p:nvCxnSpPr>
          <p:cNvPr id="370" name="Google Shape;370;g254dfa305bb_0_607"/>
          <p:cNvCxnSpPr/>
          <p:nvPr/>
        </p:nvCxnSpPr>
        <p:spPr>
          <a:xfrm>
            <a:off x="2461260" y="1127760"/>
            <a:ext cx="1097400" cy="0"/>
          </a:xfrm>
          <a:prstGeom prst="straightConnector1">
            <a:avLst/>
          </a:prstGeom>
          <a:noFill/>
          <a:ln cap="flat" cmpd="sng" w="12700">
            <a:solidFill>
              <a:srgbClr val="FF0000"/>
            </a:solidFill>
            <a:prstDash val="solid"/>
            <a:round/>
            <a:headEnd len="sm" w="sm" type="none"/>
            <a:tailEnd len="med" w="med" type="triangle"/>
          </a:ln>
        </p:spPr>
      </p:cxnSp>
      <p:cxnSp>
        <p:nvCxnSpPr>
          <p:cNvPr id="371" name="Google Shape;371;g254dfa305bb_0_607"/>
          <p:cNvCxnSpPr/>
          <p:nvPr/>
        </p:nvCxnSpPr>
        <p:spPr>
          <a:xfrm>
            <a:off x="2468880" y="1325880"/>
            <a:ext cx="1097400" cy="0"/>
          </a:xfrm>
          <a:prstGeom prst="straightConnector1">
            <a:avLst/>
          </a:prstGeom>
          <a:noFill/>
          <a:ln cap="flat" cmpd="sng" w="12700">
            <a:solidFill>
              <a:srgbClr val="FF0000"/>
            </a:solidFill>
            <a:prstDash val="solid"/>
            <a:round/>
            <a:headEnd len="sm" w="sm" type="none"/>
            <a:tailEnd len="med" w="med" type="triangle"/>
          </a:ln>
        </p:spPr>
      </p:cxnSp>
      <p:sp>
        <p:nvSpPr>
          <p:cNvPr id="372" name="Google Shape;372;g254dfa305bb_0_607"/>
          <p:cNvSpPr txBox="1"/>
          <p:nvPr/>
        </p:nvSpPr>
        <p:spPr>
          <a:xfrm>
            <a:off x="71120" y="3025899"/>
            <a:ext cx="32409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Consulted with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Adults(</a:t>
            </a:r>
            <a:r>
              <a:rPr b="1" i="1" lang="en-US" sz="1400" u="none" cap="none" strike="noStrike">
                <a:solidFill>
                  <a:srgbClr val="000000"/>
                </a:solidFill>
                <a:latin typeface="Arial"/>
                <a:ea typeface="Arial"/>
                <a:cs typeface="Arial"/>
                <a:sym typeface="Arial"/>
              </a:rPr>
              <a:t>314</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Learners(</a:t>
            </a:r>
            <a:r>
              <a:rPr b="1" i="1" lang="en-US" sz="1400" u="none" cap="none" strike="noStrike">
                <a:solidFill>
                  <a:srgbClr val="000000"/>
                </a:solidFill>
                <a:latin typeface="Arial"/>
                <a:ea typeface="Arial"/>
                <a:cs typeface="Arial"/>
                <a:sym typeface="Arial"/>
              </a:rPr>
              <a:t>117</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 Virtual participants (</a:t>
            </a:r>
            <a:r>
              <a:rPr b="1" i="1" lang="en-US" sz="1400" u="none" cap="none" strike="noStrike">
                <a:solidFill>
                  <a:srgbClr val="000000"/>
                </a:solidFill>
                <a:latin typeface="Arial"/>
                <a:ea typeface="Arial"/>
                <a:cs typeface="Arial"/>
                <a:sym typeface="Arial"/>
              </a:rPr>
              <a:t>60</a:t>
            </a:r>
            <a:r>
              <a:rPr b="0" i="0" lang="en-US"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Workshops</a:t>
            </a:r>
            <a:r>
              <a:rPr b="0" i="0" lang="en-US" sz="1400" u="none" cap="none" strike="noStrike">
                <a:solidFill>
                  <a:srgbClr val="000000"/>
                </a:solidFill>
                <a:latin typeface="Arial"/>
                <a:ea typeface="Arial"/>
                <a:cs typeface="Arial"/>
                <a:sym typeface="Arial"/>
              </a:rPr>
              <a:t> – across 9 provinces, 36 workshops [Sep to Nov 2022]</a:t>
            </a:r>
            <a:endParaRPr b="0" i="0" sz="1400" u="none" cap="none" strike="noStrike">
              <a:solidFill>
                <a:srgbClr val="000000"/>
              </a:solidFill>
              <a:latin typeface="Arial"/>
              <a:ea typeface="Arial"/>
              <a:cs typeface="Arial"/>
              <a:sym typeface="Arial"/>
            </a:endParaRPr>
          </a:p>
        </p:txBody>
      </p:sp>
      <p:sp>
        <p:nvSpPr>
          <p:cNvPr id="373" name="Google Shape;373;g254dfa305bb_0_607"/>
          <p:cNvSpPr txBox="1"/>
          <p:nvPr/>
        </p:nvSpPr>
        <p:spPr>
          <a:xfrm>
            <a:off x="5161280" y="2727960"/>
            <a:ext cx="35865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Question: </a:t>
            </a:r>
            <a:r>
              <a:rPr b="0" i="1" lang="en-US" sz="1400" u="none" cap="none" strike="noStrike">
                <a:solidFill>
                  <a:srgbClr val="000000"/>
                </a:solidFill>
                <a:latin typeface="Arial"/>
                <a:ea typeface="Arial"/>
                <a:cs typeface="Arial"/>
                <a:sym typeface="Arial"/>
              </a:rPr>
              <a:t>What ‘tools’ do learners need when they finish school?</a:t>
            </a:r>
            <a:endParaRPr b="0" i="0" sz="1400" u="none" cap="none" strike="noStrike">
              <a:solidFill>
                <a:srgbClr val="000000"/>
              </a:solidFill>
              <a:latin typeface="Arial"/>
              <a:ea typeface="Arial"/>
              <a:cs typeface="Arial"/>
              <a:sym typeface="Arial"/>
            </a:endParaRPr>
          </a:p>
        </p:txBody>
      </p:sp>
      <p:sp>
        <p:nvSpPr>
          <p:cNvPr id="374" name="Google Shape;374;g254dfa305bb_0_607"/>
          <p:cNvSpPr txBox="1"/>
          <p:nvPr/>
        </p:nvSpPr>
        <p:spPr>
          <a:xfrm>
            <a:off x="99060" y="86360"/>
            <a:ext cx="2491800" cy="147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South African stakeholder engagement led by Curriculum Strengthening  </a:t>
            </a:r>
            <a:endParaRPr b="0" i="0" sz="1400" u="none" cap="none" strike="noStrike">
              <a:solidFill>
                <a:srgbClr val="000000"/>
              </a:solidFill>
              <a:latin typeface="Arial"/>
              <a:ea typeface="Arial"/>
              <a:cs typeface="Arial"/>
              <a:sym typeface="Arial"/>
            </a:endParaRPr>
          </a:p>
        </p:txBody>
      </p:sp>
      <p:sp>
        <p:nvSpPr>
          <p:cNvPr id="375" name="Google Shape;375;g254dfa305bb_0_607"/>
          <p:cNvSpPr txBox="1"/>
          <p:nvPr/>
        </p:nvSpPr>
        <p:spPr>
          <a:xfrm>
            <a:off x="5021317" y="3886200"/>
            <a:ext cx="3578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1" lang="en-US" sz="1200" u="none" cap="none" strike="noStrike">
                <a:solidFill>
                  <a:srgbClr val="000000"/>
                </a:solidFill>
                <a:latin typeface="Arial"/>
                <a:ea typeface="Arial"/>
                <a:cs typeface="Arial"/>
                <a:sym typeface="Arial"/>
              </a:rPr>
              <a:t>Communication</a:t>
            </a:r>
            <a:r>
              <a:rPr b="0" i="1" lang="en-US" sz="1200" u="none" cap="none" strike="noStrike">
                <a:solidFill>
                  <a:srgbClr val="000000"/>
                </a:solidFill>
                <a:latin typeface="Arial"/>
                <a:ea typeface="Arial"/>
                <a:cs typeface="Arial"/>
                <a:sym typeface="Arial"/>
              </a:rPr>
              <a:t>, </a:t>
            </a:r>
            <a:r>
              <a:rPr b="1" i="1" lang="en-US" sz="1200" u="none" cap="none" strike="noStrike">
                <a:solidFill>
                  <a:srgbClr val="000000"/>
                </a:solidFill>
                <a:latin typeface="Arial"/>
                <a:ea typeface="Arial"/>
                <a:cs typeface="Arial"/>
                <a:sym typeface="Arial"/>
              </a:rPr>
              <a:t>Critical thinking,</a:t>
            </a:r>
            <a:r>
              <a:rPr b="0" i="1" lang="en-US" sz="1200" u="none" cap="none" strike="noStrike">
                <a:solidFill>
                  <a:srgbClr val="000000"/>
                </a:solidFill>
                <a:latin typeface="Arial"/>
                <a:ea typeface="Arial"/>
                <a:cs typeface="Arial"/>
                <a:sym typeface="Arial"/>
              </a:rPr>
              <a:t> </a:t>
            </a:r>
            <a:r>
              <a:rPr b="1" i="1" lang="en-US" sz="1200" u="none" cap="none" strike="noStrike">
                <a:solidFill>
                  <a:srgbClr val="000000"/>
                </a:solidFill>
                <a:latin typeface="Arial"/>
                <a:ea typeface="Arial"/>
                <a:cs typeface="Arial"/>
                <a:sym typeface="Arial"/>
              </a:rPr>
              <a:t>Collaboration</a:t>
            </a:r>
            <a:r>
              <a:rPr b="0" i="1" lang="en-US" sz="1200" u="none" cap="none" strike="noStrike">
                <a:solidFill>
                  <a:srgbClr val="000000"/>
                </a:solidFill>
                <a:latin typeface="Arial"/>
                <a:ea typeface="Arial"/>
                <a:cs typeface="Arial"/>
                <a:sym typeface="Arial"/>
              </a:rPr>
              <a:t>, and </a:t>
            </a:r>
            <a:r>
              <a:rPr b="1" i="1" lang="en-US" sz="1200" u="none" cap="none" strike="noStrike">
                <a:solidFill>
                  <a:srgbClr val="000000"/>
                </a:solidFill>
                <a:latin typeface="Arial"/>
                <a:ea typeface="Arial"/>
                <a:cs typeface="Arial"/>
                <a:sym typeface="Arial"/>
              </a:rPr>
              <a:t>Creativity</a:t>
            </a:r>
            <a:r>
              <a:rPr b="0" i="1" lang="en-US" sz="1200" u="none" cap="none" strike="noStrike">
                <a:solidFill>
                  <a:srgbClr val="000000"/>
                </a:solidFill>
                <a:latin typeface="Arial"/>
                <a:ea typeface="Arial"/>
                <a:cs typeface="Arial"/>
                <a:sym typeface="Arial"/>
              </a:rPr>
              <a:t> are among the most commonly referenced skills.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icture containing text, circle, label, compact disk&#10;&#10;Description automatically generated" id="380" name="Google Shape;380;g254dfa305bb_0_619"/>
          <p:cNvPicPr preferRelativeResize="0"/>
          <p:nvPr/>
        </p:nvPicPr>
        <p:blipFill rotWithShape="1">
          <a:blip r:embed="rId3">
            <a:alphaModFix/>
          </a:blip>
          <a:srcRect b="0" l="0" r="0" t="0"/>
          <a:stretch/>
        </p:blipFill>
        <p:spPr>
          <a:xfrm>
            <a:off x="1880966" y="0"/>
            <a:ext cx="5523958" cy="5143500"/>
          </a:xfrm>
          <a:prstGeom prst="rect">
            <a:avLst/>
          </a:prstGeom>
          <a:noFill/>
          <a:ln>
            <a:noFill/>
          </a:ln>
        </p:spPr>
      </p:pic>
      <p:sp>
        <p:nvSpPr>
          <p:cNvPr id="381" name="Google Shape;381;g254dfa305bb_0_619"/>
          <p:cNvSpPr txBox="1"/>
          <p:nvPr/>
        </p:nvSpPr>
        <p:spPr>
          <a:xfrm>
            <a:off x="99060" y="86360"/>
            <a:ext cx="24918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A possible South African Competency Framework </a:t>
            </a:r>
            <a:endParaRPr b="0" i="0" sz="1400" u="none" cap="none" strike="noStrike">
              <a:solidFill>
                <a:srgbClr val="000000"/>
              </a:solidFill>
              <a:latin typeface="Arial"/>
              <a:ea typeface="Arial"/>
              <a:cs typeface="Arial"/>
              <a:sym typeface="Arial"/>
            </a:endParaRPr>
          </a:p>
        </p:txBody>
      </p:sp>
      <p:cxnSp>
        <p:nvCxnSpPr>
          <p:cNvPr id="382" name="Google Shape;382;g254dfa305bb_0_619"/>
          <p:cNvCxnSpPr/>
          <p:nvPr/>
        </p:nvCxnSpPr>
        <p:spPr>
          <a:xfrm rot="10800000">
            <a:off x="5746593" y="3949262"/>
            <a:ext cx="1434600" cy="0"/>
          </a:xfrm>
          <a:prstGeom prst="straightConnector1">
            <a:avLst/>
          </a:prstGeom>
          <a:noFill/>
          <a:ln cap="flat" cmpd="sng" w="57150">
            <a:solidFill>
              <a:srgbClr val="00B050"/>
            </a:solidFill>
            <a:prstDash val="solid"/>
            <a:round/>
            <a:headEnd len="sm" w="sm" type="none"/>
            <a:tailEnd len="med" w="med" type="triangle"/>
          </a:ln>
        </p:spPr>
      </p:cxnSp>
      <p:sp>
        <p:nvSpPr>
          <p:cNvPr id="383" name="Google Shape;383;g254dfa305bb_0_619"/>
          <p:cNvSpPr txBox="1"/>
          <p:nvPr/>
        </p:nvSpPr>
        <p:spPr>
          <a:xfrm>
            <a:off x="7417676" y="3507828"/>
            <a:ext cx="1308600" cy="1169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The five C’s are very prominent in this framework!</a:t>
            </a:r>
            <a:endParaRPr b="0" i="0" sz="1400" u="none" cap="none" strike="noStrike">
              <a:solidFill>
                <a:srgbClr val="000000"/>
              </a:solidFill>
              <a:latin typeface="Arial"/>
              <a:ea typeface="Arial"/>
              <a:cs typeface="Arial"/>
              <a:sym typeface="Arial"/>
            </a:endParaRPr>
          </a:p>
        </p:txBody>
      </p:sp>
      <p:sp>
        <p:nvSpPr>
          <p:cNvPr id="384" name="Google Shape;384;g254dfa305bb_0_619"/>
          <p:cNvSpPr/>
          <p:nvPr/>
        </p:nvSpPr>
        <p:spPr>
          <a:xfrm>
            <a:off x="4658710" y="3831021"/>
            <a:ext cx="953700" cy="7017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388" name="Shape 388"/>
        <p:cNvGrpSpPr/>
        <p:nvPr/>
      </p:nvGrpSpPr>
      <p:grpSpPr>
        <a:xfrm>
          <a:off x="0" y="0"/>
          <a:ext cx="0" cy="0"/>
          <a:chOff x="0" y="0"/>
          <a:chExt cx="0" cy="0"/>
        </a:xfrm>
      </p:grpSpPr>
      <p:sp>
        <p:nvSpPr>
          <p:cNvPr id="389" name="Google Shape;389;g254dfa305bb_0_627"/>
          <p:cNvSpPr txBox="1"/>
          <p:nvPr/>
        </p:nvSpPr>
        <p:spPr>
          <a:xfrm>
            <a:off x="784860" y="609600"/>
            <a:ext cx="4556700" cy="4402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1" i="0" lang="en-US" sz="4000" u="none" cap="none" strike="noStrike">
                <a:solidFill>
                  <a:schemeClr val="lt1"/>
                </a:solidFill>
                <a:latin typeface="Arial"/>
                <a:ea typeface="Arial"/>
                <a:cs typeface="Arial"/>
                <a:sym typeface="Arial"/>
              </a:rPr>
              <a:t> What does this mean for the GEC? How do we infuse 21st-Century Skills into the GEC?</a:t>
            </a:r>
            <a:endParaRPr b="0" i="0" sz="1400" u="none" cap="none" strike="noStrike">
              <a:solidFill>
                <a:srgbClr val="000000"/>
              </a:solidFill>
              <a:latin typeface="Arial"/>
              <a:ea typeface="Arial"/>
              <a:cs typeface="Arial"/>
              <a:sym typeface="Arial"/>
            </a:endParaRPr>
          </a:p>
        </p:txBody>
      </p:sp>
      <p:pic>
        <p:nvPicPr>
          <p:cNvPr id="390" name="Google Shape;390;g254dfa305bb_0_627"/>
          <p:cNvPicPr preferRelativeResize="0"/>
          <p:nvPr/>
        </p:nvPicPr>
        <p:blipFill rotWithShape="1">
          <a:blip r:embed="rId3">
            <a:alphaModFix/>
          </a:blip>
          <a:srcRect b="0" l="0" r="0" t="0"/>
          <a:stretch/>
        </p:blipFill>
        <p:spPr>
          <a:xfrm>
            <a:off x="5390199" y="906646"/>
            <a:ext cx="2770821" cy="3520575"/>
          </a:xfrm>
          <a:prstGeom prst="rect">
            <a:avLst/>
          </a:prstGeom>
          <a:noFill/>
          <a:ln>
            <a:noFill/>
          </a:ln>
        </p:spPr>
      </p:pic>
      <p:pic>
        <p:nvPicPr>
          <p:cNvPr id="391" name="Google Shape;391;g254dfa305bb_0_627"/>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g254dfa305bb_0_633"/>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Process </a:t>
            </a:r>
            <a:endParaRPr>
              <a:latin typeface="Arial"/>
              <a:ea typeface="Arial"/>
              <a:cs typeface="Arial"/>
              <a:sym typeface="Arial"/>
            </a:endParaRPr>
          </a:p>
        </p:txBody>
      </p:sp>
      <p:grpSp>
        <p:nvGrpSpPr>
          <p:cNvPr id="397" name="Google Shape;397;g254dfa305bb_0_633"/>
          <p:cNvGrpSpPr/>
          <p:nvPr/>
        </p:nvGrpSpPr>
        <p:grpSpPr>
          <a:xfrm>
            <a:off x="384048" y="969264"/>
            <a:ext cx="8613504" cy="859500"/>
            <a:chOff x="393192" y="1042416"/>
            <a:chExt cx="8613504" cy="859500"/>
          </a:xfrm>
        </p:grpSpPr>
        <p:sp>
          <p:nvSpPr>
            <p:cNvPr id="398" name="Google Shape;398;g254dfa305bb_0_633"/>
            <p:cNvSpPr/>
            <p:nvPr/>
          </p:nvSpPr>
          <p:spPr>
            <a:xfrm>
              <a:off x="393192" y="1143000"/>
              <a:ext cx="1691700" cy="621900"/>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Framework comparison </a:t>
              </a:r>
              <a:endParaRPr b="0" i="0" sz="1400" u="none" cap="none" strike="noStrike">
                <a:solidFill>
                  <a:srgbClr val="000000"/>
                </a:solidFill>
                <a:latin typeface="Arial"/>
                <a:ea typeface="Arial"/>
                <a:cs typeface="Arial"/>
                <a:sym typeface="Arial"/>
              </a:endParaRPr>
            </a:p>
          </p:txBody>
        </p:sp>
        <p:sp>
          <p:nvSpPr>
            <p:cNvPr id="399" name="Google Shape;399;g254dfa305bb_0_633"/>
            <p:cNvSpPr txBox="1"/>
            <p:nvPr/>
          </p:nvSpPr>
          <p:spPr>
            <a:xfrm>
              <a:off x="2121408" y="1100287"/>
              <a:ext cx="67575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Analyzed two international frameworks, the CCR Rubric, and the ACER framework, to check for overlap and differences. Chosen for their deep research, coherence, and relevance</a:t>
              </a:r>
              <a:endParaRPr b="0" i="0" sz="1400" u="none" cap="none" strike="noStrike">
                <a:solidFill>
                  <a:srgbClr val="000000"/>
                </a:solidFill>
                <a:latin typeface="Arial"/>
                <a:ea typeface="Arial"/>
                <a:cs typeface="Arial"/>
                <a:sym typeface="Arial"/>
              </a:endParaRPr>
            </a:p>
          </p:txBody>
        </p:sp>
        <p:sp>
          <p:nvSpPr>
            <p:cNvPr id="400" name="Google Shape;400;g254dfa305bb_0_633"/>
            <p:cNvSpPr/>
            <p:nvPr/>
          </p:nvSpPr>
          <p:spPr>
            <a:xfrm>
              <a:off x="1911096" y="1042416"/>
              <a:ext cx="7095600" cy="859500"/>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01" name="Google Shape;401;g254dfa305bb_0_633"/>
          <p:cNvGrpSpPr/>
          <p:nvPr/>
        </p:nvGrpSpPr>
        <p:grpSpPr>
          <a:xfrm>
            <a:off x="390144" y="1898900"/>
            <a:ext cx="8613506" cy="859500"/>
            <a:chOff x="393192" y="1042412"/>
            <a:chExt cx="8613506" cy="859500"/>
          </a:xfrm>
        </p:grpSpPr>
        <p:sp>
          <p:nvSpPr>
            <p:cNvPr id="402" name="Google Shape;402;g254dfa305bb_0_633"/>
            <p:cNvSpPr/>
            <p:nvPr/>
          </p:nvSpPr>
          <p:spPr>
            <a:xfrm>
              <a:off x="393192" y="1143000"/>
              <a:ext cx="1691700" cy="621900"/>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Skills mapping</a:t>
              </a:r>
              <a:endParaRPr b="0" i="0" sz="1400" u="none" cap="none" strike="noStrike">
                <a:solidFill>
                  <a:srgbClr val="000000"/>
                </a:solidFill>
                <a:latin typeface="Arial"/>
                <a:ea typeface="Arial"/>
                <a:cs typeface="Arial"/>
                <a:sym typeface="Arial"/>
              </a:endParaRPr>
            </a:p>
          </p:txBody>
        </p:sp>
        <p:sp>
          <p:nvSpPr>
            <p:cNvPr id="403" name="Google Shape;403;g254dfa305bb_0_633"/>
            <p:cNvSpPr txBox="1"/>
            <p:nvPr/>
          </p:nvSpPr>
          <p:spPr>
            <a:xfrm>
              <a:off x="2121408" y="1100287"/>
              <a:ext cx="6757500" cy="692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300" u="none" cap="none" strike="noStrike">
                  <a:solidFill>
                    <a:srgbClr val="000000"/>
                  </a:solidFill>
                  <a:latin typeface="Arial"/>
                  <a:ea typeface="Arial"/>
                  <a:cs typeface="Arial"/>
                  <a:sym typeface="Arial"/>
                </a:rPr>
                <a:t>Linked key elements from these frameworks to the learning process of integrated projects (13 steps). What types of activities support the practice of 21st–Century Skills</a:t>
              </a:r>
              <a:r>
                <a:rPr lang="en-US" sz="1300"/>
                <a:t>, because these skills are cultivated through pedagogies that support deep learning  </a:t>
              </a:r>
              <a:endParaRPr b="0" i="0" sz="1300" u="none" cap="none" strike="noStrike">
                <a:solidFill>
                  <a:srgbClr val="000000"/>
                </a:solidFill>
                <a:latin typeface="Arial"/>
                <a:ea typeface="Arial"/>
                <a:cs typeface="Arial"/>
                <a:sym typeface="Arial"/>
              </a:endParaRPr>
            </a:p>
          </p:txBody>
        </p:sp>
        <p:sp>
          <p:nvSpPr>
            <p:cNvPr id="404" name="Google Shape;404;g254dfa305bb_0_633"/>
            <p:cNvSpPr/>
            <p:nvPr/>
          </p:nvSpPr>
          <p:spPr>
            <a:xfrm>
              <a:off x="1928498" y="1042412"/>
              <a:ext cx="7078200" cy="859500"/>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05" name="Google Shape;405;g254dfa305bb_0_633"/>
          <p:cNvGrpSpPr/>
          <p:nvPr/>
        </p:nvGrpSpPr>
        <p:grpSpPr>
          <a:xfrm>
            <a:off x="405384" y="2846850"/>
            <a:ext cx="8613566" cy="600447"/>
            <a:chOff x="393192" y="1042414"/>
            <a:chExt cx="8613566" cy="859500"/>
          </a:xfrm>
        </p:grpSpPr>
        <p:sp>
          <p:nvSpPr>
            <p:cNvPr id="406" name="Google Shape;406;g254dfa305bb_0_633"/>
            <p:cNvSpPr/>
            <p:nvPr/>
          </p:nvSpPr>
          <p:spPr>
            <a:xfrm>
              <a:off x="393192" y="1143000"/>
              <a:ext cx="1691700" cy="621900"/>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Sub-skill selection </a:t>
              </a:r>
              <a:endParaRPr b="0" i="0" sz="1400" u="none" cap="none" strike="noStrike">
                <a:solidFill>
                  <a:srgbClr val="000000"/>
                </a:solidFill>
                <a:latin typeface="Arial"/>
                <a:ea typeface="Arial"/>
                <a:cs typeface="Arial"/>
                <a:sym typeface="Arial"/>
              </a:endParaRPr>
            </a:p>
          </p:txBody>
        </p:sp>
        <p:sp>
          <p:nvSpPr>
            <p:cNvPr id="407" name="Google Shape;407;g254dfa305bb_0_633"/>
            <p:cNvSpPr txBox="1"/>
            <p:nvPr/>
          </p:nvSpPr>
          <p:spPr>
            <a:xfrm>
              <a:off x="2130552" y="1068724"/>
              <a:ext cx="6757500" cy="74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Selected a limited set of sub-skills from ACER and CCR to create a manageable framework,</a:t>
              </a:r>
              <a:r>
                <a:rPr lang="en-US"/>
                <a:t> that are practically observable. </a:t>
              </a:r>
              <a:r>
                <a:rPr b="0" i="0" lang="en-US"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408" name="Google Shape;408;g254dfa305bb_0_633"/>
            <p:cNvSpPr/>
            <p:nvPr/>
          </p:nvSpPr>
          <p:spPr>
            <a:xfrm>
              <a:off x="1913258" y="1042414"/>
              <a:ext cx="7093500" cy="859500"/>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a:solidFill>
                  <a:schemeClr val="lt1"/>
                </a:solidFill>
              </a:endParaRPr>
            </a:p>
            <a:p>
              <a:pPr indent="0" lvl="0" marL="0" marR="0" rtl="0" algn="ctr">
                <a:lnSpc>
                  <a:spcPct val="100000"/>
                </a:lnSpc>
                <a:spcBef>
                  <a:spcPts val="0"/>
                </a:spcBef>
                <a:spcAft>
                  <a:spcPts val="0"/>
                </a:spcAft>
                <a:buClr>
                  <a:srgbClr val="000000"/>
                </a:buClr>
                <a:buSzPts val="1400"/>
                <a:buFont typeface="Arial"/>
                <a:buNone/>
              </a:pPr>
              <a:r>
                <a:rPr lang="en-US">
                  <a:solidFill>
                    <a:schemeClr val="lt1"/>
                  </a:solidFill>
                </a:rPr>
                <a:t>\\</a:t>
              </a:r>
              <a:endParaRPr>
                <a:solidFill>
                  <a:schemeClr val="lt1"/>
                </a:solidFill>
              </a:endParaRPr>
            </a:p>
          </p:txBody>
        </p:sp>
      </p:grpSp>
      <p:grpSp>
        <p:nvGrpSpPr>
          <p:cNvPr id="409" name="Google Shape;409;g254dfa305bb_0_633"/>
          <p:cNvGrpSpPr/>
          <p:nvPr/>
        </p:nvGrpSpPr>
        <p:grpSpPr>
          <a:xfrm>
            <a:off x="420624" y="3557000"/>
            <a:ext cx="8613504" cy="457168"/>
            <a:chOff x="393192" y="1042416"/>
            <a:chExt cx="8613504" cy="859500"/>
          </a:xfrm>
        </p:grpSpPr>
        <p:sp>
          <p:nvSpPr>
            <p:cNvPr id="410" name="Google Shape;410;g254dfa305bb_0_633"/>
            <p:cNvSpPr/>
            <p:nvPr/>
          </p:nvSpPr>
          <p:spPr>
            <a:xfrm>
              <a:off x="393192" y="1143000"/>
              <a:ext cx="1691700" cy="621900"/>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Rubric testing </a:t>
              </a:r>
              <a:endParaRPr b="0" i="0" sz="1400" u="none" cap="none" strike="noStrike">
                <a:solidFill>
                  <a:srgbClr val="000000"/>
                </a:solidFill>
                <a:latin typeface="Arial"/>
                <a:ea typeface="Arial"/>
                <a:cs typeface="Arial"/>
                <a:sym typeface="Arial"/>
              </a:endParaRPr>
            </a:p>
          </p:txBody>
        </p:sp>
        <p:sp>
          <p:nvSpPr>
            <p:cNvPr id="411" name="Google Shape;411;g254dfa305bb_0_633"/>
            <p:cNvSpPr txBox="1"/>
            <p:nvPr/>
          </p:nvSpPr>
          <p:spPr>
            <a:xfrm>
              <a:off x="2084832" y="1193946"/>
              <a:ext cx="6757500" cy="578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Tested and updated the rubric based on findings.</a:t>
              </a:r>
              <a:endParaRPr b="0" i="0" sz="1400" u="none" cap="none" strike="noStrike">
                <a:solidFill>
                  <a:srgbClr val="000000"/>
                </a:solidFill>
                <a:latin typeface="Arial"/>
                <a:ea typeface="Arial"/>
                <a:cs typeface="Arial"/>
                <a:sym typeface="Arial"/>
              </a:endParaRPr>
            </a:p>
          </p:txBody>
        </p:sp>
        <p:sp>
          <p:nvSpPr>
            <p:cNvPr id="412" name="Google Shape;412;g254dfa305bb_0_633"/>
            <p:cNvSpPr/>
            <p:nvPr/>
          </p:nvSpPr>
          <p:spPr>
            <a:xfrm>
              <a:off x="1911096" y="1042416"/>
              <a:ext cx="7095600" cy="859500"/>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grpSp>
        <p:nvGrpSpPr>
          <p:cNvPr id="413" name="Google Shape;413;g254dfa305bb_0_633"/>
          <p:cNvGrpSpPr/>
          <p:nvPr/>
        </p:nvGrpSpPr>
        <p:grpSpPr>
          <a:xfrm>
            <a:off x="399288" y="4139168"/>
            <a:ext cx="8653140" cy="457168"/>
            <a:chOff x="393192" y="1042416"/>
            <a:chExt cx="8653140" cy="859500"/>
          </a:xfrm>
        </p:grpSpPr>
        <p:sp>
          <p:nvSpPr>
            <p:cNvPr id="414" name="Google Shape;414;g254dfa305bb_0_633"/>
            <p:cNvSpPr/>
            <p:nvPr/>
          </p:nvSpPr>
          <p:spPr>
            <a:xfrm>
              <a:off x="393192" y="1143000"/>
              <a:ext cx="1691700" cy="621900"/>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Arial"/>
                  <a:ea typeface="Arial"/>
                  <a:cs typeface="Arial"/>
                  <a:sym typeface="Arial"/>
                </a:rPr>
                <a:t>Skill infusion </a:t>
              </a:r>
              <a:endParaRPr b="0" i="0" sz="1400" u="none" cap="none" strike="noStrike">
                <a:solidFill>
                  <a:srgbClr val="000000"/>
                </a:solidFill>
                <a:latin typeface="Arial"/>
                <a:ea typeface="Arial"/>
                <a:cs typeface="Arial"/>
                <a:sym typeface="Arial"/>
              </a:endParaRPr>
            </a:p>
          </p:txBody>
        </p:sp>
        <p:sp>
          <p:nvSpPr>
            <p:cNvPr id="415" name="Google Shape;415;g254dfa305bb_0_633"/>
            <p:cNvSpPr txBox="1"/>
            <p:nvPr/>
          </p:nvSpPr>
          <p:spPr>
            <a:xfrm>
              <a:off x="2084832" y="1193946"/>
              <a:ext cx="6961500" cy="578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Purposefully embedded 21st-Century Skills into Integrated Projects (2023).</a:t>
              </a:r>
              <a:endParaRPr b="0" i="0" sz="1400" u="none" cap="none" strike="noStrike">
                <a:solidFill>
                  <a:srgbClr val="000000"/>
                </a:solidFill>
                <a:latin typeface="Arial"/>
                <a:ea typeface="Arial"/>
                <a:cs typeface="Arial"/>
                <a:sym typeface="Arial"/>
              </a:endParaRPr>
            </a:p>
          </p:txBody>
        </p:sp>
        <p:sp>
          <p:nvSpPr>
            <p:cNvPr id="416" name="Google Shape;416;g254dfa305bb_0_633"/>
            <p:cNvSpPr/>
            <p:nvPr/>
          </p:nvSpPr>
          <p:spPr>
            <a:xfrm>
              <a:off x="1911096" y="1042416"/>
              <a:ext cx="7095600" cy="859500"/>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graphicFrame>
        <p:nvGraphicFramePr>
          <p:cNvPr id="421" name="Google Shape;421;g254dfa305bb_0_696"/>
          <p:cNvGraphicFramePr/>
          <p:nvPr/>
        </p:nvGraphicFramePr>
        <p:xfrm>
          <a:off x="952500" y="1032550"/>
          <a:ext cx="3000000" cy="3000000"/>
        </p:xfrm>
        <a:graphic>
          <a:graphicData uri="http://schemas.openxmlformats.org/drawingml/2006/table">
            <a:tbl>
              <a:tblPr>
                <a:noFill/>
                <a:tableStyleId>{70A01C60-94D8-41EC-903C-9203A3875710}</a:tableStyleId>
              </a:tblPr>
              <a:tblGrid>
                <a:gridCol w="3619500"/>
                <a:gridCol w="3619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Arial"/>
                          <a:ea typeface="Arial"/>
                          <a:cs typeface="Arial"/>
                          <a:sym typeface="Arial"/>
                        </a:rPr>
                        <a:t>Challenges</a:t>
                      </a:r>
                      <a:endParaRPr b="1" sz="1400" u="none" cap="none" strike="noStrike">
                        <a:latin typeface="Arial"/>
                        <a:ea typeface="Arial"/>
                        <a:cs typeface="Arial"/>
                        <a:sym typeface="Aria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Arial"/>
                          <a:ea typeface="Arial"/>
                          <a:cs typeface="Arial"/>
                          <a:sym typeface="Arial"/>
                        </a:rPr>
                        <a:t>Mitigation</a:t>
                      </a:r>
                      <a:endParaRPr b="1" sz="1400" u="none" cap="none" strike="noStrike">
                        <a:latin typeface="Arial"/>
                        <a:ea typeface="Arial"/>
                        <a:cs typeface="Arial"/>
                        <a:sym typeface="Arial"/>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Limited training and additional support resources</a:t>
                      </a:r>
                      <a:endParaRPr sz="1400" u="none" cap="none" strike="noStrike">
                        <a:latin typeface="Arial"/>
                        <a:ea typeface="Arial"/>
                        <a:cs typeface="Arial"/>
                        <a:sym typeface="Aria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½ day training </a:t>
                      </a:r>
                      <a:endParaRPr sz="14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Teachers guide to 21st-Century Skills</a:t>
                      </a:r>
                      <a:endParaRPr sz="1400" u="none" cap="none" strike="noStrike">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21st-Century Skills toolkit</a:t>
                      </a:r>
                      <a:endParaRPr sz="1400" u="none" cap="none" strike="noStrike">
                        <a:latin typeface="Arial"/>
                        <a:ea typeface="Arial"/>
                        <a:cs typeface="Arial"/>
                        <a:sym typeface="Arial"/>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Too many criteria</a:t>
                      </a:r>
                      <a:endParaRPr sz="1400" u="none" cap="none" strike="noStrike">
                        <a:latin typeface="Arial"/>
                        <a:ea typeface="Arial"/>
                        <a:cs typeface="Arial"/>
                        <a:sym typeface="Aria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Reducing measurement criteria from 25 - 15. </a:t>
                      </a:r>
                      <a:endParaRPr sz="1400" u="none" cap="none" strike="noStrike">
                        <a:latin typeface="Arial"/>
                        <a:ea typeface="Arial"/>
                        <a:cs typeface="Arial"/>
                        <a:sym typeface="Arial"/>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Lack of integration of 21st-Century Skills into the projects</a:t>
                      </a:r>
                      <a:endParaRPr sz="1400" u="none" cap="none" strike="noStrike">
                        <a:latin typeface="Arial"/>
                        <a:ea typeface="Arial"/>
                        <a:cs typeface="Arial"/>
                        <a:sym typeface="Aria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Integrated 21st-Century Skills into projects</a:t>
                      </a:r>
                      <a:endParaRPr sz="1400" u="none" cap="none" strike="noStrike">
                        <a:latin typeface="Arial"/>
                        <a:ea typeface="Arial"/>
                        <a:cs typeface="Arial"/>
                        <a:sym typeface="Arial"/>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Vague reporting process</a:t>
                      </a:r>
                      <a:endParaRPr sz="1400" u="none" cap="none" strike="noStrike">
                        <a:latin typeface="Arial"/>
                        <a:ea typeface="Arial"/>
                        <a:cs typeface="Arial"/>
                        <a:sym typeface="Arial"/>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Arial"/>
                          <a:ea typeface="Arial"/>
                          <a:cs typeface="Arial"/>
                          <a:sym typeface="Arial"/>
                        </a:rPr>
                        <a:t>Refining the data collection process for 21st-Century Skills. </a:t>
                      </a:r>
                      <a:endParaRPr sz="1400" u="none" cap="none" strike="noStrike">
                        <a:latin typeface="Arial"/>
                        <a:ea typeface="Arial"/>
                        <a:cs typeface="Arial"/>
                        <a:sym typeface="Arial"/>
                      </a:endParaRPr>
                    </a:p>
                  </a:txBody>
                  <a:tcPr marT="91425" marB="91425" marR="91425" marL="91425"/>
                </a:tc>
              </a:tr>
            </a:tbl>
          </a:graphicData>
        </a:graphic>
      </p:graphicFrame>
      <p:sp>
        <p:nvSpPr>
          <p:cNvPr id="422" name="Google Shape;422;g254dfa305bb_0_69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Updates from 2022</a:t>
            </a:r>
            <a:endParaRPr>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g254dfa305bb_0_657"/>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Testing and learning, from global to local</a:t>
            </a:r>
            <a:endParaRPr>
              <a:latin typeface="Arial"/>
              <a:ea typeface="Arial"/>
              <a:cs typeface="Arial"/>
              <a:sym typeface="Arial"/>
            </a:endParaRPr>
          </a:p>
        </p:txBody>
      </p:sp>
      <p:sp>
        <p:nvSpPr>
          <p:cNvPr id="428" name="Google Shape;428;g254dfa305bb_0_657"/>
          <p:cNvSpPr txBox="1"/>
          <p:nvPr>
            <p:ph idx="2" type="body"/>
          </p:nvPr>
        </p:nvSpPr>
        <p:spPr>
          <a:xfrm>
            <a:off x="-4955438" y="5865767"/>
            <a:ext cx="2799900" cy="246300"/>
          </a:xfrm>
          <a:prstGeom prst="rect">
            <a:avLst/>
          </a:prstGeom>
          <a:noFill/>
          <a:ln>
            <a:noFill/>
          </a:ln>
        </p:spPr>
        <p:txBody>
          <a:bodyPr anchorCtr="0" anchor="t" bIns="34275" lIns="68575" spcFirstLastPara="1" rIns="68575" wrap="square" tIns="34275">
            <a:normAutofit lnSpcReduction="10000"/>
          </a:bodyPr>
          <a:lstStyle/>
          <a:p>
            <a:pPr indent="-228600" lvl="0" marL="457200" rtl="0" algn="l">
              <a:lnSpc>
                <a:spcPct val="90000"/>
              </a:lnSpc>
              <a:spcBef>
                <a:spcPts val="800"/>
              </a:spcBef>
              <a:spcAft>
                <a:spcPts val="0"/>
              </a:spcAft>
              <a:buSzPts val="4421"/>
              <a:buNone/>
            </a:pPr>
            <a:r>
              <a:t/>
            </a:r>
            <a:endParaRPr/>
          </a:p>
        </p:txBody>
      </p:sp>
      <p:pic>
        <p:nvPicPr>
          <p:cNvPr id="429" name="Google Shape;429;g254dfa305bb_0_657"/>
          <p:cNvPicPr preferRelativeResize="0"/>
          <p:nvPr/>
        </p:nvPicPr>
        <p:blipFill rotWithShape="1">
          <a:blip r:embed="rId3">
            <a:alphaModFix/>
          </a:blip>
          <a:srcRect b="0" l="0" r="0" t="0"/>
          <a:stretch/>
        </p:blipFill>
        <p:spPr>
          <a:xfrm>
            <a:off x="3497521" y="1052622"/>
            <a:ext cx="3135397" cy="3380428"/>
          </a:xfrm>
          <a:prstGeom prst="rect">
            <a:avLst/>
          </a:prstGeom>
          <a:noFill/>
          <a:ln>
            <a:noFill/>
          </a:ln>
        </p:spPr>
      </p:pic>
      <p:pic>
        <p:nvPicPr>
          <p:cNvPr id="430" name="Google Shape;430;g254dfa305bb_0_657"/>
          <p:cNvPicPr preferRelativeResize="0"/>
          <p:nvPr/>
        </p:nvPicPr>
        <p:blipFill rotWithShape="1">
          <a:blip r:embed="rId4">
            <a:alphaModFix/>
          </a:blip>
          <a:srcRect b="0" l="0" r="0" t="0"/>
          <a:stretch/>
        </p:blipFill>
        <p:spPr>
          <a:xfrm>
            <a:off x="5493234" y="3840209"/>
            <a:ext cx="1128001" cy="540501"/>
          </a:xfrm>
          <a:prstGeom prst="rect">
            <a:avLst/>
          </a:prstGeom>
          <a:noFill/>
          <a:ln>
            <a:noFill/>
          </a:ln>
        </p:spPr>
      </p:pic>
      <p:sp>
        <p:nvSpPr>
          <p:cNvPr id="431" name="Google Shape;431;g254dfa305bb_0_657"/>
          <p:cNvSpPr txBox="1"/>
          <p:nvPr/>
        </p:nvSpPr>
        <p:spPr>
          <a:xfrm>
            <a:off x="6823824" y="1929619"/>
            <a:ext cx="17544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Drawing on a couple of well-researched evidenced based  and relevant frameworks </a:t>
            </a:r>
            <a:endParaRPr b="0" i="0" sz="1400" u="none" cap="none" strike="noStrike">
              <a:solidFill>
                <a:srgbClr val="000000"/>
              </a:solidFill>
              <a:latin typeface="Arial"/>
              <a:ea typeface="Arial"/>
              <a:cs typeface="Arial"/>
              <a:sym typeface="Arial"/>
            </a:endParaRPr>
          </a:p>
        </p:txBody>
      </p:sp>
      <p:grpSp>
        <p:nvGrpSpPr>
          <p:cNvPr id="432" name="Google Shape;432;g254dfa305bb_0_657"/>
          <p:cNvGrpSpPr/>
          <p:nvPr/>
        </p:nvGrpSpPr>
        <p:grpSpPr>
          <a:xfrm>
            <a:off x="313998" y="1919178"/>
            <a:ext cx="3126966" cy="1913987"/>
            <a:chOff x="362984" y="996613"/>
            <a:chExt cx="3126966" cy="1913987"/>
          </a:xfrm>
        </p:grpSpPr>
        <p:pic>
          <p:nvPicPr>
            <p:cNvPr id="433" name="Google Shape;433;g254dfa305bb_0_657"/>
            <p:cNvPicPr preferRelativeResize="0"/>
            <p:nvPr/>
          </p:nvPicPr>
          <p:blipFill rotWithShape="1">
            <a:blip r:embed="rId5">
              <a:alphaModFix/>
            </a:blip>
            <a:srcRect b="0" l="0" r="0" t="0"/>
            <a:stretch/>
          </p:blipFill>
          <p:spPr>
            <a:xfrm>
              <a:off x="362984" y="996613"/>
              <a:ext cx="3126966" cy="1257300"/>
            </a:xfrm>
            <a:prstGeom prst="rect">
              <a:avLst/>
            </a:prstGeom>
            <a:noFill/>
            <a:ln>
              <a:noFill/>
            </a:ln>
          </p:spPr>
        </p:pic>
        <p:sp>
          <p:nvSpPr>
            <p:cNvPr id="434" name="Google Shape;434;g254dfa305bb_0_657"/>
            <p:cNvSpPr txBox="1"/>
            <p:nvPr/>
          </p:nvSpPr>
          <p:spPr>
            <a:xfrm>
              <a:off x="416379" y="2171700"/>
              <a:ext cx="2775900" cy="73890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Critical thinking</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Collaboration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Creative thinking </a:t>
              </a:r>
              <a:endParaRPr b="0" i="0" sz="1400" u="none" cap="none" strike="noStrike">
                <a:solidFill>
                  <a:srgbClr val="000000"/>
                </a:solidFill>
                <a:latin typeface="Arial"/>
                <a:ea typeface="Arial"/>
                <a:cs typeface="Arial"/>
                <a:sym typeface="Arial"/>
              </a:endParaRPr>
            </a:p>
          </p:txBody>
        </p:sp>
      </p:grpSp>
      <p:sp>
        <p:nvSpPr>
          <p:cNvPr id="435" name="Google Shape;435;g254dfa305bb_0_657"/>
          <p:cNvSpPr/>
          <p:nvPr/>
        </p:nvSpPr>
        <p:spPr>
          <a:xfrm>
            <a:off x="3959679" y="3020786"/>
            <a:ext cx="947100" cy="5553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6" name="Google Shape;436;g254dfa305bb_0_657"/>
          <p:cNvSpPr/>
          <p:nvPr/>
        </p:nvSpPr>
        <p:spPr>
          <a:xfrm>
            <a:off x="261257" y="3094264"/>
            <a:ext cx="2367600" cy="8001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7" name="Google Shape;437;g254dfa305bb_0_657"/>
          <p:cNvSpPr/>
          <p:nvPr/>
        </p:nvSpPr>
        <p:spPr>
          <a:xfrm>
            <a:off x="4457700" y="3608614"/>
            <a:ext cx="1232700" cy="3429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g254dfa305bb_0_671"/>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2100"/>
              <a:buNone/>
            </a:pPr>
            <a:r>
              <a:rPr lang="en-US">
                <a:latin typeface="Arial"/>
                <a:ea typeface="Arial"/>
                <a:cs typeface="Arial"/>
                <a:sym typeface="Arial"/>
              </a:rPr>
              <a:t>ACER Framework example Critical Thinking</a:t>
            </a:r>
            <a:endParaRPr>
              <a:latin typeface="Arial"/>
              <a:ea typeface="Arial"/>
              <a:cs typeface="Arial"/>
              <a:sym typeface="Arial"/>
            </a:endParaRPr>
          </a:p>
        </p:txBody>
      </p:sp>
      <p:pic>
        <p:nvPicPr>
          <p:cNvPr id="443" name="Google Shape;443;g254dfa305bb_0_671"/>
          <p:cNvPicPr preferRelativeResize="0"/>
          <p:nvPr/>
        </p:nvPicPr>
        <p:blipFill rotWithShape="1">
          <a:blip r:embed="rId3">
            <a:alphaModFix/>
          </a:blip>
          <a:srcRect b="0" l="0" r="0" t="0"/>
          <a:stretch/>
        </p:blipFill>
        <p:spPr>
          <a:xfrm>
            <a:off x="610575" y="1105078"/>
            <a:ext cx="7612451" cy="35587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g254dfa305bb_0_67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2100"/>
              <a:buNone/>
            </a:pPr>
            <a:r>
              <a:rPr lang="en-US">
                <a:latin typeface="Arial"/>
                <a:ea typeface="Arial"/>
                <a:cs typeface="Arial"/>
                <a:sym typeface="Arial"/>
              </a:rPr>
              <a:t>CCR Framework Example Critical Thinking </a:t>
            </a:r>
            <a:endParaRPr>
              <a:latin typeface="Arial"/>
              <a:ea typeface="Arial"/>
              <a:cs typeface="Arial"/>
              <a:sym typeface="Arial"/>
            </a:endParaRPr>
          </a:p>
        </p:txBody>
      </p:sp>
      <p:pic>
        <p:nvPicPr>
          <p:cNvPr id="449" name="Google Shape;449;g254dfa305bb_0_676"/>
          <p:cNvPicPr preferRelativeResize="0"/>
          <p:nvPr/>
        </p:nvPicPr>
        <p:blipFill rotWithShape="1">
          <a:blip r:embed="rId3">
            <a:alphaModFix/>
          </a:blip>
          <a:srcRect b="0" l="0" r="0" t="0"/>
          <a:stretch/>
        </p:blipFill>
        <p:spPr>
          <a:xfrm>
            <a:off x="1284225" y="928450"/>
            <a:ext cx="6828025" cy="4034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254dfa305bb_0_681"/>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2100"/>
              <a:buNone/>
            </a:pPr>
            <a:r>
              <a:rPr lang="en-US">
                <a:latin typeface="Arial"/>
                <a:ea typeface="Arial"/>
                <a:cs typeface="Arial"/>
                <a:sym typeface="Arial"/>
              </a:rPr>
              <a:t>2022</a:t>
            </a:r>
            <a:endParaRPr>
              <a:latin typeface="Arial"/>
              <a:ea typeface="Arial"/>
              <a:cs typeface="Arial"/>
              <a:sym typeface="Arial"/>
            </a:endParaRPr>
          </a:p>
        </p:txBody>
      </p:sp>
      <p:pic>
        <p:nvPicPr>
          <p:cNvPr id="455" name="Google Shape;455;g254dfa305bb_0_681"/>
          <p:cNvPicPr preferRelativeResize="0"/>
          <p:nvPr/>
        </p:nvPicPr>
        <p:blipFill>
          <a:blip r:embed="rId3">
            <a:alphaModFix/>
          </a:blip>
          <a:stretch>
            <a:fillRect/>
          </a:stretch>
        </p:blipFill>
        <p:spPr>
          <a:xfrm>
            <a:off x="1994025" y="947025"/>
            <a:ext cx="5775123" cy="3817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254dfa305bb_0_68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2100"/>
              <a:buNone/>
            </a:pPr>
            <a:r>
              <a:rPr lang="en-US">
                <a:latin typeface="Arial"/>
                <a:ea typeface="Arial"/>
                <a:cs typeface="Arial"/>
                <a:sym typeface="Arial"/>
              </a:rPr>
              <a:t>2023</a:t>
            </a:r>
            <a:endParaRPr>
              <a:latin typeface="Arial"/>
              <a:ea typeface="Arial"/>
              <a:cs typeface="Arial"/>
              <a:sym typeface="Arial"/>
            </a:endParaRPr>
          </a:p>
        </p:txBody>
      </p:sp>
      <p:pic>
        <p:nvPicPr>
          <p:cNvPr id="461" name="Google Shape;461;g254dfa305bb_0_686"/>
          <p:cNvPicPr preferRelativeResize="0"/>
          <p:nvPr/>
        </p:nvPicPr>
        <p:blipFill rotWithShape="1">
          <a:blip r:embed="rId3">
            <a:alphaModFix/>
          </a:blip>
          <a:srcRect b="0" l="0" r="0" t="0"/>
          <a:stretch/>
        </p:blipFill>
        <p:spPr>
          <a:xfrm>
            <a:off x="433575" y="932260"/>
            <a:ext cx="8591400" cy="21363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184" name="Shape 184"/>
        <p:cNvGrpSpPr/>
        <p:nvPr/>
      </p:nvGrpSpPr>
      <p:grpSpPr>
        <a:xfrm>
          <a:off x="0" y="0"/>
          <a:ext cx="0" cy="0"/>
          <a:chOff x="0" y="0"/>
          <a:chExt cx="0" cy="0"/>
        </a:xfrm>
      </p:grpSpPr>
      <p:sp>
        <p:nvSpPr>
          <p:cNvPr id="185" name="Google Shape;185;g254dfa305bb_0_443"/>
          <p:cNvSpPr txBox="1"/>
          <p:nvPr/>
        </p:nvSpPr>
        <p:spPr>
          <a:xfrm>
            <a:off x="294825" y="747300"/>
            <a:ext cx="5332800" cy="2678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200"/>
              <a:buFont typeface="Arial"/>
              <a:buNone/>
            </a:pPr>
            <a:r>
              <a:rPr b="1" i="0" lang="en-US" sz="4200" u="none" cap="none" strike="noStrike">
                <a:solidFill>
                  <a:schemeClr val="lt1"/>
                </a:solidFill>
                <a:latin typeface="Arial"/>
                <a:ea typeface="Arial"/>
                <a:cs typeface="Arial"/>
                <a:sym typeface="Arial"/>
              </a:rPr>
              <a:t>What are the  21</a:t>
            </a:r>
            <a:r>
              <a:rPr b="1" baseline="30000" i="0" lang="en-US" sz="4200" u="none" cap="none" strike="noStrike">
                <a:solidFill>
                  <a:schemeClr val="lt1"/>
                </a:solidFill>
                <a:latin typeface="Arial"/>
                <a:ea typeface="Arial"/>
                <a:cs typeface="Arial"/>
                <a:sym typeface="Arial"/>
              </a:rPr>
              <a:t>st</a:t>
            </a:r>
            <a:r>
              <a:rPr b="1" i="0" lang="en-US" sz="4200" u="none" cap="none" strike="noStrike">
                <a:solidFill>
                  <a:schemeClr val="lt1"/>
                </a:solidFill>
                <a:latin typeface="Arial"/>
                <a:ea typeface="Arial"/>
                <a:cs typeface="Arial"/>
                <a:sym typeface="Arial"/>
              </a:rPr>
              <a:t>-Century Skills we need to thrive in  changing world ?</a:t>
            </a:r>
            <a:endParaRPr b="0" i="0" sz="200" u="none" cap="none" strike="noStrike">
              <a:solidFill>
                <a:srgbClr val="000000"/>
              </a:solidFill>
              <a:latin typeface="Arial"/>
              <a:ea typeface="Arial"/>
              <a:cs typeface="Arial"/>
              <a:sym typeface="Arial"/>
            </a:endParaRPr>
          </a:p>
        </p:txBody>
      </p:sp>
      <p:pic>
        <p:nvPicPr>
          <p:cNvPr id="186" name="Google Shape;186;g254dfa305bb_0_443"/>
          <p:cNvPicPr preferRelativeResize="0"/>
          <p:nvPr/>
        </p:nvPicPr>
        <p:blipFill rotWithShape="1">
          <a:blip r:embed="rId3">
            <a:alphaModFix/>
          </a:blip>
          <a:srcRect b="0" l="0" r="0" t="0"/>
          <a:stretch/>
        </p:blipFill>
        <p:spPr>
          <a:xfrm>
            <a:off x="5390199" y="906646"/>
            <a:ext cx="2770821" cy="3520575"/>
          </a:xfrm>
          <a:prstGeom prst="rect">
            <a:avLst/>
          </a:prstGeom>
          <a:noFill/>
          <a:ln>
            <a:noFill/>
          </a:ln>
        </p:spPr>
      </p:pic>
      <p:pic>
        <p:nvPicPr>
          <p:cNvPr id="187" name="Google Shape;187;g254dfa305bb_0_443"/>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254dfa305bb_0_691"/>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2100"/>
              <a:buNone/>
            </a:pPr>
            <a:r>
              <a:rPr lang="en-US">
                <a:latin typeface="Arial"/>
                <a:ea typeface="Arial"/>
                <a:cs typeface="Arial"/>
                <a:sym typeface="Arial"/>
              </a:rPr>
              <a:t>A journey to the ultimate goal</a:t>
            </a:r>
            <a:endParaRPr>
              <a:latin typeface="Arial"/>
              <a:ea typeface="Arial"/>
              <a:cs typeface="Arial"/>
              <a:sym typeface="Arial"/>
            </a:endParaRPr>
          </a:p>
        </p:txBody>
      </p:sp>
      <p:sp>
        <p:nvSpPr>
          <p:cNvPr id="467" name="Google Shape;467;g254dfa305bb_0_691"/>
          <p:cNvSpPr txBox="1"/>
          <p:nvPr>
            <p:ph idx="2" type="body"/>
          </p:nvPr>
        </p:nvSpPr>
        <p:spPr>
          <a:xfrm>
            <a:off x="371474" y="932260"/>
            <a:ext cx="8591400" cy="34503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800"/>
              </a:spcBef>
              <a:spcAft>
                <a:spcPts val="0"/>
              </a:spcAft>
              <a:buSzPts val="2100"/>
              <a:buNone/>
            </a:pPr>
            <a:r>
              <a:rPr lang="en-US" sz="4200">
                <a:latin typeface="Arial"/>
                <a:ea typeface="Arial"/>
                <a:cs typeface="Arial"/>
                <a:sym typeface="Arial"/>
              </a:rPr>
              <a:t>Finding the </a:t>
            </a:r>
            <a:r>
              <a:rPr b="1" lang="en-US" sz="4200">
                <a:latin typeface="Arial"/>
                <a:ea typeface="Arial"/>
                <a:cs typeface="Arial"/>
                <a:sym typeface="Arial"/>
              </a:rPr>
              <a:t>simplicity </a:t>
            </a:r>
            <a:r>
              <a:rPr lang="en-US" sz="4200">
                <a:latin typeface="Arial"/>
                <a:ea typeface="Arial"/>
                <a:cs typeface="Arial"/>
                <a:sym typeface="Arial"/>
              </a:rPr>
              <a:t>behind the complexity, while maintaining </a:t>
            </a:r>
            <a:r>
              <a:rPr b="1" lang="en-US" sz="4200">
                <a:latin typeface="Arial"/>
                <a:ea typeface="Arial"/>
                <a:cs typeface="Arial"/>
                <a:sym typeface="Arial"/>
              </a:rPr>
              <a:t>integrity</a:t>
            </a:r>
            <a:r>
              <a:rPr lang="en-US" sz="4200">
                <a:latin typeface="Arial"/>
                <a:ea typeface="Arial"/>
                <a:cs typeface="Arial"/>
                <a:sym typeface="Arial"/>
              </a:rPr>
              <a:t>, </a:t>
            </a:r>
            <a:r>
              <a:rPr b="1" lang="en-US" sz="4200">
                <a:latin typeface="Arial"/>
                <a:ea typeface="Arial"/>
                <a:cs typeface="Arial"/>
                <a:sym typeface="Arial"/>
              </a:rPr>
              <a:t>quality </a:t>
            </a:r>
            <a:r>
              <a:rPr lang="en-US" sz="4200">
                <a:latin typeface="Arial"/>
                <a:ea typeface="Arial"/>
                <a:cs typeface="Arial"/>
                <a:sym typeface="Arial"/>
              </a:rPr>
              <a:t>and </a:t>
            </a:r>
            <a:r>
              <a:rPr b="1" lang="en-US" sz="4200">
                <a:latin typeface="Arial"/>
                <a:ea typeface="Arial"/>
                <a:cs typeface="Arial"/>
                <a:sym typeface="Arial"/>
              </a:rPr>
              <a:t>impact </a:t>
            </a:r>
            <a:r>
              <a:rPr lang="en-US" sz="4200">
                <a:latin typeface="Arial"/>
                <a:ea typeface="Arial"/>
                <a:cs typeface="Arial"/>
                <a:sym typeface="Arial"/>
              </a:rPr>
              <a:t>[of the resources and tools]. </a:t>
            </a:r>
            <a:endParaRPr sz="420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g254dfa305bb_0_701"/>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800"/>
              </a:spcBef>
              <a:spcAft>
                <a:spcPts val="0"/>
              </a:spcAft>
              <a:buSzPts val="2100"/>
              <a:buNone/>
            </a:pPr>
            <a:r>
              <a:rPr lang="en-US">
                <a:latin typeface="Arial"/>
                <a:ea typeface="Arial"/>
                <a:cs typeface="Arial"/>
                <a:sym typeface="Arial"/>
              </a:rPr>
              <a:t>Interconnected </a:t>
            </a:r>
            <a:endParaRPr>
              <a:latin typeface="Arial"/>
              <a:ea typeface="Arial"/>
              <a:cs typeface="Arial"/>
              <a:sym typeface="Arial"/>
            </a:endParaRPr>
          </a:p>
        </p:txBody>
      </p:sp>
      <p:pic>
        <p:nvPicPr>
          <p:cNvPr id="473" name="Google Shape;473;g254dfa305bb_0_701"/>
          <p:cNvPicPr preferRelativeResize="0"/>
          <p:nvPr/>
        </p:nvPicPr>
        <p:blipFill rotWithShape="1">
          <a:blip r:embed="rId3">
            <a:alphaModFix/>
          </a:blip>
          <a:srcRect b="0" l="0" r="0" t="0"/>
          <a:stretch/>
        </p:blipFill>
        <p:spPr>
          <a:xfrm>
            <a:off x="1526400" y="932250"/>
            <a:ext cx="6843200" cy="3937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g254dfa305bb_0_706"/>
          <p:cNvPicPr preferRelativeResize="0"/>
          <p:nvPr/>
        </p:nvPicPr>
        <p:blipFill rotWithShape="1">
          <a:blip r:embed="rId3">
            <a:alphaModFix/>
          </a:blip>
          <a:srcRect b="0" l="0" r="0" t="0"/>
          <a:stretch/>
        </p:blipFill>
        <p:spPr>
          <a:xfrm>
            <a:off x="457199" y="930744"/>
            <a:ext cx="8284778" cy="3573827"/>
          </a:xfrm>
          <a:prstGeom prst="rect">
            <a:avLst/>
          </a:prstGeom>
          <a:noFill/>
          <a:ln>
            <a:noFill/>
          </a:ln>
        </p:spPr>
      </p:pic>
      <p:sp>
        <p:nvSpPr>
          <p:cNvPr id="479" name="Google Shape;479;g254dfa305bb_0_706"/>
          <p:cNvSpPr txBox="1"/>
          <p:nvPr>
            <p:ph idx="1" type="body"/>
          </p:nvPr>
        </p:nvSpPr>
        <p:spPr>
          <a:xfrm>
            <a:off x="363592" y="164101"/>
            <a:ext cx="8653500" cy="624000"/>
          </a:xfrm>
          <a:prstGeom prst="rect">
            <a:avLst/>
          </a:prstGeom>
          <a:noFill/>
          <a:ln>
            <a:noFill/>
          </a:ln>
        </p:spPr>
        <p:txBody>
          <a:bodyPr anchorCtr="0" anchor="t" bIns="34275" lIns="68575" spcFirstLastPara="1" rIns="68575" wrap="square" tIns="34275">
            <a:normAutofit fontScale="85000" lnSpcReduction="20000"/>
          </a:bodyPr>
          <a:lstStyle/>
          <a:p>
            <a:pPr indent="-228600" lvl="0" marL="457200" rtl="0" algn="l">
              <a:lnSpc>
                <a:spcPct val="90000"/>
              </a:lnSpc>
              <a:spcBef>
                <a:spcPts val="800"/>
              </a:spcBef>
              <a:spcAft>
                <a:spcPts val="0"/>
              </a:spcAft>
              <a:buSzPct val="100000"/>
              <a:buNone/>
            </a:pPr>
            <a:r>
              <a:rPr lang="en-US">
                <a:latin typeface="Arial"/>
                <a:ea typeface="Arial"/>
                <a:cs typeface="Arial"/>
                <a:sym typeface="Arial"/>
              </a:rPr>
              <a:t>Mapping of 21</a:t>
            </a:r>
            <a:r>
              <a:rPr baseline="30000" lang="en-US">
                <a:latin typeface="Arial"/>
                <a:ea typeface="Arial"/>
                <a:cs typeface="Arial"/>
                <a:sym typeface="Arial"/>
              </a:rPr>
              <a:t>st</a:t>
            </a:r>
            <a:r>
              <a:rPr lang="en-US">
                <a:latin typeface="Arial"/>
                <a:ea typeface="Arial"/>
                <a:cs typeface="Arial"/>
                <a:sym typeface="Arial"/>
              </a:rPr>
              <a:t>-Century Skills into the Integrated Projects</a:t>
            </a:r>
            <a:endParaRPr>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254dfa305bb_0_711"/>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GEC 21</a:t>
            </a:r>
            <a:r>
              <a:rPr baseline="30000" lang="en-US">
                <a:latin typeface="Arial"/>
                <a:ea typeface="Arial"/>
                <a:cs typeface="Arial"/>
                <a:sym typeface="Arial"/>
              </a:rPr>
              <a:t>st</a:t>
            </a:r>
            <a:r>
              <a:rPr lang="en-US">
                <a:latin typeface="Arial"/>
                <a:ea typeface="Arial"/>
                <a:cs typeface="Arial"/>
                <a:sym typeface="Arial"/>
              </a:rPr>
              <a:t>-Century Skills Rubric </a:t>
            </a:r>
            <a:endParaRPr>
              <a:latin typeface="Arial"/>
              <a:ea typeface="Arial"/>
              <a:cs typeface="Arial"/>
              <a:sym typeface="Arial"/>
            </a:endParaRPr>
          </a:p>
        </p:txBody>
      </p:sp>
      <p:pic>
        <p:nvPicPr>
          <p:cNvPr id="485" name="Google Shape;485;g254dfa305bb_0_711"/>
          <p:cNvPicPr preferRelativeResize="0"/>
          <p:nvPr/>
        </p:nvPicPr>
        <p:blipFill rotWithShape="1">
          <a:blip r:embed="rId3">
            <a:alphaModFix/>
          </a:blip>
          <a:srcRect b="0" l="0" r="0" t="0"/>
          <a:stretch/>
        </p:blipFill>
        <p:spPr>
          <a:xfrm>
            <a:off x="2073165" y="911080"/>
            <a:ext cx="5564977" cy="423242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g254dfa305bb_0_71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GEC 21</a:t>
            </a:r>
            <a:r>
              <a:rPr baseline="30000" lang="en-US">
                <a:latin typeface="Arial"/>
                <a:ea typeface="Arial"/>
                <a:cs typeface="Arial"/>
                <a:sym typeface="Arial"/>
              </a:rPr>
              <a:t>st</a:t>
            </a:r>
            <a:r>
              <a:rPr lang="en-US">
                <a:latin typeface="Arial"/>
                <a:ea typeface="Arial"/>
                <a:cs typeface="Arial"/>
                <a:sym typeface="Arial"/>
              </a:rPr>
              <a:t>-Century Skills Rubric </a:t>
            </a:r>
            <a:endParaRPr>
              <a:latin typeface="Arial"/>
              <a:ea typeface="Arial"/>
              <a:cs typeface="Arial"/>
              <a:sym typeface="Arial"/>
            </a:endParaRPr>
          </a:p>
        </p:txBody>
      </p:sp>
      <p:grpSp>
        <p:nvGrpSpPr>
          <p:cNvPr id="491" name="Google Shape;491;g254dfa305bb_0_716"/>
          <p:cNvGrpSpPr/>
          <p:nvPr/>
        </p:nvGrpSpPr>
        <p:grpSpPr>
          <a:xfrm>
            <a:off x="7351754" y="1115608"/>
            <a:ext cx="1691421" cy="3200330"/>
            <a:chOff x="365742" y="1015024"/>
            <a:chExt cx="2514377" cy="3200330"/>
          </a:xfrm>
        </p:grpSpPr>
        <p:grpSp>
          <p:nvGrpSpPr>
            <p:cNvPr id="492" name="Google Shape;492;g254dfa305bb_0_716"/>
            <p:cNvGrpSpPr/>
            <p:nvPr/>
          </p:nvGrpSpPr>
          <p:grpSpPr>
            <a:xfrm>
              <a:off x="365742" y="1015024"/>
              <a:ext cx="2514377" cy="3200330"/>
              <a:chOff x="411480" y="1344168"/>
              <a:chExt cx="2121300" cy="2605920"/>
            </a:xfrm>
          </p:grpSpPr>
          <p:sp>
            <p:nvSpPr>
              <p:cNvPr id="493" name="Google Shape;493;g254dfa305bb_0_716"/>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METACOGNITION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4" name="Google Shape;494;g254dfa305bb_0_716"/>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95" name="Google Shape;495;g254dfa305bb_0_716"/>
            <p:cNvSpPr txBox="1"/>
            <p:nvPr/>
          </p:nvSpPr>
          <p:spPr>
            <a:xfrm>
              <a:off x="393192" y="1960710"/>
              <a:ext cx="2450700" cy="1616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Meta-learning is about being aware of how we think, what we know and how we know it. Metacognition helps us to reflect on our thinking, set goals, and monitor and evaluate our learning. </a:t>
              </a:r>
              <a:endParaRPr b="0" i="0" sz="1400" u="none" cap="none" strike="noStrike">
                <a:solidFill>
                  <a:srgbClr val="000000"/>
                </a:solidFill>
                <a:latin typeface="Arial"/>
                <a:ea typeface="Arial"/>
                <a:cs typeface="Arial"/>
                <a:sym typeface="Arial"/>
              </a:endParaRPr>
            </a:p>
          </p:txBody>
        </p:sp>
      </p:grpSp>
      <p:grpSp>
        <p:nvGrpSpPr>
          <p:cNvPr id="496" name="Google Shape;496;g254dfa305bb_0_716"/>
          <p:cNvGrpSpPr/>
          <p:nvPr/>
        </p:nvGrpSpPr>
        <p:grpSpPr>
          <a:xfrm>
            <a:off x="2090906" y="1112560"/>
            <a:ext cx="1691421" cy="3200330"/>
            <a:chOff x="365742" y="1015024"/>
            <a:chExt cx="2514377" cy="3200330"/>
          </a:xfrm>
        </p:grpSpPr>
        <p:grpSp>
          <p:nvGrpSpPr>
            <p:cNvPr id="497" name="Google Shape;497;g254dfa305bb_0_716"/>
            <p:cNvGrpSpPr/>
            <p:nvPr/>
          </p:nvGrpSpPr>
          <p:grpSpPr>
            <a:xfrm>
              <a:off x="365742" y="1015024"/>
              <a:ext cx="2514377" cy="3200330"/>
              <a:chOff x="411480" y="1344168"/>
              <a:chExt cx="2121300" cy="2605920"/>
            </a:xfrm>
          </p:grpSpPr>
          <p:sp>
            <p:nvSpPr>
              <p:cNvPr id="498" name="Google Shape;498;g254dfa305bb_0_716"/>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COMMUNICATION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9" name="Google Shape;499;g254dfa305bb_0_716"/>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00" name="Google Shape;500;g254dfa305bb_0_716"/>
            <p:cNvSpPr txBox="1"/>
            <p:nvPr/>
          </p:nvSpPr>
          <p:spPr>
            <a:xfrm>
              <a:off x="393192" y="1960710"/>
              <a:ext cx="2450700" cy="193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Communication is the process of sharing information, attitudes and values. Both “what we say” (verbal communication) and “how we say it” (non-verbal communication) are important</a:t>
              </a:r>
              <a:endParaRPr b="0" i="0" sz="1400" u="none" cap="none" strike="noStrike">
                <a:solidFill>
                  <a:srgbClr val="000000"/>
                </a:solidFill>
                <a:latin typeface="Arial"/>
                <a:ea typeface="Arial"/>
                <a:cs typeface="Arial"/>
                <a:sym typeface="Arial"/>
              </a:endParaRPr>
            </a:p>
          </p:txBody>
        </p:sp>
      </p:grpSp>
      <p:grpSp>
        <p:nvGrpSpPr>
          <p:cNvPr id="501" name="Google Shape;501;g254dfa305bb_0_716"/>
          <p:cNvGrpSpPr/>
          <p:nvPr/>
        </p:nvGrpSpPr>
        <p:grpSpPr>
          <a:xfrm>
            <a:off x="3846554" y="1103416"/>
            <a:ext cx="1691421" cy="3200330"/>
            <a:chOff x="365742" y="1015024"/>
            <a:chExt cx="2514377" cy="3200330"/>
          </a:xfrm>
        </p:grpSpPr>
        <p:grpSp>
          <p:nvGrpSpPr>
            <p:cNvPr id="502" name="Google Shape;502;g254dfa305bb_0_716"/>
            <p:cNvGrpSpPr/>
            <p:nvPr/>
          </p:nvGrpSpPr>
          <p:grpSpPr>
            <a:xfrm>
              <a:off x="365742" y="1015024"/>
              <a:ext cx="2514377" cy="3200330"/>
              <a:chOff x="411480" y="1344168"/>
              <a:chExt cx="2121300" cy="2605920"/>
            </a:xfrm>
          </p:grpSpPr>
          <p:sp>
            <p:nvSpPr>
              <p:cNvPr id="503" name="Google Shape;503;g254dfa305bb_0_716"/>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CREATIVITY</a:t>
                </a:r>
                <a:endParaRPr b="0" i="0" sz="1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4" name="Google Shape;504;g254dfa305bb_0_716"/>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05" name="Google Shape;505;g254dfa305bb_0_716"/>
            <p:cNvSpPr txBox="1"/>
            <p:nvPr/>
          </p:nvSpPr>
          <p:spPr>
            <a:xfrm>
              <a:off x="393192" y="1960710"/>
              <a:ext cx="2450700" cy="1954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Arial"/>
                  <a:ea typeface="Arial"/>
                  <a:cs typeface="Arial"/>
                  <a:sym typeface="Arial"/>
                </a:rPr>
                <a:t>Creative thinking is defined as the ability to come up with many different ideas and apply them to find realistic solutions to problems. There are two important aspects to creative thinking: Originality and usefulness</a:t>
              </a:r>
              <a:endParaRPr b="0" i="0" sz="1400" u="none" cap="none" strike="noStrike">
                <a:solidFill>
                  <a:srgbClr val="000000"/>
                </a:solidFill>
                <a:latin typeface="Arial"/>
                <a:ea typeface="Arial"/>
                <a:cs typeface="Arial"/>
                <a:sym typeface="Arial"/>
              </a:endParaRPr>
            </a:p>
          </p:txBody>
        </p:sp>
      </p:grpSp>
      <p:grpSp>
        <p:nvGrpSpPr>
          <p:cNvPr id="506" name="Google Shape;506;g254dfa305bb_0_716"/>
          <p:cNvGrpSpPr/>
          <p:nvPr/>
        </p:nvGrpSpPr>
        <p:grpSpPr>
          <a:xfrm>
            <a:off x="5602202" y="1112560"/>
            <a:ext cx="1691421" cy="3200330"/>
            <a:chOff x="365742" y="1015024"/>
            <a:chExt cx="2514377" cy="3200330"/>
          </a:xfrm>
        </p:grpSpPr>
        <p:grpSp>
          <p:nvGrpSpPr>
            <p:cNvPr id="507" name="Google Shape;507;g254dfa305bb_0_716"/>
            <p:cNvGrpSpPr/>
            <p:nvPr/>
          </p:nvGrpSpPr>
          <p:grpSpPr>
            <a:xfrm>
              <a:off x="365742" y="1015024"/>
              <a:ext cx="2514377" cy="3200330"/>
              <a:chOff x="411480" y="1344168"/>
              <a:chExt cx="2121300" cy="2605920"/>
            </a:xfrm>
          </p:grpSpPr>
          <p:sp>
            <p:nvSpPr>
              <p:cNvPr id="508" name="Google Shape;508;g254dfa305bb_0_716"/>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COLLABORATION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9" name="Google Shape;509;g254dfa305bb_0_716"/>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10" name="Google Shape;510;g254dfa305bb_0_716"/>
            <p:cNvSpPr txBox="1"/>
            <p:nvPr/>
          </p:nvSpPr>
          <p:spPr>
            <a:xfrm>
              <a:off x="393192" y="1960710"/>
              <a:ext cx="2450700" cy="209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Collaboration is when two or more people work together to solve a problem. Interdependence is achieved when group members share responsibility and pool their information and resources to develop a shared understanding of the problem and their solution to it.</a:t>
              </a:r>
              <a:endParaRPr b="0" i="0" sz="1400" u="none" cap="none" strike="noStrike">
                <a:solidFill>
                  <a:srgbClr val="000000"/>
                </a:solidFill>
                <a:latin typeface="Arial"/>
                <a:ea typeface="Arial"/>
                <a:cs typeface="Arial"/>
                <a:sym typeface="Arial"/>
              </a:endParaRPr>
            </a:p>
          </p:txBody>
        </p:sp>
      </p:grpSp>
      <p:grpSp>
        <p:nvGrpSpPr>
          <p:cNvPr id="511" name="Google Shape;511;g254dfa305bb_0_716"/>
          <p:cNvGrpSpPr/>
          <p:nvPr/>
        </p:nvGrpSpPr>
        <p:grpSpPr>
          <a:xfrm>
            <a:off x="326114" y="1103416"/>
            <a:ext cx="1691421" cy="3200330"/>
            <a:chOff x="365742" y="1015024"/>
            <a:chExt cx="2514377" cy="3200330"/>
          </a:xfrm>
        </p:grpSpPr>
        <p:grpSp>
          <p:nvGrpSpPr>
            <p:cNvPr id="512" name="Google Shape;512;g254dfa305bb_0_716"/>
            <p:cNvGrpSpPr/>
            <p:nvPr/>
          </p:nvGrpSpPr>
          <p:grpSpPr>
            <a:xfrm>
              <a:off x="365742" y="1015024"/>
              <a:ext cx="2514377" cy="3200330"/>
              <a:chOff x="411480" y="1344168"/>
              <a:chExt cx="2121300" cy="2605920"/>
            </a:xfrm>
          </p:grpSpPr>
          <p:sp>
            <p:nvSpPr>
              <p:cNvPr id="513" name="Google Shape;513;g254dfa305bb_0_716"/>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CRITICAL THINKING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14" name="Google Shape;514;g254dfa305bb_0_716"/>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15" name="Google Shape;515;g254dfa305bb_0_716"/>
            <p:cNvSpPr txBox="1"/>
            <p:nvPr/>
          </p:nvSpPr>
          <p:spPr>
            <a:xfrm>
              <a:off x="393192" y="1960710"/>
              <a:ext cx="24507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Critical thinkers ask questions, find the right information, and apply it to solve a problem</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254dfa305bb_0_745"/>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GEC 21</a:t>
            </a:r>
            <a:r>
              <a:rPr baseline="30000" lang="en-US">
                <a:latin typeface="Arial"/>
                <a:ea typeface="Arial"/>
                <a:cs typeface="Arial"/>
                <a:sym typeface="Arial"/>
              </a:rPr>
              <a:t>st</a:t>
            </a:r>
            <a:r>
              <a:rPr lang="en-US">
                <a:latin typeface="Arial"/>
                <a:ea typeface="Arial"/>
                <a:cs typeface="Arial"/>
                <a:sym typeface="Arial"/>
              </a:rPr>
              <a:t>-Century Skills Rubric </a:t>
            </a:r>
            <a:endParaRPr>
              <a:latin typeface="Arial"/>
              <a:ea typeface="Arial"/>
              <a:cs typeface="Arial"/>
              <a:sym typeface="Arial"/>
            </a:endParaRPr>
          </a:p>
        </p:txBody>
      </p:sp>
      <p:grpSp>
        <p:nvGrpSpPr>
          <p:cNvPr id="521" name="Google Shape;521;g254dfa305bb_0_745"/>
          <p:cNvGrpSpPr/>
          <p:nvPr/>
        </p:nvGrpSpPr>
        <p:grpSpPr>
          <a:xfrm>
            <a:off x="7351754" y="1115608"/>
            <a:ext cx="1691421" cy="3200330"/>
            <a:chOff x="365742" y="1015024"/>
            <a:chExt cx="2514377" cy="3200330"/>
          </a:xfrm>
        </p:grpSpPr>
        <p:grpSp>
          <p:nvGrpSpPr>
            <p:cNvPr id="522" name="Google Shape;522;g254dfa305bb_0_745"/>
            <p:cNvGrpSpPr/>
            <p:nvPr/>
          </p:nvGrpSpPr>
          <p:grpSpPr>
            <a:xfrm>
              <a:off x="365742" y="1015024"/>
              <a:ext cx="2514377" cy="3200330"/>
              <a:chOff x="411480" y="1344168"/>
              <a:chExt cx="2121300" cy="2605920"/>
            </a:xfrm>
          </p:grpSpPr>
          <p:sp>
            <p:nvSpPr>
              <p:cNvPr id="523" name="Google Shape;523;g254dfa305bb_0_745"/>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METACOGNITION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4" name="Google Shape;524;g254dfa305bb_0_745"/>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25" name="Google Shape;525;g254dfa305bb_0_745"/>
            <p:cNvSpPr txBox="1"/>
            <p:nvPr/>
          </p:nvSpPr>
          <p:spPr>
            <a:xfrm>
              <a:off x="393192" y="1960710"/>
              <a:ext cx="24507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5.1 Setting goals and planning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5.2 Monitoring progress against plans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5.3 Reflecting on work </a:t>
              </a:r>
              <a:endParaRPr b="0" i="0" sz="1400" u="none" cap="none" strike="noStrike">
                <a:solidFill>
                  <a:srgbClr val="000000"/>
                </a:solidFill>
                <a:latin typeface="Arial"/>
                <a:ea typeface="Arial"/>
                <a:cs typeface="Arial"/>
                <a:sym typeface="Arial"/>
              </a:endParaRPr>
            </a:p>
          </p:txBody>
        </p:sp>
      </p:grpSp>
      <p:grpSp>
        <p:nvGrpSpPr>
          <p:cNvPr id="526" name="Google Shape;526;g254dfa305bb_0_745"/>
          <p:cNvGrpSpPr/>
          <p:nvPr/>
        </p:nvGrpSpPr>
        <p:grpSpPr>
          <a:xfrm>
            <a:off x="2090906" y="1112560"/>
            <a:ext cx="1691421" cy="3200330"/>
            <a:chOff x="365742" y="1015024"/>
            <a:chExt cx="2514377" cy="3200330"/>
          </a:xfrm>
        </p:grpSpPr>
        <p:grpSp>
          <p:nvGrpSpPr>
            <p:cNvPr id="527" name="Google Shape;527;g254dfa305bb_0_745"/>
            <p:cNvGrpSpPr/>
            <p:nvPr/>
          </p:nvGrpSpPr>
          <p:grpSpPr>
            <a:xfrm>
              <a:off x="365742" y="1015024"/>
              <a:ext cx="2514377" cy="3200330"/>
              <a:chOff x="411480" y="1344168"/>
              <a:chExt cx="2121300" cy="2605920"/>
            </a:xfrm>
          </p:grpSpPr>
          <p:sp>
            <p:nvSpPr>
              <p:cNvPr id="528" name="Google Shape;528;g254dfa305bb_0_745"/>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COMMUNICATION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29" name="Google Shape;529;g254dfa305bb_0_745"/>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30" name="Google Shape;530;g254dfa305bb_0_745"/>
            <p:cNvSpPr txBox="1"/>
            <p:nvPr/>
          </p:nvSpPr>
          <p:spPr>
            <a:xfrm>
              <a:off x="393192" y="1960710"/>
              <a:ext cx="24507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2.1 Non-verbal communication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2.2 Articulation (how we say things)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2.3 Empathising </a:t>
              </a:r>
              <a:endParaRPr b="0" i="0" sz="1400" u="none" cap="none" strike="noStrike">
                <a:solidFill>
                  <a:srgbClr val="000000"/>
                </a:solidFill>
                <a:latin typeface="Arial"/>
                <a:ea typeface="Arial"/>
                <a:cs typeface="Arial"/>
                <a:sym typeface="Arial"/>
              </a:endParaRPr>
            </a:p>
          </p:txBody>
        </p:sp>
      </p:grpSp>
      <p:grpSp>
        <p:nvGrpSpPr>
          <p:cNvPr id="531" name="Google Shape;531;g254dfa305bb_0_745"/>
          <p:cNvGrpSpPr/>
          <p:nvPr/>
        </p:nvGrpSpPr>
        <p:grpSpPr>
          <a:xfrm>
            <a:off x="3846554" y="1103416"/>
            <a:ext cx="1691421" cy="3200330"/>
            <a:chOff x="365742" y="1015024"/>
            <a:chExt cx="2514377" cy="3200330"/>
          </a:xfrm>
        </p:grpSpPr>
        <p:grpSp>
          <p:nvGrpSpPr>
            <p:cNvPr id="532" name="Google Shape;532;g254dfa305bb_0_745"/>
            <p:cNvGrpSpPr/>
            <p:nvPr/>
          </p:nvGrpSpPr>
          <p:grpSpPr>
            <a:xfrm>
              <a:off x="365742" y="1015024"/>
              <a:ext cx="2514377" cy="3200330"/>
              <a:chOff x="411480" y="1344168"/>
              <a:chExt cx="2121300" cy="2605920"/>
            </a:xfrm>
          </p:grpSpPr>
          <p:sp>
            <p:nvSpPr>
              <p:cNvPr id="533" name="Google Shape;533;g254dfa305bb_0_745"/>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CREATIVITY</a:t>
                </a:r>
                <a:endParaRPr b="0" i="0" sz="18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4" name="Google Shape;534;g254dfa305bb_0_745"/>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35" name="Google Shape;535;g254dfa305bb_0_745"/>
            <p:cNvSpPr txBox="1"/>
            <p:nvPr/>
          </p:nvSpPr>
          <p:spPr>
            <a:xfrm>
              <a:off x="393192" y="1960710"/>
              <a:ext cx="24507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3.1 Number of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3.2 Range of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3.3 Feasibility of ideas</a:t>
              </a:r>
              <a:endParaRPr b="0" i="0" sz="1400" u="none" cap="none" strike="noStrike">
                <a:solidFill>
                  <a:srgbClr val="000000"/>
                </a:solidFill>
                <a:latin typeface="Arial"/>
                <a:ea typeface="Arial"/>
                <a:cs typeface="Arial"/>
                <a:sym typeface="Arial"/>
              </a:endParaRPr>
            </a:p>
          </p:txBody>
        </p:sp>
      </p:grpSp>
      <p:grpSp>
        <p:nvGrpSpPr>
          <p:cNvPr id="536" name="Google Shape;536;g254dfa305bb_0_745"/>
          <p:cNvGrpSpPr/>
          <p:nvPr/>
        </p:nvGrpSpPr>
        <p:grpSpPr>
          <a:xfrm>
            <a:off x="5602202" y="1112560"/>
            <a:ext cx="1691421" cy="3200330"/>
            <a:chOff x="365742" y="1015024"/>
            <a:chExt cx="2514377" cy="3200330"/>
          </a:xfrm>
        </p:grpSpPr>
        <p:grpSp>
          <p:nvGrpSpPr>
            <p:cNvPr id="537" name="Google Shape;537;g254dfa305bb_0_745"/>
            <p:cNvGrpSpPr/>
            <p:nvPr/>
          </p:nvGrpSpPr>
          <p:grpSpPr>
            <a:xfrm>
              <a:off x="365742" y="1015024"/>
              <a:ext cx="2514377" cy="3200330"/>
              <a:chOff x="411480" y="1344168"/>
              <a:chExt cx="2121300" cy="2605920"/>
            </a:xfrm>
          </p:grpSpPr>
          <p:sp>
            <p:nvSpPr>
              <p:cNvPr id="538" name="Google Shape;538;g254dfa305bb_0_745"/>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COLLABORATION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39" name="Google Shape;539;g254dfa305bb_0_745"/>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40" name="Google Shape;540;g254dfa305bb_0_745"/>
            <p:cNvSpPr txBox="1"/>
            <p:nvPr/>
          </p:nvSpPr>
          <p:spPr>
            <a:xfrm>
              <a:off x="393192" y="1960710"/>
              <a:ext cx="2450700" cy="175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4.1 Negotiating roles and responsibilities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4.2 Pooling resources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4.3 Engaging with roles and responsibilities </a:t>
              </a:r>
              <a:endParaRPr b="0" i="0" sz="1400" u="none" cap="none" strike="noStrike">
                <a:solidFill>
                  <a:srgbClr val="000000"/>
                </a:solidFill>
                <a:latin typeface="Arial"/>
                <a:ea typeface="Arial"/>
                <a:cs typeface="Arial"/>
                <a:sym typeface="Arial"/>
              </a:endParaRPr>
            </a:p>
          </p:txBody>
        </p:sp>
      </p:grpSp>
      <p:grpSp>
        <p:nvGrpSpPr>
          <p:cNvPr id="541" name="Google Shape;541;g254dfa305bb_0_745"/>
          <p:cNvGrpSpPr/>
          <p:nvPr/>
        </p:nvGrpSpPr>
        <p:grpSpPr>
          <a:xfrm>
            <a:off x="326114" y="1103416"/>
            <a:ext cx="1691421" cy="3200330"/>
            <a:chOff x="365742" y="1015024"/>
            <a:chExt cx="2514377" cy="3200330"/>
          </a:xfrm>
        </p:grpSpPr>
        <p:grpSp>
          <p:nvGrpSpPr>
            <p:cNvPr id="542" name="Google Shape;542;g254dfa305bb_0_745"/>
            <p:cNvGrpSpPr/>
            <p:nvPr/>
          </p:nvGrpSpPr>
          <p:grpSpPr>
            <a:xfrm>
              <a:off x="365742" y="1015024"/>
              <a:ext cx="2514377" cy="3200330"/>
              <a:chOff x="411480" y="1344168"/>
              <a:chExt cx="2121300" cy="2605920"/>
            </a:xfrm>
          </p:grpSpPr>
          <p:sp>
            <p:nvSpPr>
              <p:cNvPr id="543" name="Google Shape;543;g254dfa305bb_0_745"/>
              <p:cNvSpPr/>
              <p:nvPr/>
            </p:nvSpPr>
            <p:spPr>
              <a:xfrm>
                <a:off x="411480" y="1344168"/>
                <a:ext cx="2121300" cy="722400"/>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chemeClr val="lt1"/>
                    </a:solidFill>
                    <a:latin typeface="Arial"/>
                    <a:ea typeface="Arial"/>
                    <a:cs typeface="Arial"/>
                    <a:sym typeface="Arial"/>
                  </a:rPr>
                  <a:t>CRITICAL THINKING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44" name="Google Shape;544;g254dfa305bb_0_745"/>
              <p:cNvSpPr/>
              <p:nvPr/>
            </p:nvSpPr>
            <p:spPr>
              <a:xfrm>
                <a:off x="420624" y="2075688"/>
                <a:ext cx="2094000" cy="187440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545" name="Google Shape;545;g254dfa305bb_0_745"/>
            <p:cNvSpPr txBox="1"/>
            <p:nvPr/>
          </p:nvSpPr>
          <p:spPr>
            <a:xfrm>
              <a:off x="393192" y="1960710"/>
              <a:ext cx="2450700" cy="1816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1.1 Asking Questions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1.2 Evaluating ideas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1.3 Identifying patterns </a:t>
              </a:r>
              <a:endParaRPr b="0" i="0" sz="1400" u="none" cap="none" strike="noStrike">
                <a:solidFill>
                  <a:srgbClr val="000000"/>
                </a:solidFill>
                <a:latin typeface="Arial"/>
                <a:ea typeface="Arial"/>
                <a:cs typeface="Arial"/>
                <a:sym typeface="Arial"/>
              </a:endParaRPr>
            </a:p>
          </p:txBody>
        </p:sp>
      </p:grpSp>
      <p:sp>
        <p:nvSpPr>
          <p:cNvPr id="546" name="Google Shape;546;g254dfa305bb_0_745"/>
          <p:cNvSpPr txBox="1"/>
          <p:nvPr/>
        </p:nvSpPr>
        <p:spPr>
          <a:xfrm>
            <a:off x="2313432" y="4517136"/>
            <a:ext cx="61083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1" lang="en-US" sz="2400" u="none" cap="none" strike="noStrike">
                <a:solidFill>
                  <a:srgbClr val="000000"/>
                </a:solidFill>
                <a:latin typeface="Arial"/>
                <a:ea typeface="Arial"/>
                <a:cs typeface="Arial"/>
                <a:sym typeface="Arial"/>
              </a:rPr>
              <a:t>Making the intangible, tangible!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254dfa305bb_0_775"/>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A journey towards complexity </a:t>
            </a:r>
            <a:endParaRPr>
              <a:latin typeface="Arial"/>
              <a:ea typeface="Arial"/>
              <a:cs typeface="Arial"/>
              <a:sym typeface="Arial"/>
            </a:endParaRPr>
          </a:p>
        </p:txBody>
      </p:sp>
      <p:pic>
        <p:nvPicPr>
          <p:cNvPr descr="Surface chart&#10;&#10;Description automatically generated with medium confidence" id="553" name="Google Shape;553;g254dfa305bb_0_775"/>
          <p:cNvPicPr preferRelativeResize="0"/>
          <p:nvPr>
            <p:ph idx="4294967295" type="body"/>
          </p:nvPr>
        </p:nvPicPr>
        <p:blipFill rotWithShape="1">
          <a:blip r:embed="rId3">
            <a:alphaModFix amt="35000"/>
          </a:blip>
          <a:srcRect b="0" l="0" r="0" t="0"/>
          <a:stretch/>
        </p:blipFill>
        <p:spPr>
          <a:xfrm>
            <a:off x="411813" y="748176"/>
            <a:ext cx="7886700" cy="3411600"/>
          </a:xfrm>
          <a:prstGeom prst="rect">
            <a:avLst/>
          </a:prstGeom>
          <a:noFill/>
          <a:ln>
            <a:noFill/>
          </a:ln>
        </p:spPr>
      </p:pic>
      <p:sp>
        <p:nvSpPr>
          <p:cNvPr id="554" name="Google Shape;554;g254dfa305bb_0_775"/>
          <p:cNvSpPr txBox="1"/>
          <p:nvPr/>
        </p:nvSpPr>
        <p:spPr>
          <a:xfrm>
            <a:off x="1049129" y="4206584"/>
            <a:ext cx="7339200" cy="415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Starting from the </a:t>
            </a:r>
            <a:r>
              <a:rPr b="1" i="0" lang="en-US" sz="1050" u="none" cap="none" strike="noStrike">
                <a:solidFill>
                  <a:srgbClr val="000000"/>
                </a:solidFill>
                <a:latin typeface="Arial"/>
                <a:ea typeface="Arial"/>
                <a:cs typeface="Arial"/>
                <a:sym typeface="Arial"/>
              </a:rPr>
              <a:t>know</a:t>
            </a:r>
            <a:r>
              <a:rPr b="0" i="0" lang="en-US" sz="1050" u="none" cap="none" strike="noStrike">
                <a:solidFill>
                  <a:srgbClr val="000000"/>
                </a:solidFill>
                <a:latin typeface="Arial"/>
                <a:ea typeface="Arial"/>
                <a:cs typeface="Arial"/>
                <a:sym typeface="Arial"/>
              </a:rPr>
              <a:t>, moving to the </a:t>
            </a:r>
            <a:r>
              <a:rPr b="1" i="0" lang="en-US" sz="1050" u="none" cap="none" strike="noStrike">
                <a:solidFill>
                  <a:srgbClr val="000000"/>
                </a:solidFill>
                <a:latin typeface="Arial"/>
                <a:ea typeface="Arial"/>
                <a:cs typeface="Arial"/>
                <a:sym typeface="Arial"/>
              </a:rPr>
              <a:t>unknown</a:t>
            </a:r>
            <a:r>
              <a:rPr b="0"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0" i="0" lang="en-US" sz="1050" u="none" cap="none" strike="noStrike">
                <a:solidFill>
                  <a:srgbClr val="000000"/>
                </a:solidFill>
                <a:latin typeface="Arial"/>
                <a:ea typeface="Arial"/>
                <a:cs typeface="Arial"/>
                <a:sym typeface="Arial"/>
              </a:rPr>
              <a:t>Scaffolding and building capacity of both teachers and learners in the process </a:t>
            </a:r>
            <a:endParaRPr b="0" i="0" sz="1400" u="none" cap="none" strike="noStrike">
              <a:solidFill>
                <a:srgbClr val="000000"/>
              </a:solidFill>
              <a:latin typeface="Arial"/>
              <a:ea typeface="Arial"/>
              <a:cs typeface="Arial"/>
              <a:sym typeface="Arial"/>
            </a:endParaRPr>
          </a:p>
        </p:txBody>
      </p:sp>
      <p:grpSp>
        <p:nvGrpSpPr>
          <p:cNvPr id="555" name="Google Shape;555;g254dfa305bb_0_775"/>
          <p:cNvGrpSpPr/>
          <p:nvPr/>
        </p:nvGrpSpPr>
        <p:grpSpPr>
          <a:xfrm>
            <a:off x="3530839" y="3021333"/>
            <a:ext cx="5117047" cy="1191057"/>
            <a:chOff x="5293418" y="4028775"/>
            <a:chExt cx="6822729" cy="1588076"/>
          </a:xfrm>
        </p:grpSpPr>
        <p:pic>
          <p:nvPicPr>
            <p:cNvPr id="556" name="Google Shape;556;g254dfa305bb_0_775"/>
            <p:cNvPicPr preferRelativeResize="0"/>
            <p:nvPr/>
          </p:nvPicPr>
          <p:blipFill rotWithShape="1">
            <a:blip r:embed="rId4">
              <a:alphaModFix/>
            </a:blip>
            <a:srcRect b="0" l="0" r="0" t="10538"/>
            <a:stretch/>
          </p:blipFill>
          <p:spPr>
            <a:xfrm>
              <a:off x="5293418" y="4813714"/>
              <a:ext cx="1157947" cy="787753"/>
            </a:xfrm>
            <a:prstGeom prst="rect">
              <a:avLst/>
            </a:prstGeom>
            <a:noFill/>
            <a:ln>
              <a:noFill/>
            </a:ln>
          </p:spPr>
        </p:pic>
        <p:pic>
          <p:nvPicPr>
            <p:cNvPr id="557" name="Google Shape;557;g254dfa305bb_0_775"/>
            <p:cNvPicPr preferRelativeResize="0"/>
            <p:nvPr/>
          </p:nvPicPr>
          <p:blipFill rotWithShape="1">
            <a:blip r:embed="rId5">
              <a:alphaModFix/>
            </a:blip>
            <a:srcRect b="0" l="0" r="0" t="4058"/>
            <a:stretch/>
          </p:blipFill>
          <p:spPr>
            <a:xfrm>
              <a:off x="6574194" y="4810579"/>
              <a:ext cx="594095" cy="787752"/>
            </a:xfrm>
            <a:prstGeom prst="rect">
              <a:avLst/>
            </a:prstGeom>
            <a:noFill/>
            <a:ln>
              <a:noFill/>
            </a:ln>
          </p:spPr>
        </p:pic>
        <p:pic>
          <p:nvPicPr>
            <p:cNvPr id="558" name="Google Shape;558;g254dfa305bb_0_775"/>
            <p:cNvPicPr preferRelativeResize="0"/>
            <p:nvPr/>
          </p:nvPicPr>
          <p:blipFill rotWithShape="1">
            <a:blip r:embed="rId6">
              <a:alphaModFix/>
            </a:blip>
            <a:srcRect b="0" l="0" r="0" t="0"/>
            <a:stretch/>
          </p:blipFill>
          <p:spPr>
            <a:xfrm>
              <a:off x="7291118" y="4810579"/>
              <a:ext cx="594095" cy="806272"/>
            </a:xfrm>
            <a:prstGeom prst="rect">
              <a:avLst/>
            </a:prstGeom>
            <a:noFill/>
            <a:ln>
              <a:noFill/>
            </a:ln>
          </p:spPr>
        </p:pic>
        <p:pic>
          <p:nvPicPr>
            <p:cNvPr id="559" name="Google Shape;559;g254dfa305bb_0_775"/>
            <p:cNvPicPr preferRelativeResize="0"/>
            <p:nvPr/>
          </p:nvPicPr>
          <p:blipFill rotWithShape="1">
            <a:blip r:embed="rId7">
              <a:alphaModFix/>
            </a:blip>
            <a:srcRect b="0" l="0" r="0" t="0"/>
            <a:stretch/>
          </p:blipFill>
          <p:spPr>
            <a:xfrm>
              <a:off x="8045791" y="4829099"/>
              <a:ext cx="1120197" cy="787752"/>
            </a:xfrm>
            <a:prstGeom prst="rect">
              <a:avLst/>
            </a:prstGeom>
            <a:noFill/>
            <a:ln>
              <a:noFill/>
            </a:ln>
          </p:spPr>
        </p:pic>
        <p:sp>
          <p:nvSpPr>
            <p:cNvPr id="560" name="Google Shape;560;g254dfa305bb_0_775"/>
            <p:cNvSpPr txBox="1"/>
            <p:nvPr/>
          </p:nvSpPr>
          <p:spPr>
            <a:xfrm>
              <a:off x="9277547" y="4028775"/>
              <a:ext cx="2838600" cy="554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Tools and resources to support scaffolding </a:t>
              </a:r>
              <a:endParaRPr b="0" i="0" sz="1400" u="none" cap="none" strike="noStrike">
                <a:solidFill>
                  <a:srgbClr val="000000"/>
                </a:solidFill>
                <a:latin typeface="Arial"/>
                <a:ea typeface="Arial"/>
                <a:cs typeface="Arial"/>
                <a:sym typeface="Arial"/>
              </a:endParaRPr>
            </a:p>
          </p:txBody>
        </p:sp>
      </p:grpSp>
      <p:sp>
        <p:nvSpPr>
          <p:cNvPr id="561" name="Google Shape;561;g254dfa305bb_0_775"/>
          <p:cNvSpPr txBox="1"/>
          <p:nvPr/>
        </p:nvSpPr>
        <p:spPr>
          <a:xfrm>
            <a:off x="628650" y="2144104"/>
            <a:ext cx="1841100" cy="1223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Identifying competencies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t/>
            </a:r>
            <a:endParaRPr b="1"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Testing systems not assessing the impact of the curriculum on developing competencies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1" i="0" lang="en-US" sz="105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grpSp>
        <p:nvGrpSpPr>
          <p:cNvPr id="562" name="Google Shape;562;g254dfa305bb_0_775"/>
          <p:cNvGrpSpPr/>
          <p:nvPr/>
        </p:nvGrpSpPr>
        <p:grpSpPr>
          <a:xfrm>
            <a:off x="1379282" y="816990"/>
            <a:ext cx="7764816" cy="4094735"/>
            <a:chOff x="1839043" y="1089320"/>
            <a:chExt cx="10353088" cy="5459646"/>
          </a:xfrm>
        </p:grpSpPr>
        <p:cxnSp>
          <p:nvCxnSpPr>
            <p:cNvPr id="563" name="Google Shape;563;g254dfa305bb_0_775"/>
            <p:cNvCxnSpPr/>
            <p:nvPr/>
          </p:nvCxnSpPr>
          <p:spPr>
            <a:xfrm>
              <a:off x="1839043" y="6302887"/>
              <a:ext cx="9074100" cy="0"/>
            </a:xfrm>
            <a:prstGeom prst="straightConnector1">
              <a:avLst/>
            </a:prstGeom>
            <a:noFill/>
            <a:ln cap="flat" cmpd="sng" w="263525">
              <a:solidFill>
                <a:srgbClr val="3E6EC2"/>
              </a:solidFill>
              <a:prstDash val="solid"/>
              <a:round/>
              <a:headEnd len="sm" w="sm" type="none"/>
              <a:tailEnd len="med" w="med" type="triangle"/>
            </a:ln>
          </p:spPr>
        </p:cxnSp>
        <p:sp>
          <p:nvSpPr>
            <p:cNvPr id="564" name="Google Shape;564;g254dfa305bb_0_775"/>
            <p:cNvSpPr txBox="1"/>
            <p:nvPr/>
          </p:nvSpPr>
          <p:spPr>
            <a:xfrm>
              <a:off x="5702375" y="6056666"/>
              <a:ext cx="1760700" cy="492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Arial"/>
                  <a:ea typeface="Arial"/>
                  <a:cs typeface="Arial"/>
                  <a:sym typeface="Arial"/>
                </a:rPr>
                <a:t>TIME</a:t>
              </a:r>
              <a:endParaRPr b="0" i="0" sz="1400" u="none" cap="none" strike="noStrike">
                <a:solidFill>
                  <a:srgbClr val="000000"/>
                </a:solidFill>
                <a:latin typeface="Arial"/>
                <a:ea typeface="Arial"/>
                <a:cs typeface="Arial"/>
                <a:sym typeface="Arial"/>
              </a:endParaRPr>
            </a:p>
          </p:txBody>
        </p:sp>
        <p:sp>
          <p:nvSpPr>
            <p:cNvPr id="565" name="Google Shape;565;g254dfa305bb_0_775"/>
            <p:cNvSpPr txBox="1"/>
            <p:nvPr/>
          </p:nvSpPr>
          <p:spPr>
            <a:xfrm>
              <a:off x="7781831" y="1089320"/>
              <a:ext cx="4410300" cy="1970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Growth in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Development of competencies and complexity of the  measurement tools. </a:t>
              </a:r>
              <a:endParaRPr b="1" i="0" sz="1800" u="none" cap="none" strike="noStrike">
                <a:solidFill>
                  <a:srgbClr val="FF0000"/>
                </a:solidFill>
                <a:latin typeface="Arial"/>
                <a:ea typeface="Arial"/>
                <a:cs typeface="Arial"/>
                <a:sym typeface="Arial"/>
              </a:endParaRPr>
            </a:p>
          </p:txBody>
        </p:sp>
      </p:grpSp>
      <p:sp>
        <p:nvSpPr>
          <p:cNvPr id="566" name="Google Shape;566;g254dfa305bb_0_775"/>
          <p:cNvSpPr/>
          <p:nvPr/>
        </p:nvSpPr>
        <p:spPr>
          <a:xfrm>
            <a:off x="1311826" y="891620"/>
            <a:ext cx="563100" cy="100740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567" name="Google Shape;567;g254dfa305bb_0_775"/>
          <p:cNvSpPr txBox="1"/>
          <p:nvPr/>
        </p:nvSpPr>
        <p:spPr>
          <a:xfrm>
            <a:off x="3203630" y="1776437"/>
            <a:ext cx="23031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Arial"/>
                <a:ea typeface="Arial"/>
                <a:cs typeface="Arial"/>
                <a:sym typeface="Arial"/>
              </a:rPr>
              <a:t>Developmental process</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g254dfa305bb_0_795"/>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latin typeface="Arial"/>
                <a:ea typeface="Arial"/>
                <a:cs typeface="Arial"/>
                <a:sym typeface="Arial"/>
              </a:rPr>
              <a:t>Research to inform practice </a:t>
            </a:r>
            <a:endParaRPr>
              <a:latin typeface="Arial"/>
              <a:ea typeface="Arial"/>
              <a:cs typeface="Arial"/>
              <a:sym typeface="Arial"/>
            </a:endParaRPr>
          </a:p>
        </p:txBody>
      </p:sp>
      <p:sp>
        <p:nvSpPr>
          <p:cNvPr id="573" name="Google Shape;573;g254dfa305bb_0_795"/>
          <p:cNvSpPr txBox="1"/>
          <p:nvPr>
            <p:ph idx="2" type="body"/>
          </p:nvPr>
        </p:nvSpPr>
        <p:spPr>
          <a:xfrm>
            <a:off x="371474" y="932260"/>
            <a:ext cx="8591400" cy="34503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800"/>
              </a:spcBef>
              <a:spcAft>
                <a:spcPts val="0"/>
              </a:spcAft>
              <a:buSzPts val="2100"/>
              <a:buNone/>
            </a:pPr>
            <a:r>
              <a:rPr lang="en-US">
                <a:latin typeface="Arial"/>
                <a:ea typeface="Arial"/>
                <a:cs typeface="Arial"/>
                <a:sym typeface="Arial"/>
              </a:rPr>
              <a:t>Looking at questions such as:</a:t>
            </a:r>
            <a:endParaRPr>
              <a:latin typeface="Arial"/>
              <a:ea typeface="Arial"/>
              <a:cs typeface="Arial"/>
              <a:sym typeface="Arial"/>
            </a:endParaRPr>
          </a:p>
          <a:p>
            <a:pPr indent="0" lvl="0" marL="457200" rtl="0" algn="l">
              <a:lnSpc>
                <a:spcPct val="90000"/>
              </a:lnSpc>
              <a:spcBef>
                <a:spcPts val="800"/>
              </a:spcBef>
              <a:spcAft>
                <a:spcPts val="0"/>
              </a:spcAft>
              <a:buSzPts val="2100"/>
              <a:buNone/>
            </a:pPr>
            <a:r>
              <a:t/>
            </a:r>
            <a:endParaRPr>
              <a:latin typeface="Arial"/>
              <a:ea typeface="Arial"/>
              <a:cs typeface="Arial"/>
              <a:sym typeface="Arial"/>
            </a:endParaRPr>
          </a:p>
          <a:p>
            <a:pPr indent="-361950" lvl="0" marL="457200" rtl="0" algn="l">
              <a:lnSpc>
                <a:spcPct val="90000"/>
              </a:lnSpc>
              <a:spcBef>
                <a:spcPts val="800"/>
              </a:spcBef>
              <a:spcAft>
                <a:spcPts val="0"/>
              </a:spcAft>
              <a:buSzPts val="2100"/>
              <a:buFont typeface="Montserrat"/>
              <a:buChar char="●"/>
            </a:pPr>
            <a:r>
              <a:rPr lang="en-US">
                <a:latin typeface="Arial"/>
                <a:ea typeface="Arial"/>
                <a:cs typeface="Arial"/>
                <a:sym typeface="Arial"/>
              </a:rPr>
              <a:t>How effective do teachers find the rubric in observing 21st century skills among learners?</a:t>
            </a:r>
            <a:endParaRPr>
              <a:latin typeface="Arial"/>
              <a:ea typeface="Arial"/>
              <a:cs typeface="Arial"/>
              <a:sym typeface="Arial"/>
            </a:endParaRPr>
          </a:p>
          <a:p>
            <a:pPr indent="-361950" lvl="0" marL="457200" rtl="0" algn="l">
              <a:lnSpc>
                <a:spcPct val="90000"/>
              </a:lnSpc>
              <a:spcBef>
                <a:spcPts val="0"/>
              </a:spcBef>
              <a:spcAft>
                <a:spcPts val="0"/>
              </a:spcAft>
              <a:buSzPts val="2100"/>
              <a:buFont typeface="Montserrat"/>
              <a:buChar char="●"/>
            </a:pPr>
            <a:r>
              <a:rPr lang="en-US">
                <a:latin typeface="Arial"/>
                <a:ea typeface="Arial"/>
                <a:cs typeface="Arial"/>
                <a:sym typeface="Arial"/>
              </a:rPr>
              <a:t>What challenges do teachers encounter when implementing the rubric in their classrooms?</a:t>
            </a:r>
            <a:endParaRPr>
              <a:latin typeface="Arial"/>
              <a:ea typeface="Arial"/>
              <a:cs typeface="Arial"/>
              <a:sym typeface="Arial"/>
            </a:endParaRPr>
          </a:p>
          <a:p>
            <a:pPr indent="-361950" lvl="0" marL="457200" rtl="0" algn="l">
              <a:lnSpc>
                <a:spcPct val="90000"/>
              </a:lnSpc>
              <a:spcBef>
                <a:spcPts val="0"/>
              </a:spcBef>
              <a:spcAft>
                <a:spcPts val="0"/>
              </a:spcAft>
              <a:buSzPts val="2100"/>
              <a:buFont typeface="Montserrat"/>
              <a:buChar char="●"/>
            </a:pPr>
            <a:r>
              <a:rPr lang="en-US">
                <a:latin typeface="Arial"/>
                <a:ea typeface="Arial"/>
                <a:cs typeface="Arial"/>
                <a:sym typeface="Arial"/>
              </a:rPr>
              <a:t>How easily can teachers incorporate this rubric into their existing teaching practices?</a:t>
            </a:r>
            <a:endParaRPr>
              <a:latin typeface="Arial"/>
              <a:ea typeface="Arial"/>
              <a:cs typeface="Arial"/>
              <a:sym typeface="Arial"/>
            </a:endParaRPr>
          </a:p>
          <a:p>
            <a:pPr indent="-361950" lvl="0" marL="457200" rtl="0" algn="l">
              <a:lnSpc>
                <a:spcPct val="90000"/>
              </a:lnSpc>
              <a:spcBef>
                <a:spcPts val="0"/>
              </a:spcBef>
              <a:spcAft>
                <a:spcPts val="0"/>
              </a:spcAft>
              <a:buSzPts val="2100"/>
              <a:buFont typeface="Montserrat"/>
              <a:buChar char="●"/>
            </a:pPr>
            <a:r>
              <a:rPr lang="en-US">
                <a:latin typeface="Arial"/>
                <a:ea typeface="Arial"/>
                <a:cs typeface="Arial"/>
                <a:sym typeface="Arial"/>
              </a:rPr>
              <a:t>How do teachers interpret the rubric? Is it too granular, or too simplistic?</a:t>
            </a:r>
            <a:endParaRPr>
              <a:latin typeface="Arial"/>
              <a:ea typeface="Arial"/>
              <a:cs typeface="Arial"/>
              <a:sym typeface="Arial"/>
            </a:endParaRPr>
          </a:p>
          <a:p>
            <a:pPr indent="-361950" lvl="0" marL="457200" rtl="0" algn="l">
              <a:lnSpc>
                <a:spcPct val="90000"/>
              </a:lnSpc>
              <a:spcBef>
                <a:spcPts val="0"/>
              </a:spcBef>
              <a:spcAft>
                <a:spcPts val="0"/>
              </a:spcAft>
              <a:buSzPts val="2100"/>
              <a:buFont typeface="Montserrat"/>
              <a:buChar char="●"/>
            </a:pPr>
            <a:r>
              <a:rPr lang="en-US">
                <a:latin typeface="Arial"/>
                <a:ea typeface="Arial"/>
                <a:cs typeface="Arial"/>
                <a:sym typeface="Arial"/>
              </a:rPr>
              <a:t>Do current teaching practices give teachers enough opportunities to see learners practice their 21st-Century skills?</a:t>
            </a:r>
            <a:endParaRPr>
              <a:latin typeface="Arial"/>
              <a:ea typeface="Arial"/>
              <a:cs typeface="Arial"/>
              <a:sym typeface="Arial"/>
            </a:endParaRPr>
          </a:p>
          <a:p>
            <a:pPr indent="-361950" lvl="0" marL="457200" rtl="0" algn="l">
              <a:lnSpc>
                <a:spcPct val="90000"/>
              </a:lnSpc>
              <a:spcBef>
                <a:spcPts val="0"/>
              </a:spcBef>
              <a:spcAft>
                <a:spcPts val="0"/>
              </a:spcAft>
              <a:buSzPts val="2100"/>
              <a:buFont typeface="Montserrat"/>
              <a:buChar char="●"/>
            </a:pPr>
            <a:r>
              <a:rPr lang="en-US">
                <a:latin typeface="Arial"/>
                <a:ea typeface="Arial"/>
                <a:cs typeface="Arial"/>
                <a:sym typeface="Arial"/>
              </a:rPr>
              <a:t>What teacher training is needed? </a:t>
            </a:r>
            <a:endParaRPr>
              <a:latin typeface="Arial"/>
              <a:ea typeface="Arial"/>
              <a:cs typeface="Arial"/>
              <a:sym typeface="Arial"/>
            </a:endParaRPr>
          </a:p>
          <a:p>
            <a:pPr indent="-361950" lvl="0" marL="457200" rtl="0" algn="l">
              <a:lnSpc>
                <a:spcPct val="90000"/>
              </a:lnSpc>
              <a:spcBef>
                <a:spcPts val="0"/>
              </a:spcBef>
              <a:spcAft>
                <a:spcPts val="0"/>
              </a:spcAft>
              <a:buSzPts val="2100"/>
              <a:buFont typeface="Montserrat"/>
              <a:buChar char="●"/>
            </a:pPr>
            <a:r>
              <a:rPr lang="en-US">
                <a:latin typeface="Arial"/>
                <a:ea typeface="Arial"/>
                <a:cs typeface="Arial"/>
                <a:sym typeface="Arial"/>
              </a:rPr>
              <a:t>What changes to the curriculum need to take place to support this, if any? </a:t>
            </a:r>
            <a:endParaRPr>
              <a:latin typeface="Arial"/>
              <a:ea typeface="Arial"/>
              <a:cs typeface="Arial"/>
              <a:sym typeface="Arial"/>
            </a:endParaRPr>
          </a:p>
          <a:p>
            <a:pPr indent="0" lvl="0" marL="457200" rtl="0" algn="l">
              <a:lnSpc>
                <a:spcPct val="90000"/>
              </a:lnSpc>
              <a:spcBef>
                <a:spcPts val="800"/>
              </a:spcBef>
              <a:spcAft>
                <a:spcPts val="0"/>
              </a:spcAft>
              <a:buSzPts val="2100"/>
              <a:buNone/>
            </a:pPr>
            <a:r>
              <a:t/>
            </a:r>
            <a:endParaRPr>
              <a:latin typeface="Arial"/>
              <a:ea typeface="Arial"/>
              <a:cs typeface="Arial"/>
              <a:sym typeface="Arial"/>
            </a:endParaRPr>
          </a:p>
          <a:p>
            <a:pPr indent="0" lvl="0" marL="0" rtl="0" algn="l">
              <a:lnSpc>
                <a:spcPct val="90000"/>
              </a:lnSpc>
              <a:spcBef>
                <a:spcPts val="800"/>
              </a:spcBef>
              <a:spcAft>
                <a:spcPts val="0"/>
              </a:spcAft>
              <a:buSzPts val="2100"/>
              <a:buNone/>
            </a:pPr>
            <a:r>
              <a:rPr lang="en-US">
                <a:latin typeface="Arial"/>
                <a:ea typeface="Arial"/>
                <a:cs typeface="Arial"/>
                <a:sym typeface="Arial"/>
              </a:rPr>
              <a:t>Informing the Curriculum Strengthening process of developing a South African Competency Framework </a:t>
            </a:r>
            <a:endParaRPr>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54dfa305bb_0_931"/>
          <p:cNvSpPr txBox="1"/>
          <p:nvPr>
            <p:ph idx="1" type="body"/>
          </p:nvPr>
        </p:nvSpPr>
        <p:spPr>
          <a:xfrm>
            <a:off x="371474" y="77391"/>
            <a:ext cx="8653500" cy="624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latin typeface="Arial"/>
                <a:ea typeface="Arial"/>
                <a:cs typeface="Arial"/>
                <a:sym typeface="Arial"/>
              </a:rPr>
              <a:t>What next? </a:t>
            </a:r>
            <a:endParaRPr>
              <a:latin typeface="Arial"/>
              <a:ea typeface="Arial"/>
              <a:cs typeface="Arial"/>
              <a:sym typeface="Arial"/>
            </a:endParaRPr>
          </a:p>
        </p:txBody>
      </p:sp>
      <p:sp>
        <p:nvSpPr>
          <p:cNvPr id="579" name="Google Shape;579;g254dfa305bb_0_931"/>
          <p:cNvSpPr txBox="1"/>
          <p:nvPr>
            <p:ph idx="2" type="body"/>
          </p:nvPr>
        </p:nvSpPr>
        <p:spPr>
          <a:xfrm>
            <a:off x="371474" y="932260"/>
            <a:ext cx="8591400" cy="3450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t>A journey towards the development of </a:t>
            </a:r>
            <a:endParaRPr/>
          </a:p>
          <a:p>
            <a:pPr indent="0" lvl="0" marL="0" rtl="0" algn="l">
              <a:spcBef>
                <a:spcPts val="800"/>
              </a:spcBef>
              <a:spcAft>
                <a:spcPts val="0"/>
              </a:spcAft>
              <a:buNone/>
            </a:pPr>
            <a:r>
              <a:t/>
            </a:r>
            <a:endParaRPr sz="700"/>
          </a:p>
          <a:p>
            <a:pPr indent="-361950" lvl="0" marL="457200" rtl="0" algn="l">
              <a:spcBef>
                <a:spcPts val="800"/>
              </a:spcBef>
              <a:spcAft>
                <a:spcPts val="0"/>
              </a:spcAft>
              <a:buSzPts val="2100"/>
              <a:buChar char="●"/>
            </a:pPr>
            <a:r>
              <a:rPr lang="en-US"/>
              <a:t>Ensuring clear </a:t>
            </a:r>
            <a:r>
              <a:rPr lang="en-US"/>
              <a:t>definitions</a:t>
            </a:r>
            <a:r>
              <a:rPr lang="en-US"/>
              <a:t> and descriptions of 21st-Century Skills </a:t>
            </a:r>
            <a:endParaRPr/>
          </a:p>
          <a:p>
            <a:pPr indent="-361950" lvl="0" marL="457200" rtl="0" algn="l">
              <a:spcBef>
                <a:spcPts val="0"/>
              </a:spcBef>
              <a:spcAft>
                <a:spcPts val="0"/>
              </a:spcAft>
              <a:buSzPts val="2100"/>
              <a:buChar char="●"/>
            </a:pPr>
            <a:r>
              <a:rPr lang="en-US"/>
              <a:t>Clear developmental trajectories for 21st-Century Skills</a:t>
            </a:r>
            <a:endParaRPr/>
          </a:p>
          <a:p>
            <a:pPr indent="-361950" lvl="0" marL="457200" rtl="0" algn="l">
              <a:spcBef>
                <a:spcPts val="0"/>
              </a:spcBef>
              <a:spcAft>
                <a:spcPts val="0"/>
              </a:spcAft>
              <a:buSzPts val="2100"/>
              <a:buChar char="●"/>
            </a:pPr>
            <a:r>
              <a:rPr lang="en-US"/>
              <a:t>Focus on </a:t>
            </a:r>
            <a:r>
              <a:rPr lang="en-US"/>
              <a:t>formative</a:t>
            </a:r>
            <a:r>
              <a:rPr lang="en-US"/>
              <a:t> assessment methods</a:t>
            </a:r>
            <a:endParaRPr/>
          </a:p>
          <a:p>
            <a:pPr indent="-361950" lvl="0" marL="457200" rtl="0" algn="l">
              <a:spcBef>
                <a:spcPts val="0"/>
              </a:spcBef>
              <a:spcAft>
                <a:spcPts val="0"/>
              </a:spcAft>
              <a:buSzPts val="2100"/>
              <a:buChar char="●"/>
            </a:pPr>
            <a:r>
              <a:rPr lang="en-US"/>
              <a:t>Implementation of a teaching-for-learning approach that support the development of 21st Century Skills </a:t>
            </a:r>
            <a:endParaRPr/>
          </a:p>
          <a:p>
            <a:pPr indent="-361950" lvl="0" marL="457200" rtl="0" algn="l">
              <a:spcBef>
                <a:spcPts val="0"/>
              </a:spcBef>
              <a:spcAft>
                <a:spcPts val="0"/>
              </a:spcAft>
              <a:buSzPts val="2100"/>
              <a:buChar char="●"/>
            </a:pPr>
            <a:r>
              <a:rPr lang="en-US"/>
              <a:t>Prioritising learner reflection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g253845fc30c_0_1"/>
          <p:cNvSpPr txBox="1"/>
          <p:nvPr>
            <p:ph idx="2" type="title"/>
          </p:nvPr>
        </p:nvSpPr>
        <p:spPr>
          <a:xfrm>
            <a:off x="3809950" y="2110250"/>
            <a:ext cx="5264700" cy="909600"/>
          </a:xfrm>
          <a:prstGeom prst="rect">
            <a:avLst/>
          </a:prstGeom>
          <a:noFill/>
          <a:ln>
            <a:noFill/>
          </a:ln>
        </p:spPr>
        <p:txBody>
          <a:bodyPr anchorCtr="0" anchor="ctr" bIns="34275" lIns="34275" spcFirstLastPara="1" rIns="34275" wrap="square" tIns="34275">
            <a:noAutofit/>
          </a:bodyPr>
          <a:lstStyle/>
          <a:p>
            <a:pPr indent="0" lvl="0" marL="0" rtl="0" algn="l">
              <a:lnSpc>
                <a:spcPct val="90000"/>
              </a:lnSpc>
              <a:spcBef>
                <a:spcPts val="0"/>
              </a:spcBef>
              <a:spcAft>
                <a:spcPts val="0"/>
              </a:spcAft>
              <a:buSzPts val="3800"/>
              <a:buNone/>
            </a:pPr>
            <a:r>
              <a:rPr lang="en-US" sz="5300"/>
              <a:t>1, 2, 3… Yenza!</a:t>
            </a:r>
            <a:endParaRPr sz="5300"/>
          </a:p>
        </p:txBody>
      </p:sp>
      <p:sp>
        <p:nvSpPr>
          <p:cNvPr id="585" name="Google Shape;585;g253845fc30c_0_1"/>
          <p:cNvSpPr txBox="1"/>
          <p:nvPr>
            <p:ph idx="3" type="title"/>
          </p:nvPr>
        </p:nvSpPr>
        <p:spPr>
          <a:xfrm>
            <a:off x="3779000" y="3112700"/>
            <a:ext cx="4995000" cy="909600"/>
          </a:xfrm>
          <a:prstGeom prst="rect">
            <a:avLst/>
          </a:prstGeom>
          <a:noFill/>
          <a:ln>
            <a:noFill/>
          </a:ln>
        </p:spPr>
        <p:txBody>
          <a:bodyPr anchorCtr="0" anchor="ctr" bIns="34275" lIns="34275" spcFirstLastPara="1" rIns="34275" wrap="square" tIns="34275">
            <a:noAutofit/>
          </a:bodyPr>
          <a:lstStyle/>
          <a:p>
            <a:pPr indent="0" lvl="0" marL="0" rtl="0" algn="l">
              <a:lnSpc>
                <a:spcPct val="90000"/>
              </a:lnSpc>
              <a:spcBef>
                <a:spcPts val="0"/>
              </a:spcBef>
              <a:spcAft>
                <a:spcPts val="0"/>
              </a:spcAft>
              <a:buSzPts val="1700"/>
              <a:buNone/>
            </a:pPr>
            <a:r>
              <a:rPr lang="en-US" sz="2000"/>
              <a:t>Accessing the GEC Trial’s Inclination Assessment on TeacherConnect</a:t>
            </a:r>
            <a:r>
              <a:rPr i="1" lang="en-US" sz="2000"/>
              <a:t>chat</a:t>
            </a:r>
            <a:endParaRPr i="1" sz="2000">
              <a:solidFill>
                <a:srgbClr val="E93C8C"/>
              </a:solidFill>
            </a:endParaRPr>
          </a:p>
        </p:txBody>
      </p:sp>
      <p:pic>
        <p:nvPicPr>
          <p:cNvPr id="586" name="Google Shape;586;g253845fc30c_0_1"/>
          <p:cNvPicPr preferRelativeResize="0"/>
          <p:nvPr/>
        </p:nvPicPr>
        <p:blipFill rotWithShape="1">
          <a:blip r:embed="rId3">
            <a:alphaModFix/>
          </a:blip>
          <a:srcRect b="44222" l="2823" r="1792" t="-860"/>
          <a:stretch/>
        </p:blipFill>
        <p:spPr>
          <a:xfrm>
            <a:off x="2975100" y="-96100"/>
            <a:ext cx="6168849" cy="5143501"/>
          </a:xfrm>
          <a:prstGeom prst="rect">
            <a:avLst/>
          </a:prstGeom>
          <a:noFill/>
          <a:ln>
            <a:noFill/>
          </a:ln>
        </p:spPr>
      </p:pic>
      <p:sp>
        <p:nvSpPr>
          <p:cNvPr id="587" name="Google Shape;587;g253845fc30c_0_1"/>
          <p:cNvSpPr/>
          <p:nvPr/>
        </p:nvSpPr>
        <p:spPr>
          <a:xfrm>
            <a:off x="0" y="-11925"/>
            <a:ext cx="2975100" cy="5143500"/>
          </a:xfrm>
          <a:prstGeom prst="rect">
            <a:avLst/>
          </a:prstGeom>
          <a:solidFill>
            <a:srgbClr val="367E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g253845fc30c_0_1"/>
          <p:cNvSpPr/>
          <p:nvPr/>
        </p:nvSpPr>
        <p:spPr>
          <a:xfrm>
            <a:off x="3293725" y="2812750"/>
            <a:ext cx="2885100" cy="1701000"/>
          </a:xfrm>
          <a:prstGeom prst="rect">
            <a:avLst/>
          </a:prstGeom>
          <a:solidFill>
            <a:srgbClr val="79C1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g253845fc30c_0_1"/>
          <p:cNvSpPr txBox="1"/>
          <p:nvPr/>
        </p:nvSpPr>
        <p:spPr>
          <a:xfrm>
            <a:off x="3430625" y="2571750"/>
            <a:ext cx="4506300" cy="1139100"/>
          </a:xfrm>
          <a:prstGeom prst="rect">
            <a:avLst/>
          </a:prstGeom>
          <a:solidFill>
            <a:srgbClr val="79C1A0"/>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rgbClr val="3C1D4C"/>
                </a:solidFill>
              </a:rPr>
              <a:t>Infusing 21</a:t>
            </a:r>
            <a:r>
              <a:rPr b="1" baseline="30000" i="0" lang="en-US" sz="3100" u="none" cap="none" strike="noStrike">
                <a:solidFill>
                  <a:srgbClr val="3C1D4C"/>
                </a:solidFill>
              </a:rPr>
              <a:t>st</a:t>
            </a:r>
            <a:r>
              <a:rPr b="1" i="0" lang="en-US" sz="3100" u="none" cap="none" strike="noStrike">
                <a:solidFill>
                  <a:srgbClr val="3C1D4C"/>
                </a:solidFill>
              </a:rPr>
              <a:t>-Century Skills into the GEC</a:t>
            </a:r>
            <a:endParaRPr b="1" i="1" sz="3100" u="none" cap="none" strike="noStrike">
              <a:solidFill>
                <a:srgbClr val="3C1D4C"/>
              </a:solidFill>
            </a:endParaRPr>
          </a:p>
        </p:txBody>
      </p:sp>
      <p:sp>
        <p:nvSpPr>
          <p:cNvPr id="590" name="Google Shape;590;g253845fc30c_0_1"/>
          <p:cNvSpPr/>
          <p:nvPr/>
        </p:nvSpPr>
        <p:spPr>
          <a:xfrm>
            <a:off x="7796825" y="2571750"/>
            <a:ext cx="803400" cy="281100"/>
          </a:xfrm>
          <a:prstGeom prst="rect">
            <a:avLst/>
          </a:prstGeom>
          <a:solidFill>
            <a:srgbClr val="79C1A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g253845fc30c_0_1"/>
          <p:cNvSpPr/>
          <p:nvPr/>
        </p:nvSpPr>
        <p:spPr>
          <a:xfrm>
            <a:off x="6902700" y="4005725"/>
            <a:ext cx="2098200" cy="381600"/>
          </a:xfrm>
          <a:prstGeom prst="rect">
            <a:avLst/>
          </a:prstGeom>
          <a:solidFill>
            <a:srgbClr val="367E5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9C947"/>
                </a:solidFill>
                <a:latin typeface="Montserrat"/>
                <a:ea typeface="Montserrat"/>
                <a:cs typeface="Montserrat"/>
                <a:sym typeface="Montserrat"/>
              </a:rPr>
              <a:t>WhatsApp </a:t>
            </a:r>
            <a:endParaRPr b="1" i="0" sz="1400" u="none" cap="none" strike="noStrike">
              <a:solidFill>
                <a:srgbClr val="F9C947"/>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rPr b="1" i="1" lang="en-US" sz="1500" u="none" cap="none" strike="noStrike">
                <a:solidFill>
                  <a:srgbClr val="F9C947"/>
                </a:solidFill>
                <a:latin typeface="Montserrat"/>
                <a:ea typeface="Montserrat"/>
                <a:cs typeface="Montserrat"/>
                <a:sym typeface="Montserrat"/>
              </a:rPr>
              <a:t>IGO</a:t>
            </a:r>
            <a:endParaRPr b="1" i="0" sz="1400" u="none" cap="none" strike="noStrike">
              <a:solidFill>
                <a:srgbClr val="F9C947"/>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F9C947"/>
                </a:solidFill>
                <a:latin typeface="Montserrat"/>
                <a:ea typeface="Montserrat"/>
                <a:cs typeface="Montserrat"/>
                <a:sym typeface="Montserrat"/>
              </a:rPr>
              <a:t>to 060 060 33 33</a:t>
            </a:r>
            <a:endParaRPr b="1" i="0" sz="1400" u="none" cap="none" strike="noStrike">
              <a:solidFill>
                <a:srgbClr val="F9C947"/>
              </a:solidFill>
              <a:latin typeface="Montserrat"/>
              <a:ea typeface="Montserrat"/>
              <a:cs typeface="Montserrat"/>
              <a:sym typeface="Montserrat"/>
            </a:endParaRPr>
          </a:p>
        </p:txBody>
      </p:sp>
      <p:sp>
        <p:nvSpPr>
          <p:cNvPr id="592" name="Google Shape;592;g253845fc30c_0_1"/>
          <p:cNvSpPr/>
          <p:nvPr/>
        </p:nvSpPr>
        <p:spPr>
          <a:xfrm>
            <a:off x="2947250" y="-6700"/>
            <a:ext cx="27900" cy="5143500"/>
          </a:xfrm>
          <a:prstGeom prst="rect">
            <a:avLst/>
          </a:prstGeom>
          <a:solidFill>
            <a:srgbClr val="40225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g253845fc30c_0_1"/>
          <p:cNvSpPr/>
          <p:nvPr/>
        </p:nvSpPr>
        <p:spPr>
          <a:xfrm rot="7560479">
            <a:off x="1699645" y="2707569"/>
            <a:ext cx="1563537" cy="3218652"/>
          </a:xfrm>
          <a:prstGeom prst="diagStripe">
            <a:avLst>
              <a:gd fmla="val 50000" name="adj"/>
            </a:avLst>
          </a:prstGeom>
          <a:solidFill>
            <a:srgbClr val="F9C947"/>
          </a:solidFill>
          <a:ln cap="flat" cmpd="sng" w="9525">
            <a:solidFill>
              <a:srgbClr val="F9C94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94" name="Google Shape;594;g253845fc30c_0_1"/>
          <p:cNvGrpSpPr/>
          <p:nvPr/>
        </p:nvGrpSpPr>
        <p:grpSpPr>
          <a:xfrm>
            <a:off x="-158784" y="281518"/>
            <a:ext cx="3452521" cy="6093764"/>
            <a:chOff x="-158784" y="281518"/>
            <a:chExt cx="3452521" cy="6093764"/>
          </a:xfrm>
        </p:grpSpPr>
        <p:pic>
          <p:nvPicPr>
            <p:cNvPr id="595" name="Google Shape;595;g253845fc30c_0_1"/>
            <p:cNvPicPr preferRelativeResize="0"/>
            <p:nvPr/>
          </p:nvPicPr>
          <p:blipFill rotWithShape="1">
            <a:blip r:embed="rId4">
              <a:alphaModFix/>
            </a:blip>
            <a:srcRect b="0" l="0" r="0" t="0"/>
            <a:stretch/>
          </p:blipFill>
          <p:spPr>
            <a:xfrm>
              <a:off x="682900" y="645675"/>
              <a:ext cx="1914201" cy="3429674"/>
            </a:xfrm>
            <a:prstGeom prst="rect">
              <a:avLst/>
            </a:prstGeom>
            <a:noFill/>
            <a:ln>
              <a:noFill/>
            </a:ln>
          </p:spPr>
        </p:pic>
        <p:grpSp>
          <p:nvGrpSpPr>
            <p:cNvPr id="596" name="Google Shape;596;g253845fc30c_0_1"/>
            <p:cNvGrpSpPr/>
            <p:nvPr/>
          </p:nvGrpSpPr>
          <p:grpSpPr>
            <a:xfrm>
              <a:off x="-158784" y="281518"/>
              <a:ext cx="3452521" cy="6093764"/>
              <a:chOff x="5041191" y="1127968"/>
              <a:chExt cx="3452521" cy="6093764"/>
            </a:xfrm>
          </p:grpSpPr>
          <p:sp>
            <p:nvSpPr>
              <p:cNvPr id="597" name="Google Shape;597;g253845fc30c_0_1"/>
              <p:cNvSpPr/>
              <p:nvPr/>
            </p:nvSpPr>
            <p:spPr>
              <a:xfrm>
                <a:off x="5923088" y="1416967"/>
                <a:ext cx="1880700" cy="3630600"/>
              </a:xfrm>
              <a:prstGeom prst="rect">
                <a:avLst/>
              </a:prstGeom>
              <a:solidFill>
                <a:srgbClr val="000000"/>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98" name="Google Shape;598;g253845fc30c_0_1"/>
              <p:cNvSpPr/>
              <p:nvPr/>
            </p:nvSpPr>
            <p:spPr>
              <a:xfrm>
                <a:off x="6127519" y="1590752"/>
                <a:ext cx="1643400" cy="321900"/>
              </a:xfrm>
              <a:prstGeom prst="rect">
                <a:avLst/>
              </a:prstGeom>
              <a:solidFill>
                <a:srgbClr val="285D55"/>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Arial"/>
                  <a:ea typeface="Arial"/>
                  <a:cs typeface="Arial"/>
                  <a:sym typeface="Arial"/>
                </a:endParaRPr>
              </a:p>
            </p:txBody>
          </p:sp>
          <p:sp>
            <p:nvSpPr>
              <p:cNvPr id="599" name="Google Shape;599;g253845fc30c_0_1"/>
              <p:cNvSpPr txBox="1"/>
              <p:nvPr/>
            </p:nvSpPr>
            <p:spPr>
              <a:xfrm>
                <a:off x="6450572" y="1654117"/>
                <a:ext cx="868500" cy="204300"/>
              </a:xfrm>
              <a:prstGeom prst="rect">
                <a:avLst/>
              </a:prstGeom>
              <a:noFill/>
              <a:ln>
                <a:noFill/>
              </a:ln>
            </p:spPr>
            <p:txBody>
              <a:bodyPr anchorCtr="0" anchor="t" bIns="34275" lIns="34275" spcFirstLastPara="1" rIns="34275" wrap="square" tIns="34275">
                <a:noAutofit/>
              </a:bodyPr>
              <a:lstStyle/>
              <a:p>
                <a:pPr indent="0" lvl="0" marL="0" marR="0" rtl="0" algn="l">
                  <a:lnSpc>
                    <a:spcPct val="100000"/>
                  </a:lnSpc>
                  <a:spcBef>
                    <a:spcPts val="0"/>
                  </a:spcBef>
                  <a:spcAft>
                    <a:spcPts val="0"/>
                  </a:spcAft>
                  <a:buClr>
                    <a:srgbClr val="000000"/>
                  </a:buClr>
                  <a:buSzPts val="700"/>
                  <a:buFont typeface="Arial"/>
                  <a:buNone/>
                </a:pPr>
                <a:r>
                  <a:rPr b="1" i="0" lang="en-US" sz="700" u="none" cap="none" strike="noStrike">
                    <a:solidFill>
                      <a:schemeClr val="lt1"/>
                    </a:solidFill>
                    <a:latin typeface="Arial"/>
                    <a:ea typeface="Arial"/>
                    <a:cs typeface="Arial"/>
                    <a:sym typeface="Arial"/>
                  </a:rPr>
                  <a:t>TeacherConnect</a:t>
                </a:r>
                <a:endParaRPr b="1" i="0" sz="700" u="none" cap="none" strike="noStrike">
                  <a:solidFill>
                    <a:schemeClr val="lt1"/>
                  </a:solidFill>
                  <a:latin typeface="Arial"/>
                  <a:ea typeface="Arial"/>
                  <a:cs typeface="Arial"/>
                  <a:sym typeface="Arial"/>
                </a:endParaRPr>
              </a:p>
            </p:txBody>
          </p:sp>
          <p:pic>
            <p:nvPicPr>
              <p:cNvPr id="600" name="Google Shape;600;g253845fc30c_0_1"/>
              <p:cNvPicPr preferRelativeResize="0"/>
              <p:nvPr/>
            </p:nvPicPr>
            <p:blipFill rotWithShape="1">
              <a:blip r:embed="rId5">
                <a:alphaModFix/>
              </a:blip>
              <a:srcRect b="0" l="0" r="69740" t="0"/>
              <a:stretch/>
            </p:blipFill>
            <p:spPr>
              <a:xfrm>
                <a:off x="6227934" y="1642059"/>
                <a:ext cx="176175" cy="204414"/>
              </a:xfrm>
              <a:prstGeom prst="rect">
                <a:avLst/>
              </a:prstGeom>
              <a:noFill/>
              <a:ln>
                <a:noFill/>
              </a:ln>
            </p:spPr>
          </p:pic>
          <p:pic>
            <p:nvPicPr>
              <p:cNvPr id="601" name="Google Shape;601;g253845fc30c_0_1"/>
              <p:cNvPicPr preferRelativeResize="0"/>
              <p:nvPr/>
            </p:nvPicPr>
            <p:blipFill rotWithShape="1">
              <a:blip r:embed="rId6">
                <a:alphaModFix/>
              </a:blip>
              <a:srcRect b="4733" l="0" r="0" t="0"/>
              <a:stretch/>
            </p:blipFill>
            <p:spPr>
              <a:xfrm>
                <a:off x="5041191" y="1127968"/>
                <a:ext cx="3452521" cy="6093764"/>
              </a:xfrm>
              <a:prstGeom prst="rect">
                <a:avLst/>
              </a:prstGeom>
              <a:noFill/>
              <a:ln>
                <a:noFill/>
              </a:ln>
            </p:spPr>
          </p:pic>
          <p:pic>
            <p:nvPicPr>
              <p:cNvPr id="602" name="Google Shape;602;g253845fc30c_0_1"/>
              <p:cNvPicPr preferRelativeResize="0"/>
              <p:nvPr/>
            </p:nvPicPr>
            <p:blipFill rotWithShape="1">
              <a:blip r:embed="rId7">
                <a:alphaModFix/>
              </a:blip>
              <a:srcRect b="32866" l="37848" r="21572" t="11332"/>
              <a:stretch/>
            </p:blipFill>
            <p:spPr>
              <a:xfrm>
                <a:off x="5953275" y="1576830"/>
                <a:ext cx="1817400" cy="3241500"/>
              </a:xfrm>
              <a:prstGeom prst="roundRect">
                <a:avLst>
                  <a:gd fmla="val 0" name="adj"/>
                </a:avLst>
              </a:prstGeom>
              <a:noFill/>
              <a:ln>
                <a:noFill/>
              </a:ln>
            </p:spPr>
          </p:pic>
        </p:grpSp>
      </p:grpSp>
      <p:pic>
        <p:nvPicPr>
          <p:cNvPr id="603" name="Google Shape;603;g253845fc30c_0_1"/>
          <p:cNvPicPr preferRelativeResize="0"/>
          <p:nvPr/>
        </p:nvPicPr>
        <p:blipFill rotWithShape="1">
          <a:blip r:embed="rId8">
            <a:alphaModFix/>
          </a:blip>
          <a:srcRect b="6733" l="0" r="0" t="0"/>
          <a:stretch/>
        </p:blipFill>
        <p:spPr>
          <a:xfrm>
            <a:off x="719825" y="571950"/>
            <a:ext cx="1850026" cy="3575224"/>
          </a:xfrm>
          <a:prstGeom prst="rect">
            <a:avLst/>
          </a:prstGeom>
          <a:noFill/>
          <a:ln>
            <a:noFill/>
          </a:ln>
        </p:spPr>
      </p:pic>
      <p:pic>
        <p:nvPicPr>
          <p:cNvPr id="604" name="Google Shape;604;g253845fc30c_0_1"/>
          <p:cNvPicPr preferRelativeResize="0"/>
          <p:nvPr/>
        </p:nvPicPr>
        <p:blipFill rotWithShape="1">
          <a:blip r:embed="rId9">
            <a:alphaModFix/>
          </a:blip>
          <a:srcRect b="5597" l="0" r="0" t="0"/>
          <a:stretch/>
        </p:blipFill>
        <p:spPr>
          <a:xfrm>
            <a:off x="737325" y="572188"/>
            <a:ext cx="1832524" cy="35747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254dfa305bb_0_449"/>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21</a:t>
            </a:r>
            <a:r>
              <a:rPr baseline="30000" lang="en-US"/>
              <a:t>st</a:t>
            </a:r>
            <a:r>
              <a:rPr lang="en-US"/>
              <a:t> Century Skills </a:t>
            </a:r>
            <a:endParaRPr/>
          </a:p>
        </p:txBody>
      </p:sp>
      <p:sp>
        <p:nvSpPr>
          <p:cNvPr id="193" name="Google Shape;193;g254dfa305bb_0_449"/>
          <p:cNvSpPr txBox="1"/>
          <p:nvPr>
            <p:ph idx="2" type="body"/>
          </p:nvPr>
        </p:nvSpPr>
        <p:spPr>
          <a:xfrm>
            <a:off x="693946" y="1129329"/>
            <a:ext cx="7711500" cy="3450300"/>
          </a:xfrm>
          <a:prstGeom prst="rect">
            <a:avLst/>
          </a:prstGeom>
          <a:noFill/>
          <a:ln>
            <a:noFill/>
          </a:ln>
        </p:spPr>
        <p:txBody>
          <a:bodyPr anchorCtr="0" anchor="t" bIns="34275" lIns="68575" spcFirstLastPara="1" rIns="68575" wrap="square" tIns="34275">
            <a:normAutofit lnSpcReduction="10000"/>
          </a:bodyPr>
          <a:lstStyle/>
          <a:p>
            <a:pPr indent="-228600" lvl="0" marL="457200" rtl="0" algn="ctr">
              <a:lnSpc>
                <a:spcPct val="90000"/>
              </a:lnSpc>
              <a:spcBef>
                <a:spcPts val="800"/>
              </a:spcBef>
              <a:spcAft>
                <a:spcPts val="0"/>
              </a:spcAft>
              <a:buSzPts val="2100"/>
              <a:buNone/>
            </a:pPr>
            <a:r>
              <a:rPr lang="en-US" sz="4000">
                <a:latin typeface="Arial"/>
                <a:ea typeface="Arial"/>
                <a:cs typeface="Arial"/>
                <a:sym typeface="Arial"/>
              </a:rPr>
              <a:t>21st-Century Skills refer to key abilities that learners need to grow in order to succeed and thrive in today's fast-paced world.</a:t>
            </a:r>
            <a:endParaRPr/>
          </a:p>
          <a:p>
            <a:pPr indent="-228600" lvl="0" marL="457200" rtl="0" algn="ctr">
              <a:lnSpc>
                <a:spcPct val="90000"/>
              </a:lnSpc>
              <a:spcBef>
                <a:spcPts val="800"/>
              </a:spcBef>
              <a:spcAft>
                <a:spcPts val="0"/>
              </a:spcAft>
              <a:buSzPts val="2100"/>
              <a:buNone/>
            </a:pPr>
            <a:r>
              <a:rPr lang="en-US" sz="1600">
                <a:latin typeface="Arial"/>
                <a:ea typeface="Arial"/>
                <a:cs typeface="Arial"/>
                <a:sym typeface="Arial"/>
              </a:rPr>
              <a:t>Known by many names such as transferable skills, soft skills, competencies, essential skills, life skills, future skills, higher-order thinking skills…</a:t>
            </a:r>
            <a:endParaRPr sz="4000">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p8"/>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My curious questions </a:t>
            </a:r>
            <a:endParaRPr/>
          </a:p>
        </p:txBody>
      </p:sp>
      <p:sp>
        <p:nvSpPr>
          <p:cNvPr id="610" name="Google Shape;610;p8"/>
          <p:cNvSpPr txBox="1"/>
          <p:nvPr/>
        </p:nvSpPr>
        <p:spPr>
          <a:xfrm>
            <a:off x="1837629" y="4547406"/>
            <a:ext cx="7306371" cy="430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100" u="none" cap="none" strike="noStrike">
                <a:solidFill>
                  <a:srgbClr val="000000"/>
                </a:solidFill>
                <a:latin typeface="Montserrat"/>
                <a:ea typeface="Montserrat"/>
                <a:cs typeface="Montserrat"/>
                <a:sym typeface="Montserrat"/>
              </a:rPr>
              <a:t>Meeting Overall Objective 2: to explore the integration of 21</a:t>
            </a:r>
            <a:r>
              <a:rPr b="1" baseline="30000" i="1" lang="en-US" sz="1100" u="none" cap="none" strike="noStrike">
                <a:solidFill>
                  <a:srgbClr val="000000"/>
                </a:solidFill>
                <a:latin typeface="Montserrat"/>
                <a:ea typeface="Montserrat"/>
                <a:cs typeface="Montserrat"/>
                <a:sym typeface="Montserrat"/>
              </a:rPr>
              <a:t>st</a:t>
            </a:r>
            <a:r>
              <a:rPr b="1" i="1" lang="en-US" sz="1100" u="none" cap="none" strike="noStrike">
                <a:solidFill>
                  <a:srgbClr val="000000"/>
                </a:solidFill>
                <a:latin typeface="Montserrat"/>
                <a:ea typeface="Montserrat"/>
                <a:cs typeface="Montserrat"/>
                <a:sym typeface="Montserrat"/>
              </a:rPr>
              <a:t> Century skills in the teaching, learning, and assessment related to the GEC. </a:t>
            </a:r>
            <a:endParaRPr/>
          </a:p>
        </p:txBody>
      </p:sp>
      <p:grpSp>
        <p:nvGrpSpPr>
          <p:cNvPr id="611" name="Google Shape;611;p8"/>
          <p:cNvGrpSpPr/>
          <p:nvPr/>
        </p:nvGrpSpPr>
        <p:grpSpPr>
          <a:xfrm>
            <a:off x="484632" y="953262"/>
            <a:ext cx="5129639" cy="914400"/>
            <a:chOff x="484632" y="953262"/>
            <a:chExt cx="5129639" cy="914400"/>
          </a:xfrm>
        </p:grpSpPr>
        <p:pic>
          <p:nvPicPr>
            <p:cNvPr descr="Badge 1 with solid fill" id="612" name="Google Shape;612;p8"/>
            <p:cNvPicPr preferRelativeResize="0"/>
            <p:nvPr/>
          </p:nvPicPr>
          <p:blipFill rotWithShape="1">
            <a:blip r:embed="rId3">
              <a:alphaModFix/>
            </a:blip>
            <a:srcRect b="0" l="0" r="0" t="0"/>
            <a:stretch/>
          </p:blipFill>
          <p:spPr>
            <a:xfrm>
              <a:off x="484632" y="953262"/>
              <a:ext cx="914400" cy="914400"/>
            </a:xfrm>
            <a:prstGeom prst="rect">
              <a:avLst/>
            </a:prstGeom>
            <a:noFill/>
            <a:ln>
              <a:noFill/>
            </a:ln>
          </p:spPr>
        </p:pic>
        <p:sp>
          <p:nvSpPr>
            <p:cNvPr id="613" name="Google Shape;613;p8"/>
            <p:cNvSpPr txBox="1"/>
            <p:nvPr/>
          </p:nvSpPr>
          <p:spPr>
            <a:xfrm>
              <a:off x="1033271" y="1034272"/>
              <a:ext cx="4581000" cy="7389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None/>
              </a:pPr>
              <a:r>
                <a:rPr b="0" i="0" lang="en-US" sz="1400" u="none" cap="none" strike="noStrike">
                  <a:solidFill>
                    <a:srgbClr val="374151"/>
                  </a:solidFill>
                  <a:latin typeface="Montserrat"/>
                  <a:ea typeface="Montserrat"/>
                  <a:cs typeface="Montserrat"/>
                  <a:sym typeface="Montserrat"/>
                </a:rPr>
                <a:t>What are the key 21st-century skills our students need to thrive in today's </a:t>
              </a:r>
              <a:r>
                <a:rPr lang="en-US">
                  <a:solidFill>
                    <a:srgbClr val="374151"/>
                  </a:solidFill>
                  <a:latin typeface="Montserrat"/>
                  <a:ea typeface="Montserrat"/>
                  <a:cs typeface="Montserrat"/>
                  <a:sym typeface="Montserrat"/>
                </a:rPr>
                <a:t>changing </a:t>
              </a:r>
              <a:r>
                <a:rPr b="0" i="0" lang="en-US" sz="1400" u="none" cap="none" strike="noStrike">
                  <a:solidFill>
                    <a:srgbClr val="374151"/>
                  </a:solidFill>
                  <a:latin typeface="Montserrat"/>
                  <a:ea typeface="Montserrat"/>
                  <a:cs typeface="Montserrat"/>
                  <a:sym typeface="Montserrat"/>
                </a:rPr>
                <a:t>world? </a:t>
              </a:r>
              <a:endParaRPr/>
            </a:p>
          </p:txBody>
        </p:sp>
      </p:grpSp>
      <p:grpSp>
        <p:nvGrpSpPr>
          <p:cNvPr id="614" name="Google Shape;614;p8"/>
          <p:cNvGrpSpPr/>
          <p:nvPr/>
        </p:nvGrpSpPr>
        <p:grpSpPr>
          <a:xfrm>
            <a:off x="502920" y="1858518"/>
            <a:ext cx="5084064" cy="914400"/>
            <a:chOff x="502920" y="1858518"/>
            <a:chExt cx="5084064" cy="914400"/>
          </a:xfrm>
        </p:grpSpPr>
        <p:pic>
          <p:nvPicPr>
            <p:cNvPr descr="Badge with solid fill" id="615" name="Google Shape;615;p8"/>
            <p:cNvPicPr preferRelativeResize="0"/>
            <p:nvPr/>
          </p:nvPicPr>
          <p:blipFill rotWithShape="1">
            <a:blip r:embed="rId4">
              <a:alphaModFix/>
            </a:blip>
            <a:srcRect b="0" l="0" r="0" t="0"/>
            <a:stretch/>
          </p:blipFill>
          <p:spPr>
            <a:xfrm>
              <a:off x="502920" y="1858518"/>
              <a:ext cx="914400" cy="914400"/>
            </a:xfrm>
            <a:prstGeom prst="rect">
              <a:avLst/>
            </a:prstGeom>
            <a:noFill/>
            <a:ln>
              <a:noFill/>
            </a:ln>
          </p:spPr>
        </p:pic>
        <p:sp>
          <p:nvSpPr>
            <p:cNvPr id="616" name="Google Shape;616;p8"/>
            <p:cNvSpPr txBox="1"/>
            <p:nvPr/>
          </p:nvSpPr>
          <p:spPr>
            <a:xfrm>
              <a:off x="1060704" y="2127540"/>
              <a:ext cx="4526280" cy="307777"/>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None/>
              </a:pPr>
              <a:r>
                <a:rPr b="0" i="0" lang="en-US" sz="1400" u="none" cap="none" strike="noStrike">
                  <a:solidFill>
                    <a:srgbClr val="374151"/>
                  </a:solidFill>
                  <a:latin typeface="Montserrat"/>
                  <a:ea typeface="Montserrat"/>
                  <a:cs typeface="Montserrat"/>
                  <a:sym typeface="Montserrat"/>
                </a:rPr>
                <a:t>Why do we need 21</a:t>
              </a:r>
              <a:r>
                <a:rPr b="0" baseline="30000" i="0" lang="en-US" sz="1400" u="none" cap="none" strike="noStrike">
                  <a:solidFill>
                    <a:srgbClr val="374151"/>
                  </a:solidFill>
                  <a:latin typeface="Montserrat"/>
                  <a:ea typeface="Montserrat"/>
                  <a:cs typeface="Montserrat"/>
                  <a:sym typeface="Montserrat"/>
                </a:rPr>
                <a:t>st</a:t>
              </a:r>
              <a:r>
                <a:rPr b="0" i="0" lang="en-US" sz="1400" u="none" cap="none" strike="noStrike">
                  <a:solidFill>
                    <a:srgbClr val="374151"/>
                  </a:solidFill>
                  <a:latin typeface="Montserrat"/>
                  <a:ea typeface="Montserrat"/>
                  <a:cs typeface="Montserrat"/>
                  <a:sym typeface="Montserrat"/>
                </a:rPr>
                <a:t> century skills?</a:t>
              </a:r>
              <a:endParaRPr b="0" i="0" sz="1400" u="none" cap="none" strike="noStrike">
                <a:solidFill>
                  <a:srgbClr val="374151"/>
                </a:solidFill>
                <a:latin typeface="Montserrat"/>
                <a:ea typeface="Montserrat"/>
                <a:cs typeface="Montserrat"/>
                <a:sym typeface="Montserrat"/>
              </a:endParaRPr>
            </a:p>
          </p:txBody>
        </p:sp>
      </p:grpSp>
      <p:grpSp>
        <p:nvGrpSpPr>
          <p:cNvPr id="617" name="Google Shape;617;p8"/>
          <p:cNvGrpSpPr/>
          <p:nvPr/>
        </p:nvGrpSpPr>
        <p:grpSpPr>
          <a:xfrm>
            <a:off x="539496" y="2736342"/>
            <a:ext cx="5038344" cy="914400"/>
            <a:chOff x="539496" y="2736342"/>
            <a:chExt cx="5038344" cy="914400"/>
          </a:xfrm>
        </p:grpSpPr>
        <p:sp>
          <p:nvSpPr>
            <p:cNvPr id="618" name="Google Shape;618;p8"/>
            <p:cNvSpPr txBox="1"/>
            <p:nvPr/>
          </p:nvSpPr>
          <p:spPr>
            <a:xfrm>
              <a:off x="1097280" y="2817352"/>
              <a:ext cx="4480560" cy="738664"/>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None/>
              </a:pPr>
              <a:r>
                <a:rPr b="0" i="0" lang="en-US" sz="1400" u="none" cap="none" strike="noStrike">
                  <a:solidFill>
                    <a:srgbClr val="374151"/>
                  </a:solidFill>
                  <a:latin typeface="Montserrat"/>
                  <a:ea typeface="Montserrat"/>
                  <a:cs typeface="Montserrat"/>
                  <a:sym typeface="Montserrat"/>
                </a:rPr>
                <a:t>What can we learn from international education systems efforts to infuse 21</a:t>
              </a:r>
              <a:r>
                <a:rPr b="0" baseline="30000" i="0" lang="en-US" sz="1400" u="none" cap="none" strike="noStrike">
                  <a:solidFill>
                    <a:srgbClr val="374151"/>
                  </a:solidFill>
                  <a:latin typeface="Montserrat"/>
                  <a:ea typeface="Montserrat"/>
                  <a:cs typeface="Montserrat"/>
                  <a:sym typeface="Montserrat"/>
                </a:rPr>
                <a:t>st</a:t>
              </a:r>
              <a:r>
                <a:rPr b="0" i="0" lang="en-US" sz="1400" u="none" cap="none" strike="noStrike">
                  <a:solidFill>
                    <a:srgbClr val="374151"/>
                  </a:solidFill>
                  <a:latin typeface="Montserrat"/>
                  <a:ea typeface="Montserrat"/>
                  <a:cs typeface="Montserrat"/>
                  <a:sym typeface="Montserrat"/>
                </a:rPr>
                <a:t> Century Skills? </a:t>
              </a:r>
              <a:endParaRPr/>
            </a:p>
          </p:txBody>
        </p:sp>
        <p:pic>
          <p:nvPicPr>
            <p:cNvPr descr="Badge 3 with solid fill" id="619" name="Google Shape;619;p8"/>
            <p:cNvPicPr preferRelativeResize="0"/>
            <p:nvPr/>
          </p:nvPicPr>
          <p:blipFill rotWithShape="1">
            <a:blip r:embed="rId5">
              <a:alphaModFix/>
            </a:blip>
            <a:srcRect b="0" l="0" r="0" t="0"/>
            <a:stretch/>
          </p:blipFill>
          <p:spPr>
            <a:xfrm>
              <a:off x="539496" y="2736342"/>
              <a:ext cx="914400" cy="914400"/>
            </a:xfrm>
            <a:prstGeom prst="rect">
              <a:avLst/>
            </a:prstGeom>
            <a:noFill/>
            <a:ln>
              <a:noFill/>
            </a:ln>
          </p:spPr>
        </p:pic>
      </p:grpSp>
      <p:grpSp>
        <p:nvGrpSpPr>
          <p:cNvPr id="620" name="Google Shape;620;p8"/>
          <p:cNvGrpSpPr/>
          <p:nvPr/>
        </p:nvGrpSpPr>
        <p:grpSpPr>
          <a:xfrm>
            <a:off x="548640" y="3678174"/>
            <a:ext cx="5074920" cy="914400"/>
            <a:chOff x="548640" y="3678174"/>
            <a:chExt cx="5074920" cy="914400"/>
          </a:xfrm>
        </p:grpSpPr>
        <p:pic>
          <p:nvPicPr>
            <p:cNvPr descr="Badge 4 with solid fill" id="621" name="Google Shape;621;p8"/>
            <p:cNvPicPr preferRelativeResize="0"/>
            <p:nvPr/>
          </p:nvPicPr>
          <p:blipFill rotWithShape="1">
            <a:blip r:embed="rId6">
              <a:alphaModFix/>
            </a:blip>
            <a:srcRect b="0" l="0" r="0" t="0"/>
            <a:stretch/>
          </p:blipFill>
          <p:spPr>
            <a:xfrm>
              <a:off x="548640" y="3678174"/>
              <a:ext cx="914400" cy="914400"/>
            </a:xfrm>
            <a:prstGeom prst="rect">
              <a:avLst/>
            </a:prstGeom>
            <a:noFill/>
            <a:ln>
              <a:noFill/>
            </a:ln>
          </p:spPr>
        </p:pic>
        <p:sp>
          <p:nvSpPr>
            <p:cNvPr id="622" name="Google Shape;622;p8"/>
            <p:cNvSpPr txBox="1"/>
            <p:nvPr/>
          </p:nvSpPr>
          <p:spPr>
            <a:xfrm>
              <a:off x="1142999" y="3876050"/>
              <a:ext cx="4480561" cy="52322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228600" marR="0" rtl="0" algn="l">
                <a:lnSpc>
                  <a:spcPct val="100000"/>
                </a:lnSpc>
                <a:spcBef>
                  <a:spcPts val="0"/>
                </a:spcBef>
                <a:spcAft>
                  <a:spcPts val="0"/>
                </a:spcAft>
                <a:buNone/>
              </a:pPr>
              <a:r>
                <a:rPr b="0" i="0" lang="en-US" sz="1400" u="none" cap="none" strike="noStrike">
                  <a:solidFill>
                    <a:srgbClr val="374151"/>
                  </a:solidFill>
                  <a:latin typeface="Montserrat"/>
                  <a:ea typeface="Montserrat"/>
                  <a:cs typeface="Montserrat"/>
                  <a:sym typeface="Montserrat"/>
                </a:rPr>
                <a:t> What does this mean for the GEC? How do we infuse 21</a:t>
              </a:r>
              <a:r>
                <a:rPr b="0" baseline="30000" i="0" lang="en-US" sz="1400" u="none" cap="none" strike="noStrike">
                  <a:solidFill>
                    <a:srgbClr val="374151"/>
                  </a:solidFill>
                  <a:latin typeface="Montserrat"/>
                  <a:ea typeface="Montserrat"/>
                  <a:cs typeface="Montserrat"/>
                  <a:sym typeface="Montserrat"/>
                </a:rPr>
                <a:t>st</a:t>
              </a:r>
              <a:r>
                <a:rPr b="0" i="0" lang="en-US" sz="1400" u="none" cap="none" strike="noStrike">
                  <a:solidFill>
                    <a:srgbClr val="374151"/>
                  </a:solidFill>
                  <a:latin typeface="Montserrat"/>
                  <a:ea typeface="Montserrat"/>
                  <a:cs typeface="Montserrat"/>
                  <a:sym typeface="Montserrat"/>
                </a:rPr>
                <a:t>-Century Skills into the GEC?</a:t>
              </a:r>
              <a:endParaRPr b="0" i="0" sz="1400" u="none" cap="none" strike="noStrike">
                <a:solidFill>
                  <a:srgbClr val="000000"/>
                </a:solidFill>
                <a:latin typeface="Montserrat"/>
                <a:ea typeface="Montserrat"/>
                <a:cs typeface="Montserrat"/>
                <a:sym typeface="Montserrat"/>
              </a:endParaRPr>
            </a:p>
          </p:txBody>
        </p:sp>
      </p:grpSp>
      <p:sp>
        <p:nvSpPr>
          <p:cNvPr id="623" name="Google Shape;623;p8"/>
          <p:cNvSpPr txBox="1"/>
          <p:nvPr/>
        </p:nvSpPr>
        <p:spPr>
          <a:xfrm>
            <a:off x="5961888" y="960120"/>
            <a:ext cx="3008376" cy="22467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Why curious questions?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1" lang="en-US" sz="1400" u="none" cap="none" strike="noStrike">
                <a:solidFill>
                  <a:srgbClr val="000000"/>
                </a:solidFill>
                <a:latin typeface="Montserrat"/>
                <a:ea typeface="Montserrat"/>
                <a:cs typeface="Montserrat"/>
                <a:sym typeface="Montserrat"/>
              </a:rPr>
              <a:t>Curiosity is the driver of attention and engagement. Getting and keeping learners curious is one of the key factors of successful education.</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S. Gravett 2022</a:t>
            </a:r>
            <a:endParaRPr/>
          </a:p>
          <a:p>
            <a:pPr indent="0" lvl="0" marL="0" marR="0" rtl="0" algn="l">
              <a:lnSpc>
                <a:spcPct val="100000"/>
              </a:lnSpc>
              <a:spcBef>
                <a:spcPts val="0"/>
              </a:spcBef>
              <a:spcAft>
                <a:spcPts val="0"/>
              </a:spcAft>
              <a:buNone/>
            </a:pPr>
            <a:r>
              <a:rPr b="0" i="1" lang="en-US" sz="1200" u="none" cap="none" strike="noStrike">
                <a:solidFill>
                  <a:schemeClr val="accent2"/>
                </a:solidFill>
                <a:latin typeface="Montserrat"/>
                <a:ea typeface="Montserrat"/>
                <a:cs typeface="Montserrat"/>
                <a:sym typeface="Montserrat"/>
              </a:rPr>
              <a:t>Science of learning: Attention and engagement  </a:t>
            </a:r>
            <a:endParaRPr/>
          </a:p>
        </p:txBody>
      </p:sp>
      <p:pic>
        <p:nvPicPr>
          <p:cNvPr descr="Teaching For Learning In A Fast Changing World E Version 1" id="624" name="Google Shape;624;p8"/>
          <p:cNvPicPr preferRelativeResize="0"/>
          <p:nvPr/>
        </p:nvPicPr>
        <p:blipFill rotWithShape="1">
          <a:blip r:embed="rId7">
            <a:alphaModFix/>
          </a:blip>
          <a:srcRect b="0" l="0" r="0" t="0"/>
          <a:stretch/>
        </p:blipFill>
        <p:spPr>
          <a:xfrm>
            <a:off x="7805166" y="3221492"/>
            <a:ext cx="854202" cy="120877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628" name="Shape 628"/>
        <p:cNvGrpSpPr/>
        <p:nvPr/>
      </p:nvGrpSpPr>
      <p:grpSpPr>
        <a:xfrm>
          <a:off x="0" y="0"/>
          <a:ext cx="0" cy="0"/>
          <a:chOff x="0" y="0"/>
          <a:chExt cx="0" cy="0"/>
        </a:xfrm>
      </p:grpSpPr>
      <p:sp>
        <p:nvSpPr>
          <p:cNvPr id="629" name="Google Shape;629;p9"/>
          <p:cNvSpPr txBox="1"/>
          <p:nvPr/>
        </p:nvSpPr>
        <p:spPr>
          <a:xfrm>
            <a:off x="294825" y="747300"/>
            <a:ext cx="5332800" cy="3324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200" u="none" cap="none" strike="noStrike">
                <a:solidFill>
                  <a:schemeClr val="lt1"/>
                </a:solidFill>
                <a:latin typeface="Montserrat"/>
                <a:ea typeface="Montserrat"/>
                <a:cs typeface="Montserrat"/>
                <a:sym typeface="Montserrat"/>
              </a:rPr>
              <a:t>What are the  21</a:t>
            </a:r>
            <a:r>
              <a:rPr b="1" baseline="30000" i="0" lang="en-US" sz="4200" u="none" cap="none" strike="noStrike">
                <a:solidFill>
                  <a:schemeClr val="lt1"/>
                </a:solidFill>
                <a:latin typeface="Montserrat"/>
                <a:ea typeface="Montserrat"/>
                <a:cs typeface="Montserrat"/>
                <a:sym typeface="Montserrat"/>
              </a:rPr>
              <a:t>st</a:t>
            </a:r>
            <a:r>
              <a:rPr b="1" i="0" lang="en-US" sz="4200" u="none" cap="none" strike="noStrike">
                <a:solidFill>
                  <a:schemeClr val="lt1"/>
                </a:solidFill>
                <a:latin typeface="Montserrat"/>
                <a:ea typeface="Montserrat"/>
                <a:cs typeface="Montserrat"/>
                <a:sym typeface="Montserrat"/>
              </a:rPr>
              <a:t>-Century Skills </a:t>
            </a:r>
            <a:r>
              <a:rPr b="1" lang="en-US" sz="4200">
                <a:solidFill>
                  <a:schemeClr val="lt1"/>
                </a:solidFill>
                <a:latin typeface="Montserrat"/>
                <a:ea typeface="Montserrat"/>
                <a:cs typeface="Montserrat"/>
                <a:sym typeface="Montserrat"/>
              </a:rPr>
              <a:t>we need to </a:t>
            </a:r>
            <a:r>
              <a:rPr b="1" lang="en-US" sz="4200">
                <a:solidFill>
                  <a:schemeClr val="lt1"/>
                </a:solidFill>
                <a:latin typeface="Montserrat"/>
                <a:ea typeface="Montserrat"/>
                <a:cs typeface="Montserrat"/>
                <a:sym typeface="Montserrat"/>
              </a:rPr>
              <a:t>thrive</a:t>
            </a:r>
            <a:r>
              <a:rPr b="1" lang="en-US" sz="4200">
                <a:solidFill>
                  <a:schemeClr val="lt1"/>
                </a:solidFill>
                <a:latin typeface="Montserrat"/>
                <a:ea typeface="Montserrat"/>
                <a:cs typeface="Montserrat"/>
                <a:sym typeface="Montserrat"/>
              </a:rPr>
              <a:t> in  </a:t>
            </a:r>
            <a:r>
              <a:rPr b="1" lang="en-US" sz="4200">
                <a:solidFill>
                  <a:schemeClr val="lt1"/>
                </a:solidFill>
                <a:latin typeface="Montserrat"/>
                <a:ea typeface="Montserrat"/>
                <a:cs typeface="Montserrat"/>
                <a:sym typeface="Montserrat"/>
              </a:rPr>
              <a:t>changing</a:t>
            </a:r>
            <a:r>
              <a:rPr b="1" lang="en-US" sz="4200">
                <a:solidFill>
                  <a:schemeClr val="lt1"/>
                </a:solidFill>
                <a:latin typeface="Montserrat"/>
                <a:ea typeface="Montserrat"/>
                <a:cs typeface="Montserrat"/>
                <a:sym typeface="Montserrat"/>
              </a:rPr>
              <a:t> world </a:t>
            </a:r>
            <a:r>
              <a:rPr b="1" i="0" lang="en-US" sz="4200" u="none" cap="none" strike="noStrike">
                <a:solidFill>
                  <a:schemeClr val="lt1"/>
                </a:solidFill>
                <a:latin typeface="Montserrat"/>
                <a:ea typeface="Montserrat"/>
                <a:cs typeface="Montserrat"/>
                <a:sym typeface="Montserrat"/>
              </a:rPr>
              <a:t>?</a:t>
            </a:r>
            <a:endParaRPr sz="200"/>
          </a:p>
        </p:txBody>
      </p:sp>
      <p:pic>
        <p:nvPicPr>
          <p:cNvPr id="630" name="Google Shape;630;p9"/>
          <p:cNvPicPr preferRelativeResize="0"/>
          <p:nvPr/>
        </p:nvPicPr>
        <p:blipFill rotWithShape="1">
          <a:blip r:embed="rId3">
            <a:alphaModFix/>
          </a:blip>
          <a:srcRect b="0" l="0" r="0" t="0"/>
          <a:stretch/>
        </p:blipFill>
        <p:spPr>
          <a:xfrm>
            <a:off x="5390199" y="906646"/>
            <a:ext cx="2770822" cy="3520574"/>
          </a:xfrm>
          <a:prstGeom prst="rect">
            <a:avLst/>
          </a:prstGeom>
          <a:noFill/>
          <a:ln>
            <a:noFill/>
          </a:ln>
        </p:spPr>
      </p:pic>
      <p:pic>
        <p:nvPicPr>
          <p:cNvPr id="631" name="Google Shape;631;p9"/>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10"/>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21</a:t>
            </a:r>
            <a:r>
              <a:rPr baseline="30000" lang="en-US"/>
              <a:t>st</a:t>
            </a:r>
            <a:r>
              <a:rPr lang="en-US"/>
              <a:t> Century Skills </a:t>
            </a:r>
            <a:endParaRPr/>
          </a:p>
        </p:txBody>
      </p:sp>
      <p:sp>
        <p:nvSpPr>
          <p:cNvPr id="637" name="Google Shape;637;p10"/>
          <p:cNvSpPr txBox="1"/>
          <p:nvPr>
            <p:ph idx="2" type="body"/>
          </p:nvPr>
        </p:nvSpPr>
        <p:spPr>
          <a:xfrm>
            <a:off x="693946" y="1129329"/>
            <a:ext cx="7711440" cy="3450300"/>
          </a:xfrm>
          <a:prstGeom prst="rect">
            <a:avLst/>
          </a:prstGeom>
          <a:noFill/>
          <a:ln>
            <a:noFill/>
          </a:ln>
        </p:spPr>
        <p:txBody>
          <a:bodyPr anchorCtr="0" anchor="t" bIns="34275" lIns="68575" spcFirstLastPara="1" rIns="68575" wrap="square" tIns="34275">
            <a:normAutofit lnSpcReduction="10000"/>
          </a:bodyPr>
          <a:lstStyle/>
          <a:p>
            <a:pPr indent="-228600" lvl="0" marL="457200" rtl="0" algn="ctr">
              <a:lnSpc>
                <a:spcPct val="90000"/>
              </a:lnSpc>
              <a:spcBef>
                <a:spcPts val="800"/>
              </a:spcBef>
              <a:spcAft>
                <a:spcPts val="0"/>
              </a:spcAft>
              <a:buSzPts val="2100"/>
              <a:buNone/>
            </a:pPr>
            <a:r>
              <a:rPr lang="en-US" sz="4000">
                <a:latin typeface="Montserrat"/>
                <a:ea typeface="Montserrat"/>
                <a:cs typeface="Montserrat"/>
                <a:sym typeface="Montserrat"/>
              </a:rPr>
              <a:t>21st-Century Skills refer to key abilities that learners need to grow in order to succeed and thrive in today's fast-paced world.</a:t>
            </a:r>
            <a:endParaRPr/>
          </a:p>
          <a:p>
            <a:pPr indent="-228600" lvl="0" marL="457200" rtl="0" algn="ctr">
              <a:lnSpc>
                <a:spcPct val="90000"/>
              </a:lnSpc>
              <a:spcBef>
                <a:spcPts val="800"/>
              </a:spcBef>
              <a:spcAft>
                <a:spcPts val="0"/>
              </a:spcAft>
              <a:buSzPts val="2100"/>
              <a:buNone/>
            </a:pPr>
            <a:r>
              <a:rPr lang="en-US" sz="1600">
                <a:latin typeface="Montserrat"/>
                <a:ea typeface="Montserrat"/>
                <a:cs typeface="Montserrat"/>
                <a:sym typeface="Montserrat"/>
              </a:rPr>
              <a:t>Known by many names such as transferable skills, soft skills, competencies, essential skills, life skills, future skills, higher-order thinking skills…</a:t>
            </a:r>
            <a:endParaRPr sz="4000">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11"/>
          <p:cNvSpPr txBox="1"/>
          <p:nvPr>
            <p:ph idx="1" type="body"/>
          </p:nvPr>
        </p:nvSpPr>
        <p:spPr>
          <a:xfrm>
            <a:off x="436111" y="1624934"/>
            <a:ext cx="4027106" cy="1995774"/>
          </a:xfrm>
          <a:prstGeom prst="rect">
            <a:avLst/>
          </a:prstGeom>
          <a:noFill/>
          <a:ln>
            <a:noFill/>
          </a:ln>
        </p:spPr>
        <p:txBody>
          <a:bodyPr anchorCtr="0" anchor="t" bIns="34275" lIns="68575" spcFirstLastPara="1" rIns="68575" wrap="square" tIns="34275">
            <a:normAutofit/>
          </a:bodyPr>
          <a:lstStyle/>
          <a:p>
            <a:pPr indent="-228600" lvl="0" marL="457200" rtl="0" algn="ctr">
              <a:lnSpc>
                <a:spcPct val="90000"/>
              </a:lnSpc>
              <a:spcBef>
                <a:spcPts val="800"/>
              </a:spcBef>
              <a:spcAft>
                <a:spcPts val="0"/>
              </a:spcAft>
              <a:buSzPts val="2100"/>
              <a:buNone/>
            </a:pPr>
            <a:r>
              <a:rPr lang="en-US" sz="3200"/>
              <a:t>What do you think are important 21</a:t>
            </a:r>
            <a:r>
              <a:rPr baseline="30000" lang="en-US" sz="3200"/>
              <a:t>st</a:t>
            </a:r>
            <a:r>
              <a:rPr lang="en-US" sz="3200"/>
              <a:t>-Century Skills?</a:t>
            </a:r>
            <a:endParaRPr/>
          </a:p>
        </p:txBody>
      </p:sp>
      <p:pic>
        <p:nvPicPr>
          <p:cNvPr descr="A picture containing clothing, footwear, clipart, drawing&#10;&#10;Description automatically generated" id="643" name="Google Shape;643;p11"/>
          <p:cNvPicPr preferRelativeResize="0"/>
          <p:nvPr/>
        </p:nvPicPr>
        <p:blipFill rotWithShape="1">
          <a:blip r:embed="rId3">
            <a:alphaModFix/>
          </a:blip>
          <a:srcRect b="0" l="0" r="0" t="0"/>
          <a:stretch/>
        </p:blipFill>
        <p:spPr>
          <a:xfrm>
            <a:off x="4514973" y="943536"/>
            <a:ext cx="3563119" cy="3816104"/>
          </a:xfrm>
          <a:prstGeom prst="rect">
            <a:avLst/>
          </a:prstGeom>
          <a:noFill/>
          <a:ln>
            <a:noFill/>
          </a:ln>
        </p:spPr>
      </p:pic>
      <p:sp>
        <p:nvSpPr>
          <p:cNvPr id="644" name="Google Shape;644;p11"/>
          <p:cNvSpPr txBox="1"/>
          <p:nvPr/>
        </p:nvSpPr>
        <p:spPr>
          <a:xfrm>
            <a:off x="318922" y="127315"/>
            <a:ext cx="8454588" cy="605782"/>
          </a:xfrm>
          <a:prstGeom prst="rect">
            <a:avLst/>
          </a:prstGeom>
          <a:noFill/>
          <a:ln>
            <a:noFill/>
          </a:ln>
        </p:spPr>
        <p:txBody>
          <a:bodyPr anchorCtr="0" anchor="t" bIns="34275" lIns="68575" spcFirstLastPara="1" rIns="68575" wrap="square" tIns="34275">
            <a:normAutofit lnSpcReduction="10000"/>
          </a:bodyPr>
          <a:lstStyle/>
          <a:p>
            <a:pPr indent="-228600" lvl="0" marL="457200" marR="0" rtl="0" algn="l">
              <a:lnSpc>
                <a:spcPct val="90000"/>
              </a:lnSpc>
              <a:spcBef>
                <a:spcPts val="800"/>
              </a:spcBef>
              <a:spcAft>
                <a:spcPts val="0"/>
              </a:spcAft>
              <a:buClr>
                <a:schemeClr val="dk1"/>
              </a:buClr>
              <a:buSzPts val="2100"/>
              <a:buFont typeface="Arial"/>
              <a:buNone/>
            </a:pPr>
            <a:r>
              <a:rPr b="1" i="0" lang="en-US" sz="3200" u="none" cap="none" strike="noStrike">
                <a:solidFill>
                  <a:schemeClr val="dk1"/>
                </a:solidFill>
                <a:latin typeface="Montserrat"/>
                <a:ea typeface="Montserrat"/>
                <a:cs typeface="Montserrat"/>
                <a:sym typeface="Montserrat"/>
              </a:rPr>
              <a:t>Ask the audience</a:t>
            </a:r>
            <a:endParaRPr/>
          </a:p>
        </p:txBody>
      </p:sp>
      <p:sp>
        <p:nvSpPr>
          <p:cNvPr id="645" name="Google Shape;645;p11"/>
          <p:cNvSpPr txBox="1"/>
          <p:nvPr/>
        </p:nvSpPr>
        <p:spPr>
          <a:xfrm>
            <a:off x="1012841" y="3918767"/>
            <a:ext cx="32826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200" u="none" cap="none" strike="noStrike">
                <a:solidFill>
                  <a:schemeClr val="accent2"/>
                </a:solidFill>
                <a:latin typeface="Montserrat"/>
                <a:ea typeface="Montserrat"/>
                <a:cs typeface="Montserrat"/>
                <a:sym typeface="Montserrat"/>
              </a:rPr>
              <a:t>Science of learning: Assessing prior knowledge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2"/>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Examples of 21</a:t>
            </a:r>
            <a:r>
              <a:rPr baseline="30000" lang="en-US"/>
              <a:t>st</a:t>
            </a:r>
            <a:r>
              <a:rPr lang="en-US"/>
              <a:t>-Century Skills </a:t>
            </a:r>
            <a:endParaRPr/>
          </a:p>
        </p:txBody>
      </p:sp>
      <p:sp>
        <p:nvSpPr>
          <p:cNvPr id="651" name="Google Shape;651;p12"/>
          <p:cNvSpPr txBox="1"/>
          <p:nvPr>
            <p:ph idx="2" type="body"/>
          </p:nvPr>
        </p:nvSpPr>
        <p:spPr>
          <a:xfrm>
            <a:off x="1096688" y="1484053"/>
            <a:ext cx="2986581" cy="486636"/>
          </a:xfrm>
          <a:prstGeom prst="rect">
            <a:avLst/>
          </a:prstGeom>
          <a:noFill/>
          <a:ln>
            <a:noFill/>
          </a:ln>
        </p:spPr>
        <p:txBody>
          <a:bodyPr anchorCtr="0" anchor="t" bIns="34275" lIns="68575" spcFirstLastPara="1" rIns="68575" wrap="square" tIns="34275">
            <a:normAutofit lnSpcReduction="10000"/>
          </a:bodyPr>
          <a:lstStyle/>
          <a:p>
            <a:pPr indent="-228600" lvl="0" marL="457200" rtl="0" algn="l">
              <a:lnSpc>
                <a:spcPct val="90000"/>
              </a:lnSpc>
              <a:spcBef>
                <a:spcPts val="800"/>
              </a:spcBef>
              <a:spcAft>
                <a:spcPts val="0"/>
              </a:spcAft>
              <a:buSzPts val="2100"/>
              <a:buNone/>
            </a:pPr>
            <a:r>
              <a:rPr b="1" lang="en-US" sz="2400">
                <a:solidFill>
                  <a:schemeClr val="accent2"/>
                </a:solidFill>
                <a:latin typeface="Montserrat"/>
                <a:ea typeface="Montserrat"/>
                <a:cs typeface="Montserrat"/>
                <a:sym typeface="Montserrat"/>
              </a:rPr>
              <a:t>Communication</a:t>
            </a:r>
            <a:endParaRPr/>
          </a:p>
          <a:p>
            <a:pPr indent="-228600" lvl="0" marL="457200" rtl="0" algn="l">
              <a:lnSpc>
                <a:spcPct val="90000"/>
              </a:lnSpc>
              <a:spcBef>
                <a:spcPts val="800"/>
              </a:spcBef>
              <a:spcAft>
                <a:spcPts val="0"/>
              </a:spcAft>
              <a:buSzPts val="2100"/>
              <a:buNone/>
            </a:pPr>
            <a:r>
              <a:t/>
            </a:r>
            <a:endParaRPr>
              <a:solidFill>
                <a:schemeClr val="accent2"/>
              </a:solidFill>
            </a:endParaRPr>
          </a:p>
        </p:txBody>
      </p:sp>
      <p:sp>
        <p:nvSpPr>
          <p:cNvPr id="652" name="Google Shape;652;p12"/>
          <p:cNvSpPr txBox="1"/>
          <p:nvPr/>
        </p:nvSpPr>
        <p:spPr>
          <a:xfrm>
            <a:off x="2672256" y="2648431"/>
            <a:ext cx="2900855"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accent2"/>
                </a:solidFill>
                <a:latin typeface="Montserrat"/>
                <a:ea typeface="Montserrat"/>
                <a:cs typeface="Montserrat"/>
                <a:sym typeface="Montserrat"/>
              </a:rPr>
              <a:t>Critical thinking</a:t>
            </a:r>
            <a:endParaRPr/>
          </a:p>
        </p:txBody>
      </p:sp>
      <p:sp>
        <p:nvSpPr>
          <p:cNvPr id="653" name="Google Shape;653;p12"/>
          <p:cNvSpPr txBox="1"/>
          <p:nvPr/>
        </p:nvSpPr>
        <p:spPr>
          <a:xfrm>
            <a:off x="2254469" y="3342115"/>
            <a:ext cx="1962807"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accent2"/>
                </a:solidFill>
                <a:latin typeface="Montserrat"/>
                <a:ea typeface="Montserrat"/>
                <a:cs typeface="Montserrat"/>
                <a:sym typeface="Montserrat"/>
              </a:rPr>
              <a:t>Creativity</a:t>
            </a:r>
            <a:endParaRPr/>
          </a:p>
        </p:txBody>
      </p:sp>
      <p:sp>
        <p:nvSpPr>
          <p:cNvPr id="654" name="Google Shape;654;p12"/>
          <p:cNvSpPr txBox="1"/>
          <p:nvPr/>
        </p:nvSpPr>
        <p:spPr>
          <a:xfrm>
            <a:off x="5297212" y="1978397"/>
            <a:ext cx="264860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accent2"/>
                </a:solidFill>
                <a:latin typeface="Montserrat"/>
                <a:ea typeface="Montserrat"/>
                <a:cs typeface="Montserrat"/>
                <a:sym typeface="Montserrat"/>
              </a:rPr>
              <a:t>Collaboration</a:t>
            </a:r>
            <a:endParaRPr b="1" i="0" sz="1400" u="none" cap="none" strike="noStrike">
              <a:solidFill>
                <a:schemeClr val="accent2"/>
              </a:solidFill>
              <a:latin typeface="Montserrat"/>
              <a:ea typeface="Montserrat"/>
              <a:cs typeface="Montserrat"/>
              <a:sym typeface="Montserrat"/>
            </a:endParaRPr>
          </a:p>
        </p:txBody>
      </p:sp>
      <p:sp>
        <p:nvSpPr>
          <p:cNvPr id="655" name="Google Shape;655;p12"/>
          <p:cNvSpPr txBox="1"/>
          <p:nvPr/>
        </p:nvSpPr>
        <p:spPr>
          <a:xfrm>
            <a:off x="5780025" y="3420950"/>
            <a:ext cx="2648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2400" u="none" cap="none" strike="noStrike">
                <a:solidFill>
                  <a:schemeClr val="accent2"/>
                </a:solidFill>
                <a:latin typeface="Montserrat"/>
                <a:ea typeface="Montserrat"/>
                <a:cs typeface="Montserrat"/>
                <a:sym typeface="Montserrat"/>
              </a:rPr>
              <a:t>Metacognition</a:t>
            </a:r>
            <a:endParaRPr b="0" i="0" sz="1800" u="none" cap="none" strike="noStrike">
              <a:solidFill>
                <a:schemeClr val="accent2"/>
              </a:solidFill>
              <a:latin typeface="Arial"/>
              <a:ea typeface="Arial"/>
              <a:cs typeface="Arial"/>
              <a:sym typeface="Arial"/>
            </a:endParaRPr>
          </a:p>
        </p:txBody>
      </p:sp>
      <p:sp>
        <p:nvSpPr>
          <p:cNvPr id="656" name="Google Shape;656;p12"/>
          <p:cNvSpPr txBox="1"/>
          <p:nvPr/>
        </p:nvSpPr>
        <p:spPr>
          <a:xfrm>
            <a:off x="5591505" y="2729887"/>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Problem solving</a:t>
            </a:r>
            <a:endParaRPr/>
          </a:p>
        </p:txBody>
      </p:sp>
      <p:sp>
        <p:nvSpPr>
          <p:cNvPr id="657" name="Google Shape;657;p12"/>
          <p:cNvSpPr txBox="1"/>
          <p:nvPr/>
        </p:nvSpPr>
        <p:spPr>
          <a:xfrm>
            <a:off x="2401615" y="2117659"/>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Resilience</a:t>
            </a:r>
            <a:endParaRPr/>
          </a:p>
        </p:txBody>
      </p:sp>
      <p:sp>
        <p:nvSpPr>
          <p:cNvPr id="658" name="Google Shape;658;p12"/>
          <p:cNvSpPr txBox="1"/>
          <p:nvPr/>
        </p:nvSpPr>
        <p:spPr>
          <a:xfrm>
            <a:off x="1636987" y="3032059"/>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Adaptability</a:t>
            </a:r>
            <a:endParaRPr/>
          </a:p>
        </p:txBody>
      </p:sp>
      <p:sp>
        <p:nvSpPr>
          <p:cNvPr id="659" name="Google Shape;659;p12"/>
          <p:cNvSpPr txBox="1"/>
          <p:nvPr/>
        </p:nvSpPr>
        <p:spPr>
          <a:xfrm>
            <a:off x="6910552" y="3836101"/>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Innovation</a:t>
            </a:r>
            <a:endParaRPr/>
          </a:p>
        </p:txBody>
      </p:sp>
      <p:sp>
        <p:nvSpPr>
          <p:cNvPr id="660" name="Google Shape;660;p12"/>
          <p:cNvSpPr txBox="1"/>
          <p:nvPr/>
        </p:nvSpPr>
        <p:spPr>
          <a:xfrm>
            <a:off x="3394842" y="3993756"/>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Leadership</a:t>
            </a:r>
            <a:endParaRPr/>
          </a:p>
        </p:txBody>
      </p:sp>
      <p:sp>
        <p:nvSpPr>
          <p:cNvPr id="661" name="Google Shape;661;p12"/>
          <p:cNvSpPr txBox="1"/>
          <p:nvPr/>
        </p:nvSpPr>
        <p:spPr>
          <a:xfrm>
            <a:off x="4845269" y="1636811"/>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Empathy</a:t>
            </a:r>
            <a:endParaRPr/>
          </a:p>
        </p:txBody>
      </p:sp>
      <p:sp>
        <p:nvSpPr>
          <p:cNvPr id="662" name="Google Shape;662;p12"/>
          <p:cNvSpPr txBox="1"/>
          <p:nvPr/>
        </p:nvSpPr>
        <p:spPr>
          <a:xfrm>
            <a:off x="3670739" y="2298963"/>
            <a:ext cx="234380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Emotional Intelligence </a:t>
            </a:r>
            <a:endParaRPr/>
          </a:p>
        </p:txBody>
      </p:sp>
      <p:sp>
        <p:nvSpPr>
          <p:cNvPr id="663" name="Google Shape;663;p12"/>
          <p:cNvSpPr txBox="1"/>
          <p:nvPr/>
        </p:nvSpPr>
        <p:spPr>
          <a:xfrm>
            <a:off x="6450724" y="3087238"/>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Compassion</a:t>
            </a:r>
            <a:endParaRPr/>
          </a:p>
        </p:txBody>
      </p:sp>
      <p:sp>
        <p:nvSpPr>
          <p:cNvPr id="664" name="Google Shape;664;p12"/>
          <p:cNvSpPr txBox="1"/>
          <p:nvPr/>
        </p:nvSpPr>
        <p:spPr>
          <a:xfrm>
            <a:off x="1636986" y="3875514"/>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Digital literacy</a:t>
            </a:r>
            <a:endParaRPr/>
          </a:p>
        </p:txBody>
      </p:sp>
      <p:sp>
        <p:nvSpPr>
          <p:cNvPr id="665" name="Google Shape;665;p12"/>
          <p:cNvSpPr txBox="1"/>
          <p:nvPr/>
        </p:nvSpPr>
        <p:spPr>
          <a:xfrm>
            <a:off x="3189890" y="1865410"/>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Accountable</a:t>
            </a:r>
            <a:endParaRPr/>
          </a:p>
        </p:txBody>
      </p:sp>
      <p:sp>
        <p:nvSpPr>
          <p:cNvPr id="666" name="Google Shape;666;p12"/>
          <p:cNvSpPr txBox="1"/>
          <p:nvPr/>
        </p:nvSpPr>
        <p:spPr>
          <a:xfrm>
            <a:off x="3899339" y="3095121"/>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Growth Mindset</a:t>
            </a:r>
            <a:endParaRPr/>
          </a:p>
        </p:txBody>
      </p:sp>
      <p:sp>
        <p:nvSpPr>
          <p:cNvPr id="667" name="Google Shape;667;p12"/>
          <p:cNvSpPr txBox="1"/>
          <p:nvPr/>
        </p:nvSpPr>
        <p:spPr>
          <a:xfrm>
            <a:off x="4790091" y="3962225"/>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Solution seeking </a:t>
            </a:r>
            <a:endParaRPr/>
          </a:p>
        </p:txBody>
      </p:sp>
      <p:sp>
        <p:nvSpPr>
          <p:cNvPr id="668" name="Google Shape;668;p12"/>
          <p:cNvSpPr txBox="1"/>
          <p:nvPr/>
        </p:nvSpPr>
        <p:spPr>
          <a:xfrm>
            <a:off x="1763111" y="2385673"/>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Self-directed</a:t>
            </a:r>
            <a:endParaRPr/>
          </a:p>
        </p:txBody>
      </p:sp>
      <p:sp>
        <p:nvSpPr>
          <p:cNvPr id="669" name="Google Shape;669;p12"/>
          <p:cNvSpPr txBox="1"/>
          <p:nvPr/>
        </p:nvSpPr>
        <p:spPr>
          <a:xfrm>
            <a:off x="6106511" y="1313619"/>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Self-Efficacy</a:t>
            </a:r>
            <a:endParaRPr/>
          </a:p>
        </p:txBody>
      </p:sp>
      <p:sp>
        <p:nvSpPr>
          <p:cNvPr id="670" name="Google Shape;670;p12"/>
          <p:cNvSpPr txBox="1"/>
          <p:nvPr/>
        </p:nvSpPr>
        <p:spPr>
          <a:xfrm>
            <a:off x="4317125" y="3552322"/>
            <a:ext cx="17000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Curiosity </a:t>
            </a:r>
            <a:endParaRPr/>
          </a:p>
        </p:txBody>
      </p:sp>
      <p:sp>
        <p:nvSpPr>
          <p:cNvPr id="671" name="Google Shape;671;p12"/>
          <p:cNvSpPr txBox="1"/>
          <p:nvPr/>
        </p:nvSpPr>
        <p:spPr>
          <a:xfrm>
            <a:off x="6130159" y="1786583"/>
            <a:ext cx="228074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Intrinsic motivation </a:t>
            </a:r>
            <a:endParaRPr/>
          </a:p>
        </p:txBody>
      </p:sp>
      <p:sp>
        <p:nvSpPr>
          <p:cNvPr id="672" name="Google Shape;672;p12"/>
          <p:cNvSpPr txBox="1"/>
          <p:nvPr/>
        </p:nvSpPr>
        <p:spPr>
          <a:xfrm>
            <a:off x="377742" y="1940875"/>
            <a:ext cx="1780241"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Systems thinking </a:t>
            </a:r>
            <a:endParaRPr/>
          </a:p>
        </p:txBody>
      </p:sp>
      <p:sp>
        <p:nvSpPr>
          <p:cNvPr id="673" name="Google Shape;673;p12"/>
          <p:cNvSpPr txBox="1"/>
          <p:nvPr/>
        </p:nvSpPr>
        <p:spPr>
          <a:xfrm>
            <a:off x="246678" y="2769931"/>
            <a:ext cx="203932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Information literacy</a:t>
            </a:r>
            <a:endParaRPr/>
          </a:p>
        </p:txBody>
      </p:sp>
      <p:sp>
        <p:nvSpPr>
          <p:cNvPr id="674" name="Google Shape;674;p12"/>
          <p:cNvSpPr txBox="1"/>
          <p:nvPr/>
        </p:nvSpPr>
        <p:spPr>
          <a:xfrm>
            <a:off x="6550152" y="2455987"/>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Computational thinking </a:t>
            </a:r>
            <a:endParaRPr/>
          </a:p>
        </p:txBody>
      </p:sp>
      <p:sp>
        <p:nvSpPr>
          <p:cNvPr id="675" name="Google Shape;675;p12"/>
          <p:cNvSpPr txBox="1"/>
          <p:nvPr/>
        </p:nvSpPr>
        <p:spPr>
          <a:xfrm>
            <a:off x="6382512" y="4354891"/>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Decision making </a:t>
            </a:r>
            <a:endParaRPr/>
          </a:p>
        </p:txBody>
      </p:sp>
      <p:sp>
        <p:nvSpPr>
          <p:cNvPr id="676" name="Google Shape;676;p12"/>
          <p:cNvSpPr txBox="1"/>
          <p:nvPr/>
        </p:nvSpPr>
        <p:spPr>
          <a:xfrm>
            <a:off x="2267712" y="4510339"/>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Logical reasoning </a:t>
            </a:r>
            <a:endParaRPr/>
          </a:p>
        </p:txBody>
      </p:sp>
      <p:sp>
        <p:nvSpPr>
          <p:cNvPr id="677" name="Google Shape;677;p12"/>
          <p:cNvSpPr txBox="1"/>
          <p:nvPr/>
        </p:nvSpPr>
        <p:spPr>
          <a:xfrm>
            <a:off x="3209544" y="1117915"/>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Conflict resolution </a:t>
            </a:r>
            <a:endParaRPr/>
          </a:p>
        </p:txBody>
      </p:sp>
      <p:sp>
        <p:nvSpPr>
          <p:cNvPr id="678" name="Google Shape;678;p12"/>
          <p:cNvSpPr txBox="1"/>
          <p:nvPr/>
        </p:nvSpPr>
        <p:spPr>
          <a:xfrm>
            <a:off x="728472" y="1060003"/>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Adaptability </a:t>
            </a:r>
            <a:endParaRPr/>
          </a:p>
        </p:txBody>
      </p:sp>
      <p:sp>
        <p:nvSpPr>
          <p:cNvPr id="679" name="Google Shape;679;p12"/>
          <p:cNvSpPr txBox="1"/>
          <p:nvPr/>
        </p:nvSpPr>
        <p:spPr>
          <a:xfrm>
            <a:off x="7037832" y="1050859"/>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Self-efficacy </a:t>
            </a:r>
            <a:endParaRPr/>
          </a:p>
        </p:txBody>
      </p:sp>
      <p:sp>
        <p:nvSpPr>
          <p:cNvPr id="680" name="Google Shape;680;p12"/>
          <p:cNvSpPr txBox="1"/>
          <p:nvPr/>
        </p:nvSpPr>
        <p:spPr>
          <a:xfrm>
            <a:off x="207264" y="3547171"/>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Agency/Autonomy </a:t>
            </a:r>
            <a:endParaRPr/>
          </a:p>
        </p:txBody>
      </p:sp>
      <p:sp>
        <p:nvSpPr>
          <p:cNvPr id="681" name="Google Shape;681;p12"/>
          <p:cNvSpPr txBox="1"/>
          <p:nvPr/>
        </p:nvSpPr>
        <p:spPr>
          <a:xfrm>
            <a:off x="4331208" y="4735891"/>
            <a:ext cx="259384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chemeClr val="dk1"/>
                </a:solidFill>
                <a:latin typeface="Montserrat"/>
                <a:ea typeface="Montserrat"/>
                <a:cs typeface="Montserrat"/>
                <a:sym typeface="Montserrat"/>
              </a:rPr>
              <a:t>Environmental awareness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254b9d582a2_0_172"/>
          <p:cNvSpPr txBox="1"/>
          <p:nvPr>
            <p:ph idx="1" type="body"/>
          </p:nvPr>
        </p:nvSpPr>
        <p:spPr>
          <a:xfrm>
            <a:off x="371474" y="77391"/>
            <a:ext cx="8653500" cy="624000"/>
          </a:xfrm>
          <a:prstGeom prst="rect">
            <a:avLst/>
          </a:prstGeom>
        </p:spPr>
        <p:txBody>
          <a:bodyPr anchorCtr="0" anchor="t" bIns="34275" lIns="68575" spcFirstLastPara="1" rIns="68575" wrap="square" tIns="34275">
            <a:normAutofit fontScale="92500"/>
          </a:bodyPr>
          <a:lstStyle/>
          <a:p>
            <a:pPr indent="0" lvl="0" marL="0" rtl="0" algn="l">
              <a:spcBef>
                <a:spcPts val="800"/>
              </a:spcBef>
              <a:spcAft>
                <a:spcPts val="0"/>
              </a:spcAft>
              <a:buNone/>
            </a:pPr>
            <a:r>
              <a:rPr lang="en-US"/>
              <a:t>Summary 21st-century leaders and learners  </a:t>
            </a:r>
            <a:endParaRPr/>
          </a:p>
        </p:txBody>
      </p:sp>
      <p:sp>
        <p:nvSpPr>
          <p:cNvPr id="687" name="Google Shape;687;g254b9d582a2_0_172"/>
          <p:cNvSpPr txBox="1"/>
          <p:nvPr>
            <p:ph idx="2" type="body"/>
          </p:nvPr>
        </p:nvSpPr>
        <p:spPr>
          <a:xfrm>
            <a:off x="371475" y="932250"/>
            <a:ext cx="4632900" cy="3450300"/>
          </a:xfrm>
          <a:prstGeom prst="rect">
            <a:avLst/>
          </a:prstGeom>
        </p:spPr>
        <p:txBody>
          <a:bodyPr anchorCtr="0" anchor="t" bIns="34275" lIns="68575" spcFirstLastPara="1" rIns="68575" wrap="square" tIns="34275">
            <a:normAutofit/>
          </a:bodyPr>
          <a:lstStyle/>
          <a:p>
            <a:pPr indent="0" lvl="0" marL="0" rtl="0" algn="ctr">
              <a:lnSpc>
                <a:spcPct val="115000"/>
              </a:lnSpc>
              <a:spcBef>
                <a:spcPts val="0"/>
              </a:spcBef>
              <a:spcAft>
                <a:spcPts val="0"/>
              </a:spcAft>
              <a:buClr>
                <a:schemeClr val="dk1"/>
              </a:buClr>
              <a:buSzPts val="1100"/>
              <a:buFont typeface="Arial"/>
              <a:buNone/>
            </a:pPr>
            <a:r>
              <a:rPr lang="en-US" sz="2300">
                <a:latin typeface="Montserrat"/>
                <a:ea typeface="Montserrat"/>
                <a:cs typeface="Montserrat"/>
                <a:sym typeface="Montserrat"/>
              </a:rPr>
              <a:t>21st-century learners, teachers, and leaders are </a:t>
            </a:r>
            <a:endParaRPr sz="2300">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b="1" lang="en-US" sz="2300">
                <a:latin typeface="Montserrat"/>
                <a:ea typeface="Montserrat"/>
                <a:cs typeface="Montserrat"/>
                <a:sym typeface="Montserrat"/>
              </a:rPr>
              <a:t> </a:t>
            </a:r>
            <a:r>
              <a:rPr b="1" lang="en-US" sz="2300">
                <a:solidFill>
                  <a:schemeClr val="accent2"/>
                </a:solidFill>
                <a:latin typeface="Montserrat"/>
                <a:ea typeface="Montserrat"/>
                <a:cs typeface="Montserrat"/>
                <a:sym typeface="Montserrat"/>
              </a:rPr>
              <a:t>problem-finders and solution-seekers</a:t>
            </a:r>
            <a:r>
              <a:rPr lang="en-US" sz="2300">
                <a:solidFill>
                  <a:schemeClr val="accent2"/>
                </a:solidFill>
                <a:latin typeface="Montserrat"/>
                <a:ea typeface="Montserrat"/>
                <a:cs typeface="Montserrat"/>
                <a:sym typeface="Montserrat"/>
              </a:rPr>
              <a:t> </a:t>
            </a:r>
            <a:endParaRPr sz="2300">
              <a:solidFill>
                <a:schemeClr val="accent2"/>
              </a:solidFill>
              <a:latin typeface="Montserrat"/>
              <a:ea typeface="Montserrat"/>
              <a:cs typeface="Montserrat"/>
              <a:sym typeface="Montserrat"/>
            </a:endParaRPr>
          </a:p>
          <a:p>
            <a:pPr indent="0" lvl="0" marL="0" rtl="0" algn="ctr">
              <a:lnSpc>
                <a:spcPct val="115000"/>
              </a:lnSpc>
              <a:spcBef>
                <a:spcPts val="0"/>
              </a:spcBef>
              <a:spcAft>
                <a:spcPts val="0"/>
              </a:spcAft>
              <a:buClr>
                <a:schemeClr val="dk1"/>
              </a:buClr>
              <a:buSzPts val="1100"/>
              <a:buFont typeface="Arial"/>
              <a:buNone/>
            </a:pPr>
            <a:r>
              <a:rPr lang="en-US" sz="2300">
                <a:latin typeface="Montserrat"/>
                <a:ea typeface="Montserrat"/>
                <a:cs typeface="Montserrat"/>
                <a:sym typeface="Montserrat"/>
              </a:rPr>
              <a:t>who are </a:t>
            </a:r>
            <a:r>
              <a:rPr b="1" lang="en-US" sz="2300">
                <a:solidFill>
                  <a:srgbClr val="F47920"/>
                </a:solidFill>
                <a:latin typeface="Montserrat"/>
                <a:ea typeface="Montserrat"/>
                <a:cs typeface="Montserrat"/>
                <a:sym typeface="Montserrat"/>
              </a:rPr>
              <a:t>self-directed</a:t>
            </a:r>
            <a:r>
              <a:rPr lang="en-US" sz="2300">
                <a:latin typeface="Montserrat"/>
                <a:ea typeface="Montserrat"/>
                <a:cs typeface="Montserrat"/>
                <a:sym typeface="Montserrat"/>
              </a:rPr>
              <a:t> as they look for opportunities</a:t>
            </a:r>
            <a:endParaRPr sz="2300">
              <a:latin typeface="Montserrat"/>
              <a:ea typeface="Montserrat"/>
              <a:cs typeface="Montserrat"/>
              <a:sym typeface="Montserrat"/>
            </a:endParaRPr>
          </a:p>
          <a:p>
            <a:pPr indent="0" lvl="0" marL="0" rtl="0" algn="ctr">
              <a:lnSpc>
                <a:spcPct val="115000"/>
              </a:lnSpc>
              <a:spcBef>
                <a:spcPts val="0"/>
              </a:spcBef>
              <a:spcAft>
                <a:spcPts val="0"/>
              </a:spcAft>
              <a:buNone/>
            </a:pPr>
            <a:r>
              <a:rPr lang="en-US" sz="2300">
                <a:latin typeface="Montserrat"/>
                <a:ea typeface="Montserrat"/>
                <a:cs typeface="Montserrat"/>
                <a:sym typeface="Montserrat"/>
              </a:rPr>
              <a:t>to </a:t>
            </a:r>
            <a:r>
              <a:rPr b="1" lang="en-US" sz="2300">
                <a:solidFill>
                  <a:srgbClr val="F47920"/>
                </a:solidFill>
                <a:latin typeface="Montserrat"/>
                <a:ea typeface="Montserrat"/>
                <a:cs typeface="Montserrat"/>
                <a:sym typeface="Montserrat"/>
              </a:rPr>
              <a:t>solve problems</a:t>
            </a:r>
            <a:r>
              <a:rPr lang="en-US" sz="2300">
                <a:latin typeface="Montserrat"/>
                <a:ea typeface="Montserrat"/>
                <a:cs typeface="Montserrat"/>
                <a:sym typeface="Montserrat"/>
              </a:rPr>
              <a:t> and create </a:t>
            </a:r>
            <a:r>
              <a:rPr b="1" lang="en-US" sz="2300">
                <a:solidFill>
                  <a:schemeClr val="accent2"/>
                </a:solidFill>
                <a:latin typeface="Montserrat"/>
                <a:ea typeface="Montserrat"/>
                <a:cs typeface="Montserrat"/>
                <a:sym typeface="Montserrat"/>
              </a:rPr>
              <a:t>value for everyone!</a:t>
            </a:r>
            <a:endParaRPr/>
          </a:p>
        </p:txBody>
      </p:sp>
      <p:grpSp>
        <p:nvGrpSpPr>
          <p:cNvPr id="688" name="Google Shape;688;g254b9d582a2_0_172"/>
          <p:cNvGrpSpPr/>
          <p:nvPr/>
        </p:nvGrpSpPr>
        <p:grpSpPr>
          <a:xfrm>
            <a:off x="5510623" y="1285670"/>
            <a:ext cx="3058908" cy="2912621"/>
            <a:chOff x="4020899" y="1458389"/>
            <a:chExt cx="2057792" cy="2195719"/>
          </a:xfrm>
        </p:grpSpPr>
        <p:pic>
          <p:nvPicPr>
            <p:cNvPr id="689" name="Google Shape;689;g254b9d582a2_0_172"/>
            <p:cNvPicPr preferRelativeResize="0"/>
            <p:nvPr/>
          </p:nvPicPr>
          <p:blipFill rotWithShape="1">
            <a:blip r:embed="rId3">
              <a:alphaModFix/>
            </a:blip>
            <a:srcRect b="0" l="0" r="0" t="0"/>
            <a:stretch/>
          </p:blipFill>
          <p:spPr>
            <a:xfrm>
              <a:off x="4020899" y="1458389"/>
              <a:ext cx="1836701" cy="2195719"/>
            </a:xfrm>
            <a:prstGeom prst="rect">
              <a:avLst/>
            </a:prstGeom>
            <a:noFill/>
            <a:ln>
              <a:noFill/>
            </a:ln>
          </p:spPr>
        </p:pic>
        <p:pic>
          <p:nvPicPr>
            <p:cNvPr descr="Icon&#10;&#10;Description automatically generated" id="690" name="Google Shape;690;g254b9d582a2_0_172"/>
            <p:cNvPicPr preferRelativeResize="0"/>
            <p:nvPr/>
          </p:nvPicPr>
          <p:blipFill rotWithShape="1">
            <a:blip r:embed="rId4">
              <a:alphaModFix/>
            </a:blip>
            <a:srcRect b="0" l="0" r="0" t="0"/>
            <a:stretch/>
          </p:blipFill>
          <p:spPr>
            <a:xfrm>
              <a:off x="5763180" y="2756291"/>
              <a:ext cx="315511" cy="303071"/>
            </a:xfrm>
            <a:prstGeom prst="rect">
              <a:avLst/>
            </a:prstGeom>
            <a:noFill/>
            <a:ln>
              <a:noFill/>
            </a:ln>
          </p:spPr>
        </p:pic>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694" name="Shape 694"/>
        <p:cNvGrpSpPr/>
        <p:nvPr/>
      </p:nvGrpSpPr>
      <p:grpSpPr>
        <a:xfrm>
          <a:off x="0" y="0"/>
          <a:ext cx="0" cy="0"/>
          <a:chOff x="0" y="0"/>
          <a:chExt cx="0" cy="0"/>
        </a:xfrm>
      </p:grpSpPr>
      <p:sp>
        <p:nvSpPr>
          <p:cNvPr id="695" name="Google Shape;695;p13"/>
          <p:cNvSpPr txBox="1"/>
          <p:nvPr/>
        </p:nvSpPr>
        <p:spPr>
          <a:xfrm>
            <a:off x="868680" y="800100"/>
            <a:ext cx="4556760" cy="34163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5400" u="none" cap="none" strike="noStrike">
                <a:solidFill>
                  <a:schemeClr val="lt1"/>
                </a:solidFill>
                <a:latin typeface="Montserrat"/>
                <a:ea typeface="Montserrat"/>
                <a:cs typeface="Montserrat"/>
                <a:sym typeface="Montserrat"/>
              </a:rPr>
              <a:t>Why do we need 21</a:t>
            </a:r>
            <a:r>
              <a:rPr b="1" baseline="30000" i="0" lang="en-US" sz="5400" u="none" cap="none" strike="noStrike">
                <a:solidFill>
                  <a:schemeClr val="lt1"/>
                </a:solidFill>
                <a:latin typeface="Montserrat"/>
                <a:ea typeface="Montserrat"/>
                <a:cs typeface="Montserrat"/>
                <a:sym typeface="Montserrat"/>
              </a:rPr>
              <a:t>st</a:t>
            </a:r>
            <a:r>
              <a:rPr b="1" i="0" lang="en-US" sz="5400" u="none" cap="none" strike="noStrike">
                <a:solidFill>
                  <a:schemeClr val="lt1"/>
                </a:solidFill>
                <a:latin typeface="Montserrat"/>
                <a:ea typeface="Montserrat"/>
                <a:cs typeface="Montserrat"/>
                <a:sym typeface="Montserrat"/>
              </a:rPr>
              <a:t>-Century Skills</a:t>
            </a:r>
            <a:endParaRPr/>
          </a:p>
        </p:txBody>
      </p:sp>
      <p:pic>
        <p:nvPicPr>
          <p:cNvPr id="696" name="Google Shape;696;p13"/>
          <p:cNvPicPr preferRelativeResize="0"/>
          <p:nvPr/>
        </p:nvPicPr>
        <p:blipFill rotWithShape="1">
          <a:blip r:embed="rId3">
            <a:alphaModFix/>
          </a:blip>
          <a:srcRect b="0" l="0" r="0" t="0"/>
          <a:stretch/>
        </p:blipFill>
        <p:spPr>
          <a:xfrm>
            <a:off x="5390199" y="906646"/>
            <a:ext cx="2770822" cy="3520574"/>
          </a:xfrm>
          <a:prstGeom prst="rect">
            <a:avLst/>
          </a:prstGeom>
          <a:noFill/>
          <a:ln>
            <a:noFill/>
          </a:ln>
        </p:spPr>
      </p:pic>
      <p:pic>
        <p:nvPicPr>
          <p:cNvPr id="697" name="Google Shape;697;p13"/>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14"/>
          <p:cNvSpPr txBox="1"/>
          <p:nvPr>
            <p:ph idx="1" type="body"/>
          </p:nvPr>
        </p:nvSpPr>
        <p:spPr>
          <a:xfrm>
            <a:off x="481831" y="1835246"/>
            <a:ext cx="4027106" cy="1995774"/>
          </a:xfrm>
          <a:prstGeom prst="rect">
            <a:avLst/>
          </a:prstGeom>
          <a:noFill/>
          <a:ln>
            <a:noFill/>
          </a:ln>
        </p:spPr>
        <p:txBody>
          <a:bodyPr anchorCtr="0" anchor="t" bIns="34275" lIns="68575" spcFirstLastPara="1" rIns="68575" wrap="square" tIns="34275">
            <a:normAutofit/>
          </a:bodyPr>
          <a:lstStyle/>
          <a:p>
            <a:pPr indent="-228600" lvl="0" marL="457200" rtl="0" algn="ctr">
              <a:lnSpc>
                <a:spcPct val="90000"/>
              </a:lnSpc>
              <a:spcBef>
                <a:spcPts val="800"/>
              </a:spcBef>
              <a:spcAft>
                <a:spcPts val="0"/>
              </a:spcAft>
              <a:buSzPts val="2100"/>
              <a:buNone/>
            </a:pPr>
            <a:r>
              <a:rPr lang="en-US" sz="3200"/>
              <a:t>Why do we need 21</a:t>
            </a:r>
            <a:r>
              <a:rPr baseline="30000" lang="en-US" sz="3200"/>
              <a:t>st</a:t>
            </a:r>
            <a:r>
              <a:rPr lang="en-US" sz="3200"/>
              <a:t>-Century Skills? </a:t>
            </a:r>
            <a:endParaRPr/>
          </a:p>
        </p:txBody>
      </p:sp>
      <p:pic>
        <p:nvPicPr>
          <p:cNvPr descr="A picture containing clothing, footwear, clipart, drawing&#10;&#10;Description automatically generated" id="703" name="Google Shape;703;p14"/>
          <p:cNvPicPr preferRelativeResize="0"/>
          <p:nvPr/>
        </p:nvPicPr>
        <p:blipFill rotWithShape="1">
          <a:blip r:embed="rId3">
            <a:alphaModFix/>
          </a:blip>
          <a:srcRect b="0" l="0" r="0" t="0"/>
          <a:stretch/>
        </p:blipFill>
        <p:spPr>
          <a:xfrm>
            <a:off x="4514973" y="943536"/>
            <a:ext cx="3563119" cy="3816104"/>
          </a:xfrm>
          <a:prstGeom prst="rect">
            <a:avLst/>
          </a:prstGeom>
          <a:noFill/>
          <a:ln>
            <a:noFill/>
          </a:ln>
        </p:spPr>
      </p:pic>
      <p:sp>
        <p:nvSpPr>
          <p:cNvPr id="704" name="Google Shape;704;p14"/>
          <p:cNvSpPr txBox="1"/>
          <p:nvPr/>
        </p:nvSpPr>
        <p:spPr>
          <a:xfrm>
            <a:off x="318922" y="127315"/>
            <a:ext cx="8454588" cy="605782"/>
          </a:xfrm>
          <a:prstGeom prst="rect">
            <a:avLst/>
          </a:prstGeom>
          <a:noFill/>
          <a:ln>
            <a:noFill/>
          </a:ln>
        </p:spPr>
        <p:txBody>
          <a:bodyPr anchorCtr="0" anchor="t" bIns="34275" lIns="68575" spcFirstLastPara="1" rIns="68575" wrap="square" tIns="34275">
            <a:normAutofit lnSpcReduction="10000"/>
          </a:bodyPr>
          <a:lstStyle/>
          <a:p>
            <a:pPr indent="-228600" lvl="0" marL="457200" marR="0" rtl="0" algn="l">
              <a:lnSpc>
                <a:spcPct val="90000"/>
              </a:lnSpc>
              <a:spcBef>
                <a:spcPts val="800"/>
              </a:spcBef>
              <a:spcAft>
                <a:spcPts val="0"/>
              </a:spcAft>
              <a:buClr>
                <a:schemeClr val="dk1"/>
              </a:buClr>
              <a:buSzPts val="2100"/>
              <a:buFont typeface="Arial"/>
              <a:buNone/>
            </a:pPr>
            <a:r>
              <a:rPr b="1" i="0" lang="en-US" sz="3200" u="none" cap="none" strike="noStrike">
                <a:solidFill>
                  <a:schemeClr val="dk1"/>
                </a:solidFill>
                <a:latin typeface="Montserrat"/>
                <a:ea typeface="Montserrat"/>
                <a:cs typeface="Montserrat"/>
                <a:sym typeface="Montserrat"/>
              </a:rPr>
              <a:t>Ask the audience</a:t>
            </a:r>
            <a:endParaRPr/>
          </a:p>
        </p:txBody>
      </p:sp>
      <p:sp>
        <p:nvSpPr>
          <p:cNvPr id="705" name="Google Shape;705;p14"/>
          <p:cNvSpPr txBox="1"/>
          <p:nvPr/>
        </p:nvSpPr>
        <p:spPr>
          <a:xfrm>
            <a:off x="969264" y="3465576"/>
            <a:ext cx="324612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400" u="none" cap="none" strike="noStrike">
                <a:solidFill>
                  <a:schemeClr val="accent2"/>
                </a:solidFill>
                <a:latin typeface="Montserrat"/>
                <a:ea typeface="Montserrat"/>
                <a:cs typeface="Montserrat"/>
                <a:sym typeface="Montserrat"/>
              </a:rPr>
              <a:t>Science of learning: opportunities for deep thinking</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pic>
        <p:nvPicPr>
          <p:cNvPr descr="PC unit Growth will slowdown to 9.3% in 2011 – RIGHT ya LEFT" id="710" name="Google Shape;710;p15"/>
          <p:cNvPicPr preferRelativeResize="0"/>
          <p:nvPr/>
        </p:nvPicPr>
        <p:blipFill rotWithShape="1">
          <a:blip r:embed="rId3">
            <a:alphaModFix/>
          </a:blip>
          <a:srcRect b="0" l="0" r="0" t="0"/>
          <a:stretch/>
        </p:blipFill>
        <p:spPr>
          <a:xfrm>
            <a:off x="6906610" y="956442"/>
            <a:ext cx="2095500" cy="2095500"/>
          </a:xfrm>
          <a:prstGeom prst="rect">
            <a:avLst/>
          </a:prstGeom>
          <a:noFill/>
          <a:ln>
            <a:noFill/>
          </a:ln>
        </p:spPr>
      </p:pic>
      <p:sp>
        <p:nvSpPr>
          <p:cNvPr id="711" name="Google Shape;711;p15"/>
          <p:cNvSpPr txBox="1"/>
          <p:nvPr/>
        </p:nvSpPr>
        <p:spPr>
          <a:xfrm>
            <a:off x="-109571" y="5301393"/>
            <a:ext cx="45720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02124"/>
                </a:solidFill>
                <a:latin typeface="Arial"/>
                <a:ea typeface="Arial"/>
                <a:cs typeface="Arial"/>
                <a:sym typeface="Arial"/>
              </a:rPr>
              <a:t>Population: 4 billion </a:t>
            </a:r>
            <a:endParaRPr/>
          </a:p>
          <a:p>
            <a:pPr indent="0" lvl="0" marL="0" marR="0" rtl="0" algn="l">
              <a:lnSpc>
                <a:spcPct val="100000"/>
              </a:lnSpc>
              <a:spcBef>
                <a:spcPts val="0"/>
              </a:spcBef>
              <a:spcAft>
                <a:spcPts val="0"/>
              </a:spcAft>
              <a:buNone/>
            </a:pPr>
            <a:br>
              <a:rPr b="0" i="0" lang="en-US" sz="1400" u="none" cap="none" strike="noStrike">
                <a:solidFill>
                  <a:srgbClr val="202124"/>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712" name="Google Shape;712;p15"/>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We live in a changing world…</a:t>
            </a:r>
            <a:endParaRPr/>
          </a:p>
        </p:txBody>
      </p:sp>
      <p:pic>
        <p:nvPicPr>
          <p:cNvPr descr="A baby sitting in a tub&#10;&#10;Description automatically generated with medium confidence" id="713" name="Google Shape;713;p15"/>
          <p:cNvPicPr preferRelativeResize="0"/>
          <p:nvPr/>
        </p:nvPicPr>
        <p:blipFill rotWithShape="1">
          <a:blip r:embed="rId4">
            <a:alphaModFix/>
          </a:blip>
          <a:srcRect b="15999" l="1" r="-908" t="36296"/>
          <a:stretch/>
        </p:blipFill>
        <p:spPr>
          <a:xfrm>
            <a:off x="457572" y="1005840"/>
            <a:ext cx="2704570" cy="1935480"/>
          </a:xfrm>
          <a:prstGeom prst="rect">
            <a:avLst/>
          </a:prstGeom>
          <a:noFill/>
          <a:ln>
            <a:noFill/>
          </a:ln>
        </p:spPr>
      </p:pic>
      <p:pic>
        <p:nvPicPr>
          <p:cNvPr descr="Vintage Rotary Dial Telephone. Uk Model. 1980`s." id="714" name="Google Shape;714;p15"/>
          <p:cNvPicPr preferRelativeResize="0"/>
          <p:nvPr/>
        </p:nvPicPr>
        <p:blipFill rotWithShape="1">
          <a:blip r:embed="rId5">
            <a:alphaModFix/>
          </a:blip>
          <a:srcRect b="0" l="0" r="0" t="0"/>
          <a:stretch/>
        </p:blipFill>
        <p:spPr>
          <a:xfrm>
            <a:off x="1471974" y="2169664"/>
            <a:ext cx="2209800" cy="1238250"/>
          </a:xfrm>
          <a:prstGeom prst="rect">
            <a:avLst/>
          </a:prstGeom>
          <a:noFill/>
          <a:ln>
            <a:noFill/>
          </a:ln>
        </p:spPr>
      </p:pic>
      <p:pic>
        <p:nvPicPr>
          <p:cNvPr id="715" name="Google Shape;715;p15"/>
          <p:cNvPicPr preferRelativeResize="0"/>
          <p:nvPr/>
        </p:nvPicPr>
        <p:blipFill rotWithShape="1">
          <a:blip r:embed="rId6">
            <a:alphaModFix/>
          </a:blip>
          <a:srcRect b="0" l="0" r="0" t="0"/>
          <a:stretch/>
        </p:blipFill>
        <p:spPr>
          <a:xfrm>
            <a:off x="5140365" y="998220"/>
            <a:ext cx="1743787" cy="2865120"/>
          </a:xfrm>
          <a:prstGeom prst="rect">
            <a:avLst/>
          </a:prstGeom>
          <a:noFill/>
          <a:ln>
            <a:noFill/>
          </a:ln>
        </p:spPr>
      </p:pic>
      <p:pic>
        <p:nvPicPr>
          <p:cNvPr descr="Top 10 Mobile phones in the US in 2010 | The Independent ..." id="716" name="Google Shape;716;p15"/>
          <p:cNvPicPr preferRelativeResize="0"/>
          <p:nvPr/>
        </p:nvPicPr>
        <p:blipFill rotWithShape="1">
          <a:blip r:embed="rId7">
            <a:alphaModFix/>
          </a:blip>
          <a:srcRect b="0" l="0" r="0" t="0"/>
          <a:stretch/>
        </p:blipFill>
        <p:spPr>
          <a:xfrm>
            <a:off x="6126480" y="2642235"/>
            <a:ext cx="1752600" cy="2038350"/>
          </a:xfrm>
          <a:prstGeom prst="rect">
            <a:avLst/>
          </a:prstGeom>
          <a:noFill/>
          <a:ln>
            <a:noFill/>
          </a:ln>
        </p:spPr>
      </p:pic>
      <p:sp>
        <p:nvSpPr>
          <p:cNvPr id="717" name="Google Shape;717;p15"/>
          <p:cNvSpPr txBox="1"/>
          <p:nvPr/>
        </p:nvSpPr>
        <p:spPr>
          <a:xfrm>
            <a:off x="6200052" y="4486579"/>
            <a:ext cx="45720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02124"/>
                </a:solidFill>
                <a:latin typeface="Arial"/>
                <a:ea typeface="Arial"/>
                <a:cs typeface="Arial"/>
                <a:sym typeface="Arial"/>
              </a:rPr>
              <a:t>Population: 7 billion</a:t>
            </a:r>
            <a:endParaRPr/>
          </a:p>
          <a:p>
            <a:pPr indent="0" lvl="0" marL="0" marR="0" rtl="0" algn="l">
              <a:lnSpc>
                <a:spcPct val="100000"/>
              </a:lnSpc>
              <a:spcBef>
                <a:spcPts val="0"/>
              </a:spcBef>
              <a:spcAft>
                <a:spcPts val="0"/>
              </a:spcAft>
              <a:buNone/>
            </a:pPr>
            <a:r>
              <a:rPr b="0" i="0" lang="en-US" sz="1400" u="none" cap="none" strike="noStrike">
                <a:solidFill>
                  <a:srgbClr val="202124"/>
                </a:solidFill>
                <a:latin typeface="Arial"/>
                <a:ea typeface="Arial"/>
                <a:cs typeface="Arial"/>
                <a:sym typeface="Arial"/>
              </a:rPr>
              <a:t>2010’s </a:t>
            </a:r>
            <a:br>
              <a:rPr b="0" i="0" lang="en-US" sz="1400" u="none" cap="none" strike="noStrike">
                <a:solidFill>
                  <a:srgbClr val="202124"/>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718" name="Google Shape;718;p15"/>
          <p:cNvSpPr txBox="1"/>
          <p:nvPr/>
        </p:nvSpPr>
        <p:spPr>
          <a:xfrm>
            <a:off x="613804" y="3606338"/>
            <a:ext cx="457200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202124"/>
                </a:solidFill>
                <a:latin typeface="Arial"/>
                <a:ea typeface="Arial"/>
                <a:cs typeface="Arial"/>
                <a:sym typeface="Arial"/>
              </a:rPr>
              <a:t>Population: 4 billion</a:t>
            </a:r>
            <a:endParaRPr/>
          </a:p>
          <a:p>
            <a:pPr indent="0" lvl="0" marL="0" marR="0" rtl="0" algn="l">
              <a:lnSpc>
                <a:spcPct val="100000"/>
              </a:lnSpc>
              <a:spcBef>
                <a:spcPts val="0"/>
              </a:spcBef>
              <a:spcAft>
                <a:spcPts val="0"/>
              </a:spcAft>
              <a:buNone/>
            </a:pPr>
            <a:r>
              <a:rPr b="0" i="0" lang="en-US" sz="1400" u="none" cap="none" strike="noStrike">
                <a:solidFill>
                  <a:srgbClr val="202124"/>
                </a:solidFill>
                <a:latin typeface="Arial"/>
                <a:ea typeface="Arial"/>
                <a:cs typeface="Arial"/>
                <a:sym typeface="Arial"/>
              </a:rPr>
              <a:t>1980’s</a:t>
            </a:r>
            <a:br>
              <a:rPr b="0" i="0" lang="en-US" sz="1400" u="none" cap="none" strike="noStrike">
                <a:solidFill>
                  <a:srgbClr val="202124"/>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Personal Computers (1980) timeline | Timetoast timelines" id="719" name="Google Shape;719;p15"/>
          <p:cNvPicPr preferRelativeResize="0"/>
          <p:nvPr/>
        </p:nvPicPr>
        <p:blipFill rotWithShape="1">
          <a:blip r:embed="rId8">
            <a:alphaModFix/>
          </a:blip>
          <a:srcRect b="0" l="0" r="0" t="0"/>
          <a:stretch/>
        </p:blipFill>
        <p:spPr>
          <a:xfrm>
            <a:off x="2502775" y="3025830"/>
            <a:ext cx="2514600" cy="18192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16"/>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 where change is rapid</a:t>
            </a:r>
            <a:endParaRPr/>
          </a:p>
        </p:txBody>
      </p:sp>
      <p:pic>
        <p:nvPicPr>
          <p:cNvPr id="725" name="Google Shape;725;p16"/>
          <p:cNvPicPr preferRelativeResize="0"/>
          <p:nvPr/>
        </p:nvPicPr>
        <p:blipFill rotWithShape="1">
          <a:blip r:embed="rId3">
            <a:alphaModFix/>
          </a:blip>
          <a:srcRect b="0" l="0" r="0" t="26639"/>
          <a:stretch/>
        </p:blipFill>
        <p:spPr>
          <a:xfrm>
            <a:off x="1119120" y="1471553"/>
            <a:ext cx="6430272" cy="1243952"/>
          </a:xfrm>
          <a:prstGeom prst="rect">
            <a:avLst/>
          </a:prstGeom>
          <a:noFill/>
          <a:ln>
            <a:noFill/>
          </a:ln>
        </p:spPr>
      </p:pic>
      <p:sp>
        <p:nvSpPr>
          <p:cNvPr id="726" name="Google Shape;726;p16"/>
          <p:cNvSpPr txBox="1"/>
          <p:nvPr/>
        </p:nvSpPr>
        <p:spPr>
          <a:xfrm>
            <a:off x="3822192" y="2926080"/>
            <a:ext cx="3822192" cy="52322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1" lang="en-US" sz="1400" u="none" cap="none" strike="noStrike">
                <a:solidFill>
                  <a:srgbClr val="000000"/>
                </a:solidFill>
                <a:latin typeface="Montserrat"/>
                <a:ea typeface="Montserrat"/>
                <a:cs typeface="Montserrat"/>
                <a:sym typeface="Montserrat"/>
              </a:rPr>
              <a:t>Quote from Dr. Philippa Hardman </a:t>
            </a:r>
            <a:endParaRPr/>
          </a:p>
          <a:p>
            <a:pPr indent="0" lvl="0" marL="0" marR="0" rtl="0" algn="r">
              <a:lnSpc>
                <a:spcPct val="100000"/>
              </a:lnSpc>
              <a:spcBef>
                <a:spcPts val="0"/>
              </a:spcBef>
              <a:spcAft>
                <a:spcPts val="0"/>
              </a:spcAft>
              <a:buNone/>
            </a:pPr>
            <a:r>
              <a:rPr b="0" i="1" lang="en-US" sz="1400" u="none" cap="none" strike="noStrike">
                <a:solidFill>
                  <a:srgbClr val="000000"/>
                </a:solidFill>
                <a:latin typeface="Montserrat"/>
                <a:ea typeface="Montserrat"/>
                <a:cs typeface="Montserrat"/>
                <a:sym typeface="Montserrat"/>
              </a:rPr>
              <a:t>Learning Research Digest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g254dfa305bb_0_454"/>
          <p:cNvSpPr txBox="1"/>
          <p:nvPr>
            <p:ph idx="1" type="body"/>
          </p:nvPr>
        </p:nvSpPr>
        <p:spPr>
          <a:xfrm>
            <a:off x="436111" y="1624934"/>
            <a:ext cx="4027200" cy="1995900"/>
          </a:xfrm>
          <a:prstGeom prst="rect">
            <a:avLst/>
          </a:prstGeom>
          <a:noFill/>
          <a:ln>
            <a:noFill/>
          </a:ln>
        </p:spPr>
        <p:txBody>
          <a:bodyPr anchorCtr="0" anchor="t" bIns="34275" lIns="68575" spcFirstLastPara="1" rIns="68575" wrap="square" tIns="34275">
            <a:normAutofit lnSpcReduction="20000"/>
          </a:bodyPr>
          <a:lstStyle/>
          <a:p>
            <a:pPr indent="-228600" lvl="0" marL="457200" rtl="0" algn="ctr">
              <a:lnSpc>
                <a:spcPct val="90000"/>
              </a:lnSpc>
              <a:spcBef>
                <a:spcPts val="800"/>
              </a:spcBef>
              <a:spcAft>
                <a:spcPts val="0"/>
              </a:spcAft>
              <a:buSzPts val="2100"/>
              <a:buNone/>
            </a:pPr>
            <a:r>
              <a:rPr lang="en-US" sz="3200"/>
              <a:t>What do you think are important 21</a:t>
            </a:r>
            <a:r>
              <a:rPr baseline="30000" lang="en-US" sz="3200"/>
              <a:t>st</a:t>
            </a:r>
            <a:r>
              <a:rPr lang="en-US" sz="3200"/>
              <a:t>-Century Skills?</a:t>
            </a:r>
            <a:endParaRPr/>
          </a:p>
        </p:txBody>
      </p:sp>
      <p:pic>
        <p:nvPicPr>
          <p:cNvPr descr="A picture containing clothing, footwear, clipart, drawing&#10;&#10;Description automatically generated" id="199" name="Google Shape;199;g254dfa305bb_0_454"/>
          <p:cNvPicPr preferRelativeResize="0"/>
          <p:nvPr/>
        </p:nvPicPr>
        <p:blipFill rotWithShape="1">
          <a:blip r:embed="rId3">
            <a:alphaModFix/>
          </a:blip>
          <a:srcRect b="0" l="0" r="0" t="0"/>
          <a:stretch/>
        </p:blipFill>
        <p:spPr>
          <a:xfrm>
            <a:off x="4514973" y="943536"/>
            <a:ext cx="3563118" cy="3816105"/>
          </a:xfrm>
          <a:prstGeom prst="rect">
            <a:avLst/>
          </a:prstGeom>
          <a:noFill/>
          <a:ln>
            <a:noFill/>
          </a:ln>
        </p:spPr>
      </p:pic>
      <p:sp>
        <p:nvSpPr>
          <p:cNvPr id="200" name="Google Shape;200;g254dfa305bb_0_454"/>
          <p:cNvSpPr txBox="1"/>
          <p:nvPr/>
        </p:nvSpPr>
        <p:spPr>
          <a:xfrm>
            <a:off x="318922" y="127315"/>
            <a:ext cx="8454600" cy="605700"/>
          </a:xfrm>
          <a:prstGeom prst="rect">
            <a:avLst/>
          </a:prstGeom>
          <a:noFill/>
          <a:ln>
            <a:noFill/>
          </a:ln>
        </p:spPr>
        <p:txBody>
          <a:bodyPr anchorCtr="0" anchor="t" bIns="34275" lIns="68575" spcFirstLastPara="1" rIns="68575" wrap="square" tIns="34275">
            <a:normAutofit/>
          </a:bodyPr>
          <a:lstStyle/>
          <a:p>
            <a:pPr indent="-228600" lvl="0" marL="457200" marR="0" rtl="0" algn="l">
              <a:lnSpc>
                <a:spcPct val="90000"/>
              </a:lnSpc>
              <a:spcBef>
                <a:spcPts val="800"/>
              </a:spcBef>
              <a:spcAft>
                <a:spcPts val="0"/>
              </a:spcAft>
              <a:buClr>
                <a:schemeClr val="dk1"/>
              </a:buClr>
              <a:buSzPts val="2100"/>
              <a:buFont typeface="Arial"/>
              <a:buNone/>
            </a:pPr>
            <a:r>
              <a:rPr b="1" i="0" lang="en-US" sz="3200" u="none" cap="none" strike="noStrike">
                <a:solidFill>
                  <a:schemeClr val="dk1"/>
                </a:solidFill>
                <a:latin typeface="Arial"/>
                <a:ea typeface="Arial"/>
                <a:cs typeface="Arial"/>
                <a:sym typeface="Arial"/>
              </a:rPr>
              <a:t>Ask the audience</a:t>
            </a:r>
            <a:endParaRPr b="0" i="0" sz="1400" u="none" cap="none" strike="noStrike">
              <a:solidFill>
                <a:srgbClr val="000000"/>
              </a:solidFill>
              <a:latin typeface="Arial"/>
              <a:ea typeface="Arial"/>
              <a:cs typeface="Arial"/>
              <a:sym typeface="Arial"/>
            </a:endParaRPr>
          </a:p>
        </p:txBody>
      </p:sp>
      <p:sp>
        <p:nvSpPr>
          <p:cNvPr id="201" name="Google Shape;201;g254dfa305bb_0_454"/>
          <p:cNvSpPr txBox="1"/>
          <p:nvPr/>
        </p:nvSpPr>
        <p:spPr>
          <a:xfrm>
            <a:off x="1012841" y="3918767"/>
            <a:ext cx="3282600" cy="46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0" i="1" lang="en-US" sz="1200" u="none" cap="none" strike="noStrike">
                <a:solidFill>
                  <a:schemeClr val="accent2"/>
                </a:solidFill>
                <a:latin typeface="Arial"/>
                <a:ea typeface="Arial"/>
                <a:cs typeface="Arial"/>
                <a:sym typeface="Arial"/>
              </a:rPr>
              <a:t>Science of learning: Assessing prior knowledge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17"/>
          <p:cNvPicPr preferRelativeResize="0"/>
          <p:nvPr/>
        </p:nvPicPr>
        <p:blipFill rotWithShape="1">
          <a:blip r:embed="rId3">
            <a:alphaModFix/>
          </a:blip>
          <a:srcRect b="0" l="0" r="0" t="0"/>
          <a:stretch/>
        </p:blipFill>
        <p:spPr>
          <a:xfrm>
            <a:off x="4796028" y="3499409"/>
            <a:ext cx="2720340" cy="1532458"/>
          </a:xfrm>
          <a:prstGeom prst="rect">
            <a:avLst/>
          </a:prstGeom>
          <a:noFill/>
          <a:ln>
            <a:noFill/>
          </a:ln>
        </p:spPr>
      </p:pic>
      <p:sp>
        <p:nvSpPr>
          <p:cNvPr id="732" name="Google Shape;732;p17"/>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 and the future is uncertain  </a:t>
            </a:r>
            <a:endParaRPr/>
          </a:p>
        </p:txBody>
      </p:sp>
      <p:pic>
        <p:nvPicPr>
          <p:cNvPr descr="Free Two Men in Military Clothing With Guns Stock Photo" id="733" name="Google Shape;733;p17"/>
          <p:cNvPicPr preferRelativeResize="0"/>
          <p:nvPr/>
        </p:nvPicPr>
        <p:blipFill rotWithShape="1">
          <a:blip r:embed="rId4">
            <a:alphaModFix/>
          </a:blip>
          <a:srcRect b="0" l="0" r="0" t="0"/>
          <a:stretch/>
        </p:blipFill>
        <p:spPr>
          <a:xfrm>
            <a:off x="2372614" y="2212618"/>
            <a:ext cx="2885186" cy="1925042"/>
          </a:xfrm>
          <a:prstGeom prst="rect">
            <a:avLst/>
          </a:prstGeom>
          <a:noFill/>
          <a:ln>
            <a:noFill/>
          </a:ln>
        </p:spPr>
      </p:pic>
      <p:pic>
        <p:nvPicPr>
          <p:cNvPr descr="Free Photo of Brown Bare Tree on Brown Surface during Daytime Stock Photo" id="734" name="Google Shape;734;p17"/>
          <p:cNvPicPr preferRelativeResize="0"/>
          <p:nvPr/>
        </p:nvPicPr>
        <p:blipFill rotWithShape="1">
          <a:blip r:embed="rId5">
            <a:alphaModFix/>
          </a:blip>
          <a:srcRect b="0" l="0" r="0" t="0"/>
          <a:stretch/>
        </p:blipFill>
        <p:spPr>
          <a:xfrm>
            <a:off x="416814" y="1054157"/>
            <a:ext cx="2573274" cy="1754973"/>
          </a:xfrm>
          <a:prstGeom prst="rect">
            <a:avLst/>
          </a:prstGeom>
          <a:noFill/>
          <a:ln>
            <a:noFill/>
          </a:ln>
        </p:spPr>
      </p:pic>
      <p:sp>
        <p:nvSpPr>
          <p:cNvPr id="735" name="Google Shape;735;p17"/>
          <p:cNvSpPr txBox="1"/>
          <p:nvPr/>
        </p:nvSpPr>
        <p:spPr>
          <a:xfrm>
            <a:off x="6455664" y="4835723"/>
            <a:ext cx="2862072"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Images were taken from Pexels </a:t>
            </a:r>
            <a:endParaRPr/>
          </a:p>
        </p:txBody>
      </p:sp>
      <p:sp>
        <p:nvSpPr>
          <p:cNvPr id="736" name="Google Shape;736;p17"/>
          <p:cNvSpPr txBox="1"/>
          <p:nvPr/>
        </p:nvSpPr>
        <p:spPr>
          <a:xfrm>
            <a:off x="5907024" y="1362456"/>
            <a:ext cx="3044952" cy="21544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Our future is </a:t>
            </a:r>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Montserrat"/>
                <a:ea typeface="Montserrat"/>
                <a:cs typeface="Montserrat"/>
                <a:sym typeface="Montserrat"/>
              </a:rPr>
              <a:t>V</a:t>
            </a:r>
            <a:r>
              <a:rPr b="0" i="0" lang="en-US" sz="2400" u="none" cap="none" strike="noStrike">
                <a:solidFill>
                  <a:srgbClr val="000000"/>
                </a:solidFill>
                <a:latin typeface="Montserrat"/>
                <a:ea typeface="Montserrat"/>
                <a:cs typeface="Montserrat"/>
                <a:sym typeface="Montserrat"/>
              </a:rPr>
              <a:t>olatile</a:t>
            </a:r>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Montserrat"/>
                <a:ea typeface="Montserrat"/>
                <a:cs typeface="Montserrat"/>
                <a:sym typeface="Montserrat"/>
              </a:rPr>
              <a:t>U</a:t>
            </a:r>
            <a:r>
              <a:rPr b="0" i="0" lang="en-US" sz="2400" u="none" cap="none" strike="noStrike">
                <a:solidFill>
                  <a:srgbClr val="000000"/>
                </a:solidFill>
                <a:latin typeface="Montserrat"/>
                <a:ea typeface="Montserrat"/>
                <a:cs typeface="Montserrat"/>
                <a:sym typeface="Montserrat"/>
              </a:rPr>
              <a:t>ncertain</a:t>
            </a:r>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Montserrat"/>
                <a:ea typeface="Montserrat"/>
                <a:cs typeface="Montserrat"/>
                <a:sym typeface="Montserrat"/>
              </a:rPr>
              <a:t>C</a:t>
            </a:r>
            <a:r>
              <a:rPr b="0" i="0" lang="en-US" sz="2400" u="none" cap="none" strike="noStrike">
                <a:solidFill>
                  <a:srgbClr val="000000"/>
                </a:solidFill>
                <a:latin typeface="Montserrat"/>
                <a:ea typeface="Montserrat"/>
                <a:cs typeface="Montserrat"/>
                <a:sym typeface="Montserrat"/>
              </a:rPr>
              <a:t>omplex</a:t>
            </a:r>
            <a:endParaRPr/>
          </a:p>
          <a:p>
            <a:pPr indent="-285750" lvl="0" marL="285750" marR="0" rtl="0" algn="l">
              <a:lnSpc>
                <a:spcPct val="100000"/>
              </a:lnSpc>
              <a:spcBef>
                <a:spcPts val="0"/>
              </a:spcBef>
              <a:spcAft>
                <a:spcPts val="0"/>
              </a:spcAft>
              <a:buClr>
                <a:srgbClr val="000000"/>
              </a:buClr>
              <a:buSzPts val="2400"/>
              <a:buFont typeface="Arial"/>
              <a:buChar char="•"/>
            </a:pPr>
            <a:r>
              <a:rPr b="1" i="0" lang="en-US" sz="2400" u="none" cap="none" strike="noStrike">
                <a:solidFill>
                  <a:srgbClr val="000000"/>
                </a:solidFill>
                <a:latin typeface="Montserrat"/>
                <a:ea typeface="Montserrat"/>
                <a:cs typeface="Montserrat"/>
                <a:sym typeface="Montserrat"/>
              </a:rPr>
              <a:t>A</a:t>
            </a:r>
            <a:r>
              <a:rPr b="0" i="0" lang="en-US" sz="2400" u="none" cap="none" strike="noStrike">
                <a:solidFill>
                  <a:srgbClr val="000000"/>
                </a:solidFill>
                <a:latin typeface="Montserrat"/>
                <a:ea typeface="Montserrat"/>
                <a:cs typeface="Montserrat"/>
                <a:sym typeface="Montserrat"/>
              </a:rPr>
              <a:t>mbiguous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24"/>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Can perpetuate inequality </a:t>
            </a:r>
            <a:endParaRPr/>
          </a:p>
        </p:txBody>
      </p:sp>
      <p:sp>
        <p:nvSpPr>
          <p:cNvPr id="742" name="Google Shape;742;p24"/>
          <p:cNvSpPr txBox="1"/>
          <p:nvPr>
            <p:ph idx="2" type="body"/>
          </p:nvPr>
        </p:nvSpPr>
        <p:spPr>
          <a:xfrm>
            <a:off x="3127248" y="1682068"/>
            <a:ext cx="5899681" cy="1993820"/>
          </a:xfrm>
          <a:prstGeom prst="rect">
            <a:avLst/>
          </a:prstGeom>
          <a:noFill/>
          <a:ln>
            <a:noFill/>
          </a:ln>
        </p:spPr>
        <p:txBody>
          <a:bodyPr anchorCtr="0" anchor="t" bIns="34275" lIns="68575" spcFirstLastPara="1" rIns="68575" wrap="square" tIns="34275">
            <a:normAutofit lnSpcReduction="10000"/>
          </a:bodyPr>
          <a:lstStyle/>
          <a:p>
            <a:pPr indent="-228600" lvl="0" marL="457200" rtl="0" algn="l">
              <a:lnSpc>
                <a:spcPct val="90000"/>
              </a:lnSpc>
              <a:spcBef>
                <a:spcPts val="800"/>
              </a:spcBef>
              <a:spcAft>
                <a:spcPts val="0"/>
              </a:spcAft>
              <a:buSzPts val="2100"/>
              <a:buNone/>
            </a:pPr>
            <a:r>
              <a:rPr lang="en-US" sz="2800">
                <a:latin typeface="Montserrat"/>
                <a:ea typeface="Montserrat"/>
                <a:cs typeface="Montserrat"/>
                <a:sym typeface="Montserrat"/>
              </a:rPr>
              <a:t>…If we do not embrace these changes and prepare our young people with the skills they need for a rapidly changing world. </a:t>
            </a:r>
            <a:endParaRPr/>
          </a:p>
          <a:p>
            <a:pPr indent="-228600" lvl="0" marL="457200" rtl="0" algn="l">
              <a:lnSpc>
                <a:spcPct val="90000"/>
              </a:lnSpc>
              <a:spcBef>
                <a:spcPts val="800"/>
              </a:spcBef>
              <a:spcAft>
                <a:spcPts val="0"/>
              </a:spcAft>
              <a:buSzPts val="2100"/>
              <a:buNone/>
            </a:pPr>
            <a:r>
              <a:t/>
            </a:r>
            <a:endParaRPr/>
          </a:p>
        </p:txBody>
      </p:sp>
      <p:pic>
        <p:nvPicPr>
          <p:cNvPr descr="The Story Behind TIME's Cover on Inequality in South Africa | Time" id="743" name="Google Shape;743;p24"/>
          <p:cNvPicPr preferRelativeResize="0"/>
          <p:nvPr/>
        </p:nvPicPr>
        <p:blipFill rotWithShape="1">
          <a:blip r:embed="rId3">
            <a:alphaModFix/>
          </a:blip>
          <a:srcRect b="0" l="0" r="0" t="0"/>
          <a:stretch/>
        </p:blipFill>
        <p:spPr>
          <a:xfrm>
            <a:off x="679322" y="1010523"/>
            <a:ext cx="2486025" cy="331897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747" name="Shape 747"/>
        <p:cNvGrpSpPr/>
        <p:nvPr/>
      </p:nvGrpSpPr>
      <p:grpSpPr>
        <a:xfrm>
          <a:off x="0" y="0"/>
          <a:ext cx="0" cy="0"/>
          <a:chOff x="0" y="0"/>
          <a:chExt cx="0" cy="0"/>
        </a:xfrm>
      </p:grpSpPr>
      <p:sp>
        <p:nvSpPr>
          <p:cNvPr id="748" name="Google Shape;748;p27"/>
          <p:cNvSpPr txBox="1"/>
          <p:nvPr/>
        </p:nvSpPr>
        <p:spPr>
          <a:xfrm>
            <a:off x="800100" y="1341120"/>
            <a:ext cx="4556760"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3200" u="none" cap="none" strike="noStrike">
                <a:solidFill>
                  <a:schemeClr val="lt1"/>
                </a:solidFill>
                <a:latin typeface="Montserrat"/>
                <a:ea typeface="Montserrat"/>
                <a:cs typeface="Montserrat"/>
                <a:sym typeface="Montserrat"/>
              </a:rPr>
              <a:t>What can we learn from international education systems’ efforts to infuse 21st Century Skills? </a:t>
            </a:r>
            <a:endParaRPr/>
          </a:p>
        </p:txBody>
      </p:sp>
      <p:pic>
        <p:nvPicPr>
          <p:cNvPr id="749" name="Google Shape;749;p27"/>
          <p:cNvPicPr preferRelativeResize="0"/>
          <p:nvPr/>
        </p:nvPicPr>
        <p:blipFill rotWithShape="1">
          <a:blip r:embed="rId3">
            <a:alphaModFix/>
          </a:blip>
          <a:srcRect b="0" l="0" r="0" t="0"/>
          <a:stretch/>
        </p:blipFill>
        <p:spPr>
          <a:xfrm>
            <a:off x="5390199" y="906646"/>
            <a:ext cx="2770822" cy="3520574"/>
          </a:xfrm>
          <a:prstGeom prst="rect">
            <a:avLst/>
          </a:prstGeom>
          <a:noFill/>
          <a:ln>
            <a:noFill/>
          </a:ln>
        </p:spPr>
      </p:pic>
      <p:pic>
        <p:nvPicPr>
          <p:cNvPr id="750" name="Google Shape;750;p27"/>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28"/>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fontScale="85000" lnSpcReduction="10000"/>
          </a:bodyPr>
          <a:lstStyle/>
          <a:p>
            <a:pPr indent="-228600" lvl="0" marL="457200" rtl="0" algn="l">
              <a:lnSpc>
                <a:spcPct val="90000"/>
              </a:lnSpc>
              <a:spcBef>
                <a:spcPts val="800"/>
              </a:spcBef>
              <a:spcAft>
                <a:spcPts val="0"/>
              </a:spcAft>
              <a:buSzPct val="82352"/>
              <a:buNone/>
            </a:pPr>
            <a:r>
              <a:rPr lang="en-US"/>
              <a:t>What can we learn from the learning sciences?</a:t>
            </a:r>
            <a:endParaRPr/>
          </a:p>
        </p:txBody>
      </p:sp>
      <p:grpSp>
        <p:nvGrpSpPr>
          <p:cNvPr id="756" name="Google Shape;756;p28"/>
          <p:cNvGrpSpPr/>
          <p:nvPr/>
        </p:nvGrpSpPr>
        <p:grpSpPr>
          <a:xfrm>
            <a:off x="365760" y="1014984"/>
            <a:ext cx="2514600" cy="3254050"/>
            <a:chOff x="365760" y="1014984"/>
            <a:chExt cx="2514600" cy="3254050"/>
          </a:xfrm>
        </p:grpSpPr>
        <p:grpSp>
          <p:nvGrpSpPr>
            <p:cNvPr id="757" name="Google Shape;757;p28"/>
            <p:cNvGrpSpPr/>
            <p:nvPr/>
          </p:nvGrpSpPr>
          <p:grpSpPr>
            <a:xfrm>
              <a:off x="365760" y="1014984"/>
              <a:ext cx="2514600" cy="3200400"/>
              <a:chOff x="411480" y="1344168"/>
              <a:chExt cx="2121408" cy="2606040"/>
            </a:xfrm>
          </p:grpSpPr>
          <p:sp>
            <p:nvSpPr>
              <p:cNvPr id="758" name="Google Shape;758;p28"/>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Montserrat"/>
                    <a:ea typeface="Montserrat"/>
                    <a:cs typeface="Montserrat"/>
                    <a:sym typeface="Montserrat"/>
                  </a:rPr>
                  <a:t>What is the science of learning?</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59" name="Google Shape;759;p28"/>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60" name="Google Shape;760;p28"/>
            <p:cNvSpPr txBox="1"/>
            <p:nvPr/>
          </p:nvSpPr>
          <p:spPr>
            <a:xfrm>
              <a:off x="393192" y="1960710"/>
              <a:ext cx="2450592"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A multidisciplinary field combining cognitive science, educational psychology, neuroscience, and pedagogy. Its goal is to enhance our understanding of learning processes to improve educational methods and outcomes.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761" name="Google Shape;761;p28"/>
          <p:cNvGrpSpPr/>
          <p:nvPr/>
        </p:nvGrpSpPr>
        <p:grpSpPr>
          <a:xfrm>
            <a:off x="3133344" y="1021080"/>
            <a:ext cx="2514600" cy="3254050"/>
            <a:chOff x="365760" y="1014984"/>
            <a:chExt cx="2514600" cy="3254050"/>
          </a:xfrm>
        </p:grpSpPr>
        <p:grpSp>
          <p:nvGrpSpPr>
            <p:cNvPr id="762" name="Google Shape;762;p28"/>
            <p:cNvGrpSpPr/>
            <p:nvPr/>
          </p:nvGrpSpPr>
          <p:grpSpPr>
            <a:xfrm>
              <a:off x="365760" y="1014984"/>
              <a:ext cx="2514600" cy="3200400"/>
              <a:chOff x="411480" y="1344168"/>
              <a:chExt cx="2121408" cy="2606040"/>
            </a:xfrm>
          </p:grpSpPr>
          <p:sp>
            <p:nvSpPr>
              <p:cNvPr id="763" name="Google Shape;763;p28"/>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Montserrat"/>
                    <a:ea typeface="Montserrat"/>
                    <a:cs typeface="Montserrat"/>
                    <a:sym typeface="Montserrat"/>
                  </a:rPr>
                  <a:t>What does it tell us about 21</a:t>
                </a:r>
                <a:r>
                  <a:rPr b="0" baseline="30000" i="0" lang="en-US" sz="1800" u="none" cap="none" strike="noStrike">
                    <a:solidFill>
                      <a:schemeClr val="lt1"/>
                    </a:solidFill>
                    <a:latin typeface="Montserrat"/>
                    <a:ea typeface="Montserrat"/>
                    <a:cs typeface="Montserrat"/>
                    <a:sym typeface="Montserrat"/>
                  </a:rPr>
                  <a:t>st</a:t>
                </a:r>
                <a:r>
                  <a:rPr b="0" i="0" lang="en-US" sz="1800" u="none" cap="none" strike="noStrike">
                    <a:solidFill>
                      <a:schemeClr val="lt1"/>
                    </a:solidFill>
                    <a:latin typeface="Montserrat"/>
                    <a:ea typeface="Montserrat"/>
                    <a:cs typeface="Montserrat"/>
                    <a:sym typeface="Montserrat"/>
                  </a:rPr>
                  <a:t>-Century Skills?</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4" name="Google Shape;764;p28"/>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65" name="Google Shape;765;p28"/>
            <p:cNvSpPr txBox="1"/>
            <p:nvPr/>
          </p:nvSpPr>
          <p:spPr>
            <a:xfrm>
              <a:off x="393192" y="1960710"/>
              <a:ext cx="2450592"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Collaboration</a:t>
              </a:r>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Communication </a:t>
              </a:r>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Critical thinking</a:t>
              </a:r>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Creativity</a:t>
              </a:r>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Cognition/Metacognition/</a:t>
              </a:r>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Confidence  </a:t>
              </a:r>
              <a:endParaRPr/>
            </a:p>
            <a:p>
              <a:pPr indent="0" lvl="0" marL="0" marR="0" rtl="0" algn="ctr">
                <a:lnSpc>
                  <a:spcPct val="100000"/>
                </a:lnSpc>
                <a:spcBef>
                  <a:spcPts val="0"/>
                </a:spcBef>
                <a:spcAft>
                  <a:spcPts val="0"/>
                </a:spcAft>
                <a:buNone/>
              </a:pPr>
              <a:r>
                <a:t/>
              </a:r>
              <a:endParaRPr b="0" i="0" sz="13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AND</a:t>
              </a:r>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Content  (CAPS)</a:t>
              </a:r>
              <a:endParaRPr/>
            </a:p>
            <a:p>
              <a:pPr indent="0" lvl="0" marL="0" marR="0" rtl="0" algn="ctr">
                <a:lnSpc>
                  <a:spcPct val="100000"/>
                </a:lnSpc>
                <a:spcBef>
                  <a:spcPts val="0"/>
                </a:spcBef>
                <a:spcAft>
                  <a:spcPts val="0"/>
                </a:spcAft>
                <a:buNone/>
              </a:pPr>
              <a:r>
                <a:t/>
              </a:r>
              <a:endParaRPr b="0" i="0" sz="13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Are key to learners' success </a:t>
              </a:r>
              <a:endParaRPr b="0" i="0" sz="1400" u="none" cap="none" strike="noStrike">
                <a:solidFill>
                  <a:srgbClr val="000000"/>
                </a:solidFill>
                <a:latin typeface="Arial"/>
                <a:ea typeface="Arial"/>
                <a:cs typeface="Arial"/>
                <a:sym typeface="Arial"/>
              </a:endParaRPr>
            </a:p>
          </p:txBody>
        </p:sp>
      </p:grpSp>
      <p:grpSp>
        <p:nvGrpSpPr>
          <p:cNvPr id="766" name="Google Shape;766;p28"/>
          <p:cNvGrpSpPr/>
          <p:nvPr/>
        </p:nvGrpSpPr>
        <p:grpSpPr>
          <a:xfrm>
            <a:off x="5922264" y="1030224"/>
            <a:ext cx="2514600" cy="3454105"/>
            <a:chOff x="365760" y="1014984"/>
            <a:chExt cx="2514600" cy="3454105"/>
          </a:xfrm>
        </p:grpSpPr>
        <p:grpSp>
          <p:nvGrpSpPr>
            <p:cNvPr id="767" name="Google Shape;767;p28"/>
            <p:cNvGrpSpPr/>
            <p:nvPr/>
          </p:nvGrpSpPr>
          <p:grpSpPr>
            <a:xfrm>
              <a:off x="365760" y="1014984"/>
              <a:ext cx="2514600" cy="3200400"/>
              <a:chOff x="411480" y="1344168"/>
              <a:chExt cx="2121408" cy="2606040"/>
            </a:xfrm>
          </p:grpSpPr>
          <p:sp>
            <p:nvSpPr>
              <p:cNvPr id="768" name="Google Shape;768;p28"/>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800" u="none" cap="none" strike="noStrike">
                    <a:solidFill>
                      <a:schemeClr val="lt1"/>
                    </a:solidFill>
                    <a:latin typeface="Montserrat"/>
                    <a:ea typeface="Montserrat"/>
                    <a:cs typeface="Montserrat"/>
                    <a:sym typeface="Montserrat"/>
                  </a:rPr>
                  <a:t>What do the researchers say?</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69" name="Google Shape;769;p28"/>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770" name="Google Shape;770;p28"/>
            <p:cNvSpPr txBox="1"/>
            <p:nvPr/>
          </p:nvSpPr>
          <p:spPr>
            <a:xfrm>
              <a:off x="393192" y="1960710"/>
              <a:ext cx="2450592" cy="250837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1300" u="none" cap="none" strike="noStrike">
                  <a:solidFill>
                    <a:srgbClr val="000000"/>
                  </a:solidFill>
                  <a:latin typeface="Montserrat"/>
                  <a:ea typeface="Montserrat"/>
                  <a:cs typeface="Montserrat"/>
                  <a:sym typeface="Montserrat"/>
                </a:rPr>
                <a:t>We’ve identified [through the learning sciences] the 6C’s that will help all young people to become thinkers… contributing members of their communities as they forge a fulfilling life.</a:t>
              </a:r>
              <a:r>
                <a:rPr b="0" i="0" lang="en-US" sz="1300" u="none" cap="none" strike="noStrike">
                  <a:solidFill>
                    <a:srgbClr val="000000"/>
                  </a:solidFill>
                  <a:latin typeface="Montserrat"/>
                  <a:ea typeface="Montserrat"/>
                  <a:cs typeface="Montserrat"/>
                  <a:sym typeface="Montserrat"/>
                </a:rPr>
                <a:t> </a:t>
              </a:r>
              <a:endParaRPr/>
            </a:p>
            <a:p>
              <a:pPr indent="0" lvl="0" marL="0" marR="0" rtl="0" algn="ctr">
                <a:lnSpc>
                  <a:spcPct val="100000"/>
                </a:lnSpc>
                <a:spcBef>
                  <a:spcPts val="0"/>
                </a:spcBef>
                <a:spcAft>
                  <a:spcPts val="0"/>
                </a:spcAft>
                <a:buNone/>
              </a:pPr>
              <a:r>
                <a:t/>
              </a:r>
              <a:endParaRPr b="0" i="0" sz="13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b="0" i="0" lang="en-US" sz="1300" u="none" cap="none" strike="noStrike">
                  <a:solidFill>
                    <a:srgbClr val="000000"/>
                  </a:solidFill>
                  <a:latin typeface="Montserrat"/>
                  <a:ea typeface="Montserrat"/>
                  <a:cs typeface="Montserrat"/>
                  <a:sym typeface="Montserrat"/>
                </a:rPr>
                <a:t>(Hirsch-Pasek Golingkoff, 2016, p5.)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descr="Diagram, venn diagram&#10;&#10;Description automatically generated" id="775" name="Google Shape;775;p29"/>
          <p:cNvPicPr preferRelativeResize="0"/>
          <p:nvPr/>
        </p:nvPicPr>
        <p:blipFill rotWithShape="1">
          <a:blip r:embed="rId3">
            <a:alphaModFix/>
          </a:blip>
          <a:srcRect b="0" l="0" r="0" t="0"/>
          <a:stretch/>
        </p:blipFill>
        <p:spPr>
          <a:xfrm>
            <a:off x="233231" y="2922139"/>
            <a:ext cx="2143092" cy="2221361"/>
          </a:xfrm>
          <a:prstGeom prst="rect">
            <a:avLst/>
          </a:prstGeom>
          <a:noFill/>
          <a:ln>
            <a:noFill/>
          </a:ln>
        </p:spPr>
      </p:pic>
      <p:pic>
        <p:nvPicPr>
          <p:cNvPr id="776" name="Google Shape;776;p29"/>
          <p:cNvPicPr preferRelativeResize="0"/>
          <p:nvPr/>
        </p:nvPicPr>
        <p:blipFill rotWithShape="1">
          <a:blip r:embed="rId4">
            <a:alphaModFix/>
          </a:blip>
          <a:srcRect b="0" l="0" r="0" t="0"/>
          <a:stretch/>
        </p:blipFill>
        <p:spPr>
          <a:xfrm>
            <a:off x="319210" y="1085565"/>
            <a:ext cx="3370861" cy="1657635"/>
          </a:xfrm>
          <a:prstGeom prst="rect">
            <a:avLst/>
          </a:prstGeom>
          <a:noFill/>
          <a:ln>
            <a:noFill/>
          </a:ln>
        </p:spPr>
      </p:pic>
      <p:pic>
        <p:nvPicPr>
          <p:cNvPr descr="Diagram&#10;&#10;Description automatically generated" id="777" name="Google Shape;777;p29"/>
          <p:cNvPicPr preferRelativeResize="0"/>
          <p:nvPr/>
        </p:nvPicPr>
        <p:blipFill rotWithShape="1">
          <a:blip r:embed="rId5">
            <a:alphaModFix/>
          </a:blip>
          <a:srcRect b="0" l="12251" r="0" t="0"/>
          <a:stretch/>
        </p:blipFill>
        <p:spPr>
          <a:xfrm>
            <a:off x="3017519" y="2938188"/>
            <a:ext cx="3173399" cy="2133600"/>
          </a:xfrm>
          <a:prstGeom prst="rect">
            <a:avLst/>
          </a:prstGeom>
          <a:noFill/>
          <a:ln>
            <a:noFill/>
          </a:ln>
        </p:spPr>
      </p:pic>
      <p:pic>
        <p:nvPicPr>
          <p:cNvPr descr="Chart, sunburst chart&#10;&#10;Description automatically generated" id="778" name="Google Shape;778;p29"/>
          <p:cNvPicPr preferRelativeResize="0"/>
          <p:nvPr/>
        </p:nvPicPr>
        <p:blipFill rotWithShape="1">
          <a:blip r:embed="rId6">
            <a:alphaModFix/>
          </a:blip>
          <a:srcRect b="0" l="0" r="0" t="0"/>
          <a:stretch/>
        </p:blipFill>
        <p:spPr>
          <a:xfrm>
            <a:off x="4051075" y="1168006"/>
            <a:ext cx="2568732" cy="1529474"/>
          </a:xfrm>
          <a:prstGeom prst="rect">
            <a:avLst/>
          </a:prstGeom>
          <a:noFill/>
          <a:ln>
            <a:noFill/>
          </a:ln>
        </p:spPr>
      </p:pic>
      <p:pic>
        <p:nvPicPr>
          <p:cNvPr descr="Chart, diagram&#10;&#10;Description automatically generated" id="779" name="Google Shape;779;p29"/>
          <p:cNvPicPr preferRelativeResize="0"/>
          <p:nvPr/>
        </p:nvPicPr>
        <p:blipFill rotWithShape="1">
          <a:blip r:embed="rId7">
            <a:alphaModFix/>
          </a:blip>
          <a:srcRect b="0" l="0" r="0" t="0"/>
          <a:stretch/>
        </p:blipFill>
        <p:spPr>
          <a:xfrm>
            <a:off x="6904074" y="1163260"/>
            <a:ext cx="1890439" cy="1800920"/>
          </a:xfrm>
          <a:prstGeom prst="rect">
            <a:avLst/>
          </a:prstGeom>
          <a:noFill/>
          <a:ln>
            <a:noFill/>
          </a:ln>
        </p:spPr>
      </p:pic>
      <p:pic>
        <p:nvPicPr>
          <p:cNvPr id="780" name="Google Shape;780;p29"/>
          <p:cNvPicPr preferRelativeResize="0"/>
          <p:nvPr/>
        </p:nvPicPr>
        <p:blipFill rotWithShape="1">
          <a:blip r:embed="rId8">
            <a:alphaModFix/>
          </a:blip>
          <a:srcRect b="0" l="0" r="0" t="0"/>
          <a:stretch/>
        </p:blipFill>
        <p:spPr>
          <a:xfrm>
            <a:off x="6366179" y="2997309"/>
            <a:ext cx="2613170" cy="2000250"/>
          </a:xfrm>
          <a:prstGeom prst="rect">
            <a:avLst/>
          </a:prstGeom>
          <a:noFill/>
          <a:ln>
            <a:noFill/>
          </a:ln>
        </p:spPr>
      </p:pic>
      <p:sp>
        <p:nvSpPr>
          <p:cNvPr id="781" name="Google Shape;781;p29"/>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International frameworks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30"/>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International frameworks </a:t>
            </a:r>
            <a:endParaRPr/>
          </a:p>
        </p:txBody>
      </p:sp>
      <p:pic>
        <p:nvPicPr>
          <p:cNvPr descr="Diagram&#10;&#10;Description automatically generated with medium confidence" id="787" name="Google Shape;787;p30"/>
          <p:cNvPicPr preferRelativeResize="0"/>
          <p:nvPr/>
        </p:nvPicPr>
        <p:blipFill rotWithShape="1">
          <a:blip r:embed="rId3">
            <a:alphaModFix/>
          </a:blip>
          <a:srcRect b="0" l="11209" r="5129" t="0"/>
          <a:stretch/>
        </p:blipFill>
        <p:spPr>
          <a:xfrm>
            <a:off x="386257" y="1018266"/>
            <a:ext cx="2017986" cy="2098374"/>
          </a:xfrm>
          <a:prstGeom prst="rect">
            <a:avLst/>
          </a:prstGeom>
          <a:noFill/>
          <a:ln>
            <a:noFill/>
          </a:ln>
        </p:spPr>
      </p:pic>
      <p:pic>
        <p:nvPicPr>
          <p:cNvPr descr="Graphical user interface, timeline&#10;&#10;Description automatically generated with medium confidence" id="788" name="Google Shape;788;p30"/>
          <p:cNvPicPr preferRelativeResize="0"/>
          <p:nvPr/>
        </p:nvPicPr>
        <p:blipFill rotWithShape="1">
          <a:blip r:embed="rId4">
            <a:alphaModFix/>
          </a:blip>
          <a:srcRect b="0" l="0" r="0" t="0"/>
          <a:stretch/>
        </p:blipFill>
        <p:spPr>
          <a:xfrm>
            <a:off x="6336095" y="2806262"/>
            <a:ext cx="1731322" cy="2071792"/>
          </a:xfrm>
          <a:prstGeom prst="rect">
            <a:avLst/>
          </a:prstGeom>
          <a:noFill/>
          <a:ln>
            <a:noFill/>
          </a:ln>
        </p:spPr>
      </p:pic>
      <p:pic>
        <p:nvPicPr>
          <p:cNvPr descr="Chart&#10;&#10;Description automatically generated" id="789" name="Google Shape;789;p30"/>
          <p:cNvPicPr preferRelativeResize="0"/>
          <p:nvPr/>
        </p:nvPicPr>
        <p:blipFill rotWithShape="1">
          <a:blip r:embed="rId5">
            <a:alphaModFix/>
          </a:blip>
          <a:srcRect b="0" l="0" r="0" t="0"/>
          <a:stretch/>
        </p:blipFill>
        <p:spPr>
          <a:xfrm>
            <a:off x="2748070" y="2647950"/>
            <a:ext cx="3269486" cy="2495550"/>
          </a:xfrm>
          <a:prstGeom prst="rect">
            <a:avLst/>
          </a:prstGeom>
          <a:noFill/>
          <a:ln>
            <a:noFill/>
          </a:ln>
        </p:spPr>
      </p:pic>
      <p:pic>
        <p:nvPicPr>
          <p:cNvPr descr="Diagram&#10;&#10;Description automatically generated" id="790" name="Google Shape;790;p30"/>
          <p:cNvPicPr preferRelativeResize="0"/>
          <p:nvPr/>
        </p:nvPicPr>
        <p:blipFill rotWithShape="1">
          <a:blip r:embed="rId6">
            <a:alphaModFix/>
          </a:blip>
          <a:srcRect b="0" l="0" r="0" t="0"/>
          <a:stretch/>
        </p:blipFill>
        <p:spPr>
          <a:xfrm>
            <a:off x="3292514" y="955266"/>
            <a:ext cx="1760335" cy="1810630"/>
          </a:xfrm>
          <a:prstGeom prst="rect">
            <a:avLst/>
          </a:prstGeom>
          <a:noFill/>
          <a:ln>
            <a:noFill/>
          </a:ln>
        </p:spPr>
      </p:pic>
      <p:pic>
        <p:nvPicPr>
          <p:cNvPr id="791" name="Google Shape;791;p30"/>
          <p:cNvPicPr preferRelativeResize="0"/>
          <p:nvPr/>
        </p:nvPicPr>
        <p:blipFill rotWithShape="1">
          <a:blip r:embed="rId7">
            <a:alphaModFix/>
          </a:blip>
          <a:srcRect b="0" l="0" r="0" t="0"/>
          <a:stretch/>
        </p:blipFill>
        <p:spPr>
          <a:xfrm>
            <a:off x="349724" y="3224048"/>
            <a:ext cx="2018616" cy="1856100"/>
          </a:xfrm>
          <a:prstGeom prst="rect">
            <a:avLst/>
          </a:prstGeom>
          <a:noFill/>
          <a:ln>
            <a:noFill/>
          </a:ln>
        </p:spPr>
      </p:pic>
      <p:pic>
        <p:nvPicPr>
          <p:cNvPr descr="Diagram&#10;&#10;Description automatically generated" id="792" name="Google Shape;792;p30"/>
          <p:cNvPicPr preferRelativeResize="0"/>
          <p:nvPr/>
        </p:nvPicPr>
        <p:blipFill rotWithShape="1">
          <a:blip r:embed="rId8">
            <a:alphaModFix/>
          </a:blip>
          <a:srcRect b="0" l="0" r="0" t="0"/>
          <a:stretch/>
        </p:blipFill>
        <p:spPr>
          <a:xfrm>
            <a:off x="6246888" y="961769"/>
            <a:ext cx="1966947" cy="171584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31"/>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Learning from others </a:t>
            </a:r>
            <a:endParaRPr/>
          </a:p>
        </p:txBody>
      </p:sp>
      <p:pic>
        <p:nvPicPr>
          <p:cNvPr id="798" name="Google Shape;798;p31"/>
          <p:cNvPicPr preferRelativeResize="0"/>
          <p:nvPr/>
        </p:nvPicPr>
        <p:blipFill rotWithShape="1">
          <a:blip r:embed="rId3">
            <a:alphaModFix/>
          </a:blip>
          <a:srcRect b="0" l="0" r="0" t="0"/>
          <a:stretch/>
        </p:blipFill>
        <p:spPr>
          <a:xfrm>
            <a:off x="5171265" y="962120"/>
            <a:ext cx="2895776" cy="4049300"/>
          </a:xfrm>
          <a:prstGeom prst="rect">
            <a:avLst/>
          </a:prstGeom>
          <a:noFill/>
          <a:ln>
            <a:noFill/>
          </a:ln>
        </p:spPr>
      </p:pic>
      <p:pic>
        <p:nvPicPr>
          <p:cNvPr id="799" name="Google Shape;799;p31"/>
          <p:cNvPicPr preferRelativeResize="0"/>
          <p:nvPr/>
        </p:nvPicPr>
        <p:blipFill rotWithShape="1">
          <a:blip r:embed="rId4">
            <a:alphaModFix/>
          </a:blip>
          <a:srcRect b="0" l="0" r="0" t="0"/>
          <a:stretch/>
        </p:blipFill>
        <p:spPr>
          <a:xfrm>
            <a:off x="405268" y="1825242"/>
            <a:ext cx="4602499" cy="165963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32"/>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Learning from others </a:t>
            </a:r>
            <a:endParaRPr/>
          </a:p>
        </p:txBody>
      </p:sp>
      <p:sp>
        <p:nvSpPr>
          <p:cNvPr id="805" name="Google Shape;805;p32"/>
          <p:cNvSpPr txBox="1"/>
          <p:nvPr>
            <p:ph idx="2" type="body"/>
          </p:nvPr>
        </p:nvSpPr>
        <p:spPr>
          <a:xfrm>
            <a:off x="371474" y="932260"/>
            <a:ext cx="8591447" cy="3450300"/>
          </a:xfrm>
          <a:prstGeom prst="rect">
            <a:avLst/>
          </a:prstGeom>
          <a:noFill/>
          <a:ln>
            <a:noFill/>
          </a:ln>
        </p:spPr>
        <p:txBody>
          <a:bodyPr anchorCtr="0" anchor="t" bIns="34275" lIns="68575" spcFirstLastPara="1" rIns="68575" wrap="square" tIns="34275">
            <a:normAutofit fontScale="92500" lnSpcReduction="10000"/>
          </a:bodyPr>
          <a:lstStyle/>
          <a:p>
            <a:pPr indent="-285750" lvl="0" marL="514350" rtl="0" algn="l">
              <a:lnSpc>
                <a:spcPct val="90000"/>
              </a:lnSpc>
              <a:spcBef>
                <a:spcPts val="800"/>
              </a:spcBef>
              <a:spcAft>
                <a:spcPts val="0"/>
              </a:spcAft>
              <a:buSzPct val="113513"/>
              <a:buFont typeface="Arial"/>
              <a:buChar char="•"/>
            </a:pPr>
            <a:r>
              <a:rPr lang="en-US" sz="2000">
                <a:latin typeface="Montserrat"/>
                <a:ea typeface="Montserrat"/>
                <a:cs typeface="Montserrat"/>
                <a:sym typeface="Montserrat"/>
              </a:rPr>
              <a:t>Different frameworks have different purposes for different settings.</a:t>
            </a:r>
            <a:endParaRPr/>
          </a:p>
          <a:p>
            <a:pPr indent="-285750" lvl="0" marL="514350" rtl="0" algn="l">
              <a:lnSpc>
                <a:spcPct val="90000"/>
              </a:lnSpc>
              <a:spcBef>
                <a:spcPts val="800"/>
              </a:spcBef>
              <a:spcAft>
                <a:spcPts val="0"/>
              </a:spcAft>
              <a:buSzPct val="113513"/>
              <a:buFont typeface="Arial"/>
              <a:buChar char="•"/>
            </a:pPr>
            <a:r>
              <a:rPr lang="en-US" sz="2000">
                <a:latin typeface="Montserrat"/>
                <a:ea typeface="Montserrat"/>
                <a:cs typeface="Montserrat"/>
                <a:sym typeface="Montserrat"/>
              </a:rPr>
              <a:t>Each framework adds to the conversation.</a:t>
            </a:r>
            <a:endParaRPr/>
          </a:p>
          <a:p>
            <a:pPr indent="-285750" lvl="0" marL="514350" rtl="0" algn="l">
              <a:lnSpc>
                <a:spcPct val="90000"/>
              </a:lnSpc>
              <a:spcBef>
                <a:spcPts val="800"/>
              </a:spcBef>
              <a:spcAft>
                <a:spcPts val="0"/>
              </a:spcAft>
              <a:buSzPct val="113513"/>
              <a:buFont typeface="Arial"/>
              <a:buChar char="•"/>
            </a:pPr>
            <a:r>
              <a:rPr lang="en-US" sz="2000">
                <a:latin typeface="Montserrat"/>
                <a:ea typeface="Montserrat"/>
                <a:cs typeface="Montserrat"/>
                <a:sym typeface="Montserrat"/>
              </a:rPr>
              <a:t>No single framework can be used to solve every problem and meet every need.</a:t>
            </a:r>
            <a:endParaRPr/>
          </a:p>
          <a:p>
            <a:pPr indent="-285750" lvl="0" marL="514350" rtl="0" algn="l">
              <a:lnSpc>
                <a:spcPct val="90000"/>
              </a:lnSpc>
              <a:spcBef>
                <a:spcPts val="800"/>
              </a:spcBef>
              <a:spcAft>
                <a:spcPts val="0"/>
              </a:spcAft>
              <a:buSzPct val="113513"/>
              <a:buFont typeface="Arial"/>
              <a:buChar char="•"/>
            </a:pPr>
            <a:r>
              <a:rPr lang="en-US" sz="2000">
                <a:latin typeface="Montserrat"/>
                <a:ea typeface="Montserrat"/>
                <a:cs typeface="Montserrat"/>
                <a:sym typeface="Montserrat"/>
              </a:rPr>
              <a:t>The is no ONE way to infuse competencies, different countries have done different things.</a:t>
            </a:r>
            <a:endParaRPr/>
          </a:p>
          <a:p>
            <a:pPr indent="-285750" lvl="0" marL="514350" rtl="0" algn="l">
              <a:lnSpc>
                <a:spcPct val="90000"/>
              </a:lnSpc>
              <a:spcBef>
                <a:spcPts val="800"/>
              </a:spcBef>
              <a:spcAft>
                <a:spcPts val="0"/>
              </a:spcAft>
              <a:buSzPct val="113513"/>
              <a:buFont typeface="Arial"/>
              <a:buChar char="•"/>
            </a:pPr>
            <a:r>
              <a:rPr lang="en-US" sz="2000">
                <a:latin typeface="Montserrat"/>
                <a:ea typeface="Montserrat"/>
                <a:cs typeface="Montserrat"/>
                <a:sym typeface="Montserrat"/>
              </a:rPr>
              <a:t>Teaching and developing 21</a:t>
            </a:r>
            <a:r>
              <a:rPr baseline="30000" lang="en-US" sz="2000">
                <a:latin typeface="Montserrat"/>
                <a:ea typeface="Montserrat"/>
                <a:cs typeface="Montserrat"/>
                <a:sym typeface="Montserrat"/>
              </a:rPr>
              <a:t>st-</a:t>
            </a:r>
            <a:r>
              <a:rPr lang="en-US" sz="2000">
                <a:latin typeface="Montserrat"/>
                <a:ea typeface="Montserrat"/>
                <a:cs typeface="Montserrat"/>
                <a:sym typeface="Montserrat"/>
              </a:rPr>
              <a:t>Century Skills requires alignment between assessment, curriculum and teacher development.</a:t>
            </a:r>
            <a:endParaRPr/>
          </a:p>
          <a:p>
            <a:pPr indent="-285750" lvl="0" marL="514350" rtl="0" algn="l">
              <a:lnSpc>
                <a:spcPct val="90000"/>
              </a:lnSpc>
              <a:spcBef>
                <a:spcPts val="800"/>
              </a:spcBef>
              <a:spcAft>
                <a:spcPts val="0"/>
              </a:spcAft>
              <a:buSzPct val="113513"/>
              <a:buFont typeface="Arial"/>
              <a:buChar char="•"/>
            </a:pPr>
            <a:r>
              <a:rPr lang="en-US" sz="2000">
                <a:latin typeface="Montserrat"/>
                <a:ea typeface="Montserrat"/>
                <a:cs typeface="Montserrat"/>
                <a:sym typeface="Montserrat"/>
              </a:rPr>
              <a:t>It is NOT a quick fix, it is a developmental process with a number of steps, taking place over time.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pic>
        <p:nvPicPr>
          <p:cNvPr descr="Chart, bar chart&#10;&#10;Description automatically generated" id="810" name="Google Shape;810;p36"/>
          <p:cNvPicPr preferRelativeResize="0"/>
          <p:nvPr/>
        </p:nvPicPr>
        <p:blipFill rotWithShape="1">
          <a:blip r:embed="rId3">
            <a:alphaModFix/>
          </a:blip>
          <a:srcRect b="-1483" l="0" r="0" t="0"/>
          <a:stretch/>
        </p:blipFill>
        <p:spPr>
          <a:xfrm>
            <a:off x="3268980" y="70518"/>
            <a:ext cx="5631180" cy="5072982"/>
          </a:xfrm>
          <a:prstGeom prst="rect">
            <a:avLst/>
          </a:prstGeom>
          <a:noFill/>
          <a:ln>
            <a:noFill/>
          </a:ln>
        </p:spPr>
      </p:pic>
      <p:cxnSp>
        <p:nvCxnSpPr>
          <p:cNvPr id="811" name="Google Shape;811;p36"/>
          <p:cNvCxnSpPr/>
          <p:nvPr/>
        </p:nvCxnSpPr>
        <p:spPr>
          <a:xfrm>
            <a:off x="2499360" y="373380"/>
            <a:ext cx="1097280" cy="0"/>
          </a:xfrm>
          <a:prstGeom prst="straightConnector1">
            <a:avLst/>
          </a:prstGeom>
          <a:noFill/>
          <a:ln cap="flat" cmpd="sng" w="12700">
            <a:solidFill>
              <a:srgbClr val="FF0000"/>
            </a:solidFill>
            <a:prstDash val="solid"/>
            <a:round/>
            <a:headEnd len="sm" w="sm" type="none"/>
            <a:tailEnd len="med" w="med" type="triangle"/>
          </a:ln>
        </p:spPr>
      </p:cxnSp>
      <p:cxnSp>
        <p:nvCxnSpPr>
          <p:cNvPr id="812" name="Google Shape;812;p36"/>
          <p:cNvCxnSpPr/>
          <p:nvPr/>
        </p:nvCxnSpPr>
        <p:spPr>
          <a:xfrm>
            <a:off x="2491740" y="480060"/>
            <a:ext cx="1097280" cy="0"/>
          </a:xfrm>
          <a:prstGeom prst="straightConnector1">
            <a:avLst/>
          </a:prstGeom>
          <a:noFill/>
          <a:ln cap="flat" cmpd="sng" w="12700">
            <a:solidFill>
              <a:srgbClr val="FF0000"/>
            </a:solidFill>
            <a:prstDash val="solid"/>
            <a:round/>
            <a:headEnd len="sm" w="sm" type="none"/>
            <a:tailEnd len="med" w="med" type="triangle"/>
          </a:ln>
        </p:spPr>
      </p:cxnSp>
      <p:cxnSp>
        <p:nvCxnSpPr>
          <p:cNvPr id="813" name="Google Shape;813;p36"/>
          <p:cNvCxnSpPr/>
          <p:nvPr/>
        </p:nvCxnSpPr>
        <p:spPr>
          <a:xfrm>
            <a:off x="2461260" y="1127760"/>
            <a:ext cx="1097280" cy="0"/>
          </a:xfrm>
          <a:prstGeom prst="straightConnector1">
            <a:avLst/>
          </a:prstGeom>
          <a:noFill/>
          <a:ln cap="flat" cmpd="sng" w="12700">
            <a:solidFill>
              <a:srgbClr val="FF0000"/>
            </a:solidFill>
            <a:prstDash val="solid"/>
            <a:round/>
            <a:headEnd len="sm" w="sm" type="none"/>
            <a:tailEnd len="med" w="med" type="triangle"/>
          </a:ln>
        </p:spPr>
      </p:cxnSp>
      <p:cxnSp>
        <p:nvCxnSpPr>
          <p:cNvPr id="814" name="Google Shape;814;p36"/>
          <p:cNvCxnSpPr/>
          <p:nvPr/>
        </p:nvCxnSpPr>
        <p:spPr>
          <a:xfrm>
            <a:off x="2468880" y="1325880"/>
            <a:ext cx="1097280" cy="0"/>
          </a:xfrm>
          <a:prstGeom prst="straightConnector1">
            <a:avLst/>
          </a:prstGeom>
          <a:noFill/>
          <a:ln cap="flat" cmpd="sng" w="12700">
            <a:solidFill>
              <a:srgbClr val="FF0000"/>
            </a:solidFill>
            <a:prstDash val="solid"/>
            <a:round/>
            <a:headEnd len="sm" w="sm" type="none"/>
            <a:tailEnd len="med" w="med" type="triangle"/>
          </a:ln>
        </p:spPr>
      </p:cxnSp>
      <p:sp>
        <p:nvSpPr>
          <p:cNvPr id="815" name="Google Shape;815;p36"/>
          <p:cNvSpPr txBox="1"/>
          <p:nvPr/>
        </p:nvSpPr>
        <p:spPr>
          <a:xfrm>
            <a:off x="71120" y="3025899"/>
            <a:ext cx="3241040" cy="2031325"/>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Consulted with </a:t>
            </a:r>
            <a:endParaRPr/>
          </a:p>
          <a:p>
            <a:pPr indent="0" lvl="0" marL="0" marR="0" rtl="0" algn="l">
              <a:lnSpc>
                <a:spcPct val="15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 Adults(</a:t>
            </a:r>
            <a:r>
              <a:rPr b="1" i="1" lang="en-US" sz="1400" u="none" cap="none" strike="noStrike">
                <a:solidFill>
                  <a:srgbClr val="000000"/>
                </a:solidFill>
                <a:latin typeface="Montserrat"/>
                <a:ea typeface="Montserrat"/>
                <a:cs typeface="Montserrat"/>
                <a:sym typeface="Montserrat"/>
              </a:rPr>
              <a:t>314</a:t>
            </a:r>
            <a:r>
              <a:rPr b="0" i="0" lang="en-US" sz="1400" u="none" cap="none" strike="noStrike">
                <a:solidFill>
                  <a:srgbClr val="000000"/>
                </a:solidFill>
                <a:latin typeface="Montserrat"/>
                <a:ea typeface="Montserrat"/>
                <a:cs typeface="Montserrat"/>
                <a:sym typeface="Montserrat"/>
              </a:rPr>
              <a:t>) </a:t>
            </a:r>
            <a:endParaRPr/>
          </a:p>
          <a:p>
            <a:pPr indent="0" lvl="0" marL="0" marR="0" rtl="0" algn="l">
              <a:lnSpc>
                <a:spcPct val="15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 Learners(</a:t>
            </a:r>
            <a:r>
              <a:rPr b="1" i="1" lang="en-US" sz="1400" u="none" cap="none" strike="noStrike">
                <a:solidFill>
                  <a:srgbClr val="000000"/>
                </a:solidFill>
                <a:latin typeface="Montserrat"/>
                <a:ea typeface="Montserrat"/>
                <a:cs typeface="Montserrat"/>
                <a:sym typeface="Montserrat"/>
              </a:rPr>
              <a:t>117</a:t>
            </a:r>
            <a:r>
              <a:rPr b="0" i="0" lang="en-US" sz="1400" u="none" cap="none" strike="noStrike">
                <a:solidFill>
                  <a:srgbClr val="000000"/>
                </a:solidFill>
                <a:latin typeface="Montserrat"/>
                <a:ea typeface="Montserrat"/>
                <a:cs typeface="Montserrat"/>
                <a:sym typeface="Montserrat"/>
              </a:rPr>
              <a:t>)</a:t>
            </a:r>
            <a:endParaRPr/>
          </a:p>
          <a:p>
            <a:pPr indent="0" lvl="0" marL="0" marR="0" rtl="0" algn="l">
              <a:lnSpc>
                <a:spcPct val="15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 Virtual participants (</a:t>
            </a:r>
            <a:r>
              <a:rPr b="1" i="1" lang="en-US" sz="1400" u="none" cap="none" strike="noStrike">
                <a:solidFill>
                  <a:srgbClr val="000000"/>
                </a:solidFill>
                <a:latin typeface="Montserrat"/>
                <a:ea typeface="Montserrat"/>
                <a:cs typeface="Montserrat"/>
                <a:sym typeface="Montserrat"/>
              </a:rPr>
              <a:t>60</a:t>
            </a:r>
            <a:r>
              <a:rPr b="0" i="0" lang="en-US" sz="1400" u="none" cap="none" strike="noStrike">
                <a:solidFill>
                  <a:srgbClr val="000000"/>
                </a:solidFill>
                <a:latin typeface="Montserrat"/>
                <a:ea typeface="Montserrat"/>
                <a:cs typeface="Montserrat"/>
                <a:sym typeface="Montserrat"/>
              </a:rPr>
              <a:t>)</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1" i="0" lang="en-US" sz="1400" u="none" cap="none" strike="noStrike">
                <a:solidFill>
                  <a:srgbClr val="000000"/>
                </a:solidFill>
                <a:latin typeface="Montserrat"/>
                <a:ea typeface="Montserrat"/>
                <a:cs typeface="Montserrat"/>
                <a:sym typeface="Montserrat"/>
              </a:rPr>
              <a:t>Workshops</a:t>
            </a:r>
            <a:r>
              <a:rPr b="0" i="0" lang="en-US" sz="1400" u="none" cap="none" strike="noStrike">
                <a:solidFill>
                  <a:srgbClr val="000000"/>
                </a:solidFill>
                <a:latin typeface="Montserrat"/>
                <a:ea typeface="Montserrat"/>
                <a:cs typeface="Montserrat"/>
                <a:sym typeface="Montserrat"/>
              </a:rPr>
              <a:t> – across 9 provinces, 36 workshops [Sep to Nov 2022]</a:t>
            </a:r>
            <a:endParaRPr b="0" i="0" sz="1400" u="none" cap="none" strike="noStrike">
              <a:solidFill>
                <a:srgbClr val="000000"/>
              </a:solidFill>
              <a:latin typeface="Montserrat"/>
              <a:ea typeface="Montserrat"/>
              <a:cs typeface="Montserrat"/>
              <a:sym typeface="Montserrat"/>
            </a:endParaRPr>
          </a:p>
        </p:txBody>
      </p:sp>
      <p:sp>
        <p:nvSpPr>
          <p:cNvPr id="816" name="Google Shape;816;p36"/>
          <p:cNvSpPr txBox="1"/>
          <p:nvPr/>
        </p:nvSpPr>
        <p:spPr>
          <a:xfrm>
            <a:off x="5161280" y="2727960"/>
            <a:ext cx="3586480"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Montserrat"/>
                <a:ea typeface="Montserrat"/>
                <a:cs typeface="Montserrat"/>
                <a:sym typeface="Montserrat"/>
              </a:rPr>
              <a:t>Question: </a:t>
            </a:r>
            <a:r>
              <a:rPr b="0" i="1" lang="en-US" sz="1400" u="none" cap="none" strike="noStrike">
                <a:solidFill>
                  <a:srgbClr val="000000"/>
                </a:solidFill>
                <a:latin typeface="Montserrat"/>
                <a:ea typeface="Montserrat"/>
                <a:cs typeface="Montserrat"/>
                <a:sym typeface="Montserrat"/>
              </a:rPr>
              <a:t>What ‘tools’ do learners need when they finish school?</a:t>
            </a:r>
            <a:endParaRPr/>
          </a:p>
        </p:txBody>
      </p:sp>
      <p:sp>
        <p:nvSpPr>
          <p:cNvPr id="817" name="Google Shape;817;p36"/>
          <p:cNvSpPr txBox="1"/>
          <p:nvPr/>
        </p:nvSpPr>
        <p:spPr>
          <a:xfrm>
            <a:off x="99060" y="86360"/>
            <a:ext cx="2491740" cy="14773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a:ea typeface="Montserrat"/>
                <a:cs typeface="Montserrat"/>
                <a:sym typeface="Montserrat"/>
              </a:rPr>
              <a:t>South African stakeholder engagement led by Curriculum Strengthening  </a:t>
            </a:r>
            <a:endParaRPr/>
          </a:p>
        </p:txBody>
      </p:sp>
      <p:sp>
        <p:nvSpPr>
          <p:cNvPr id="818" name="Google Shape;818;p36"/>
          <p:cNvSpPr txBox="1"/>
          <p:nvPr/>
        </p:nvSpPr>
        <p:spPr>
          <a:xfrm>
            <a:off x="5021317" y="3886200"/>
            <a:ext cx="357877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1" lang="en-US" sz="1200" u="none" cap="none" strike="noStrike">
                <a:solidFill>
                  <a:srgbClr val="000000"/>
                </a:solidFill>
                <a:latin typeface="Montserrat"/>
                <a:ea typeface="Montserrat"/>
                <a:cs typeface="Montserrat"/>
                <a:sym typeface="Montserrat"/>
              </a:rPr>
              <a:t>Communication</a:t>
            </a:r>
            <a:r>
              <a:rPr b="0" i="1" lang="en-US" sz="1200" u="none" cap="none" strike="noStrike">
                <a:solidFill>
                  <a:srgbClr val="000000"/>
                </a:solidFill>
                <a:latin typeface="Montserrat"/>
                <a:ea typeface="Montserrat"/>
                <a:cs typeface="Montserrat"/>
                <a:sym typeface="Montserrat"/>
              </a:rPr>
              <a:t>, </a:t>
            </a:r>
            <a:r>
              <a:rPr b="1" i="1" lang="en-US" sz="1200" u="none" cap="none" strike="noStrike">
                <a:solidFill>
                  <a:srgbClr val="000000"/>
                </a:solidFill>
                <a:latin typeface="Montserrat"/>
                <a:ea typeface="Montserrat"/>
                <a:cs typeface="Montserrat"/>
                <a:sym typeface="Montserrat"/>
              </a:rPr>
              <a:t>Critical thinking,</a:t>
            </a:r>
            <a:r>
              <a:rPr b="0" i="1" lang="en-US" sz="1200" u="none" cap="none" strike="noStrike">
                <a:solidFill>
                  <a:srgbClr val="000000"/>
                </a:solidFill>
                <a:latin typeface="Montserrat"/>
                <a:ea typeface="Montserrat"/>
                <a:cs typeface="Montserrat"/>
                <a:sym typeface="Montserrat"/>
              </a:rPr>
              <a:t> </a:t>
            </a:r>
            <a:r>
              <a:rPr b="1" i="1" lang="en-US" sz="1200" u="none" cap="none" strike="noStrike">
                <a:solidFill>
                  <a:srgbClr val="000000"/>
                </a:solidFill>
                <a:latin typeface="Montserrat"/>
                <a:ea typeface="Montserrat"/>
                <a:cs typeface="Montserrat"/>
                <a:sym typeface="Montserrat"/>
              </a:rPr>
              <a:t>Collaboration</a:t>
            </a:r>
            <a:r>
              <a:rPr b="0" i="1" lang="en-US" sz="1200" u="none" cap="none" strike="noStrike">
                <a:solidFill>
                  <a:srgbClr val="000000"/>
                </a:solidFill>
                <a:latin typeface="Montserrat"/>
                <a:ea typeface="Montserrat"/>
                <a:cs typeface="Montserrat"/>
                <a:sym typeface="Montserrat"/>
              </a:rPr>
              <a:t>, and </a:t>
            </a:r>
            <a:r>
              <a:rPr b="1" i="1" lang="en-US" sz="1200" u="none" cap="none" strike="noStrike">
                <a:solidFill>
                  <a:srgbClr val="000000"/>
                </a:solidFill>
                <a:latin typeface="Montserrat"/>
                <a:ea typeface="Montserrat"/>
                <a:cs typeface="Montserrat"/>
                <a:sym typeface="Montserrat"/>
              </a:rPr>
              <a:t>Creativity</a:t>
            </a:r>
            <a:r>
              <a:rPr b="0" i="1" lang="en-US" sz="1200" u="none" cap="none" strike="noStrike">
                <a:solidFill>
                  <a:srgbClr val="000000"/>
                </a:solidFill>
                <a:latin typeface="Montserrat"/>
                <a:ea typeface="Montserrat"/>
                <a:cs typeface="Montserrat"/>
                <a:sym typeface="Montserrat"/>
              </a:rPr>
              <a:t> are among the most commonly referenced skills.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descr="A picture containing text, circle, label, compact disk&#10;&#10;Description automatically generated" id="823" name="Google Shape;823;p37"/>
          <p:cNvPicPr preferRelativeResize="0"/>
          <p:nvPr/>
        </p:nvPicPr>
        <p:blipFill rotWithShape="1">
          <a:blip r:embed="rId3">
            <a:alphaModFix/>
          </a:blip>
          <a:srcRect b="0" l="0" r="0" t="0"/>
          <a:stretch/>
        </p:blipFill>
        <p:spPr>
          <a:xfrm>
            <a:off x="1880966" y="0"/>
            <a:ext cx="5523958" cy="5143500"/>
          </a:xfrm>
          <a:prstGeom prst="rect">
            <a:avLst/>
          </a:prstGeom>
          <a:noFill/>
          <a:ln>
            <a:noFill/>
          </a:ln>
        </p:spPr>
      </p:pic>
      <p:sp>
        <p:nvSpPr>
          <p:cNvPr id="824" name="Google Shape;824;p37"/>
          <p:cNvSpPr txBox="1"/>
          <p:nvPr/>
        </p:nvSpPr>
        <p:spPr>
          <a:xfrm>
            <a:off x="99060" y="86360"/>
            <a:ext cx="2491740"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800" u="none" cap="none" strike="noStrike">
                <a:solidFill>
                  <a:srgbClr val="000000"/>
                </a:solidFill>
                <a:latin typeface="Montserrat"/>
                <a:ea typeface="Montserrat"/>
                <a:cs typeface="Montserrat"/>
                <a:sym typeface="Montserrat"/>
              </a:rPr>
              <a:t>A possible South African Competency Framework </a:t>
            </a:r>
            <a:endParaRPr/>
          </a:p>
        </p:txBody>
      </p:sp>
      <p:cxnSp>
        <p:nvCxnSpPr>
          <p:cNvPr id="825" name="Google Shape;825;p37"/>
          <p:cNvCxnSpPr/>
          <p:nvPr/>
        </p:nvCxnSpPr>
        <p:spPr>
          <a:xfrm rot="10800000">
            <a:off x="5746531" y="3949262"/>
            <a:ext cx="1434662" cy="0"/>
          </a:xfrm>
          <a:prstGeom prst="straightConnector1">
            <a:avLst/>
          </a:prstGeom>
          <a:noFill/>
          <a:ln cap="flat" cmpd="sng" w="57150">
            <a:solidFill>
              <a:srgbClr val="00B050"/>
            </a:solidFill>
            <a:prstDash val="solid"/>
            <a:round/>
            <a:headEnd len="sm" w="sm" type="none"/>
            <a:tailEnd len="med" w="med" type="triangle"/>
          </a:ln>
        </p:spPr>
      </p:cxnSp>
      <p:sp>
        <p:nvSpPr>
          <p:cNvPr id="826" name="Google Shape;826;p37"/>
          <p:cNvSpPr txBox="1"/>
          <p:nvPr/>
        </p:nvSpPr>
        <p:spPr>
          <a:xfrm>
            <a:off x="7417676" y="3507828"/>
            <a:ext cx="1308538" cy="116955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The five C’s are very prominent in this framework!</a:t>
            </a:r>
            <a:endParaRPr/>
          </a:p>
        </p:txBody>
      </p:sp>
      <p:sp>
        <p:nvSpPr>
          <p:cNvPr id="827" name="Google Shape;827;p37"/>
          <p:cNvSpPr/>
          <p:nvPr/>
        </p:nvSpPr>
        <p:spPr>
          <a:xfrm>
            <a:off x="4658710" y="3831021"/>
            <a:ext cx="953814" cy="701565"/>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54dfa305bb_0_461"/>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Examples of 21</a:t>
            </a:r>
            <a:r>
              <a:rPr baseline="30000" lang="en-US"/>
              <a:t>st</a:t>
            </a:r>
            <a:r>
              <a:rPr lang="en-US"/>
              <a:t>-Century Skills </a:t>
            </a:r>
            <a:endParaRPr/>
          </a:p>
        </p:txBody>
      </p:sp>
      <p:sp>
        <p:nvSpPr>
          <p:cNvPr id="207" name="Google Shape;207;g254dfa305bb_0_461"/>
          <p:cNvSpPr txBox="1"/>
          <p:nvPr>
            <p:ph idx="2" type="body"/>
          </p:nvPr>
        </p:nvSpPr>
        <p:spPr>
          <a:xfrm>
            <a:off x="1096688" y="1484053"/>
            <a:ext cx="2986500" cy="486600"/>
          </a:xfrm>
          <a:prstGeom prst="rect">
            <a:avLst/>
          </a:prstGeom>
          <a:noFill/>
          <a:ln>
            <a:noFill/>
          </a:ln>
        </p:spPr>
        <p:txBody>
          <a:bodyPr anchorCtr="0" anchor="t" bIns="34275" lIns="68575" spcFirstLastPara="1" rIns="68575" wrap="square" tIns="34275">
            <a:noAutofit/>
          </a:bodyPr>
          <a:lstStyle/>
          <a:p>
            <a:pPr indent="-228600" lvl="0" marL="457200" rtl="0" algn="l">
              <a:lnSpc>
                <a:spcPct val="70000"/>
              </a:lnSpc>
              <a:spcBef>
                <a:spcPts val="800"/>
              </a:spcBef>
              <a:spcAft>
                <a:spcPts val="0"/>
              </a:spcAft>
              <a:buSzPts val="1628"/>
              <a:buNone/>
            </a:pPr>
            <a:r>
              <a:rPr b="1" lang="en-US" sz="2160">
                <a:solidFill>
                  <a:schemeClr val="accent2"/>
                </a:solidFill>
                <a:latin typeface="Arial"/>
                <a:ea typeface="Arial"/>
                <a:cs typeface="Arial"/>
                <a:sym typeface="Arial"/>
              </a:rPr>
              <a:t>Communication</a:t>
            </a:r>
            <a:endParaRPr sz="1385"/>
          </a:p>
          <a:p>
            <a:pPr indent="-228600" lvl="0" marL="457200" rtl="0" algn="l">
              <a:lnSpc>
                <a:spcPct val="70000"/>
              </a:lnSpc>
              <a:spcBef>
                <a:spcPts val="800"/>
              </a:spcBef>
              <a:spcAft>
                <a:spcPts val="0"/>
              </a:spcAft>
              <a:buSzPts val="1628"/>
              <a:buNone/>
            </a:pPr>
            <a:r>
              <a:t/>
            </a:r>
            <a:endParaRPr sz="1085">
              <a:solidFill>
                <a:schemeClr val="accent2"/>
              </a:solidFill>
            </a:endParaRPr>
          </a:p>
        </p:txBody>
      </p:sp>
      <p:sp>
        <p:nvSpPr>
          <p:cNvPr id="208" name="Google Shape;208;g254dfa305bb_0_461"/>
          <p:cNvSpPr txBox="1"/>
          <p:nvPr/>
        </p:nvSpPr>
        <p:spPr>
          <a:xfrm>
            <a:off x="2672256" y="2648431"/>
            <a:ext cx="2901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Arial"/>
                <a:ea typeface="Arial"/>
                <a:cs typeface="Arial"/>
                <a:sym typeface="Arial"/>
              </a:rPr>
              <a:t>Critical thinking</a:t>
            </a:r>
            <a:endParaRPr b="0" i="0" sz="1400" u="none" cap="none" strike="noStrike">
              <a:solidFill>
                <a:srgbClr val="000000"/>
              </a:solidFill>
              <a:latin typeface="Arial"/>
              <a:ea typeface="Arial"/>
              <a:cs typeface="Arial"/>
              <a:sym typeface="Arial"/>
            </a:endParaRPr>
          </a:p>
        </p:txBody>
      </p:sp>
      <p:sp>
        <p:nvSpPr>
          <p:cNvPr id="209" name="Google Shape;209;g254dfa305bb_0_461"/>
          <p:cNvSpPr txBox="1"/>
          <p:nvPr/>
        </p:nvSpPr>
        <p:spPr>
          <a:xfrm>
            <a:off x="2254469" y="3342115"/>
            <a:ext cx="19629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Arial"/>
                <a:ea typeface="Arial"/>
                <a:cs typeface="Arial"/>
                <a:sym typeface="Arial"/>
              </a:rPr>
              <a:t>Creativity</a:t>
            </a:r>
            <a:endParaRPr b="0" i="0" sz="1400" u="none" cap="none" strike="noStrike">
              <a:solidFill>
                <a:srgbClr val="000000"/>
              </a:solidFill>
              <a:latin typeface="Arial"/>
              <a:ea typeface="Arial"/>
              <a:cs typeface="Arial"/>
              <a:sym typeface="Arial"/>
            </a:endParaRPr>
          </a:p>
        </p:txBody>
      </p:sp>
      <p:sp>
        <p:nvSpPr>
          <p:cNvPr id="210" name="Google Shape;210;g254dfa305bb_0_461"/>
          <p:cNvSpPr txBox="1"/>
          <p:nvPr/>
        </p:nvSpPr>
        <p:spPr>
          <a:xfrm>
            <a:off x="5297212" y="1978397"/>
            <a:ext cx="2648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Arial"/>
                <a:ea typeface="Arial"/>
                <a:cs typeface="Arial"/>
                <a:sym typeface="Arial"/>
              </a:rPr>
              <a:t>Collaboration</a:t>
            </a:r>
            <a:endParaRPr b="1" i="0" sz="1400" u="none" cap="none" strike="noStrike">
              <a:solidFill>
                <a:schemeClr val="accent2"/>
              </a:solidFill>
              <a:latin typeface="Arial"/>
              <a:ea typeface="Arial"/>
              <a:cs typeface="Arial"/>
              <a:sym typeface="Arial"/>
            </a:endParaRPr>
          </a:p>
        </p:txBody>
      </p:sp>
      <p:sp>
        <p:nvSpPr>
          <p:cNvPr id="211" name="Google Shape;211;g254dfa305bb_0_461"/>
          <p:cNvSpPr txBox="1"/>
          <p:nvPr/>
        </p:nvSpPr>
        <p:spPr>
          <a:xfrm>
            <a:off x="5780025" y="3420950"/>
            <a:ext cx="2648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chemeClr val="accent2"/>
                </a:solidFill>
                <a:latin typeface="Arial"/>
                <a:ea typeface="Arial"/>
                <a:cs typeface="Arial"/>
                <a:sym typeface="Arial"/>
              </a:rPr>
              <a:t>Metacognition</a:t>
            </a:r>
            <a:endParaRPr b="0" i="0" sz="1800" u="none" cap="none" strike="noStrike">
              <a:solidFill>
                <a:schemeClr val="accent2"/>
              </a:solidFill>
              <a:latin typeface="Arial"/>
              <a:ea typeface="Arial"/>
              <a:cs typeface="Arial"/>
              <a:sym typeface="Arial"/>
            </a:endParaRPr>
          </a:p>
        </p:txBody>
      </p:sp>
      <p:sp>
        <p:nvSpPr>
          <p:cNvPr id="212" name="Google Shape;212;g254dfa305bb_0_461"/>
          <p:cNvSpPr txBox="1"/>
          <p:nvPr/>
        </p:nvSpPr>
        <p:spPr>
          <a:xfrm>
            <a:off x="5591505" y="2729887"/>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Problem solving</a:t>
            </a:r>
            <a:endParaRPr b="0" i="0" sz="1400" u="none" cap="none" strike="noStrike">
              <a:solidFill>
                <a:srgbClr val="000000"/>
              </a:solidFill>
              <a:latin typeface="Arial"/>
              <a:ea typeface="Arial"/>
              <a:cs typeface="Arial"/>
              <a:sym typeface="Arial"/>
            </a:endParaRPr>
          </a:p>
        </p:txBody>
      </p:sp>
      <p:sp>
        <p:nvSpPr>
          <p:cNvPr id="213" name="Google Shape;213;g254dfa305bb_0_461"/>
          <p:cNvSpPr txBox="1"/>
          <p:nvPr/>
        </p:nvSpPr>
        <p:spPr>
          <a:xfrm>
            <a:off x="2401615" y="2117659"/>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Resilience</a:t>
            </a:r>
            <a:endParaRPr b="0" i="0" sz="1400" u="none" cap="none" strike="noStrike">
              <a:solidFill>
                <a:srgbClr val="000000"/>
              </a:solidFill>
              <a:latin typeface="Arial"/>
              <a:ea typeface="Arial"/>
              <a:cs typeface="Arial"/>
              <a:sym typeface="Arial"/>
            </a:endParaRPr>
          </a:p>
        </p:txBody>
      </p:sp>
      <p:sp>
        <p:nvSpPr>
          <p:cNvPr id="214" name="Google Shape;214;g254dfa305bb_0_461"/>
          <p:cNvSpPr txBox="1"/>
          <p:nvPr/>
        </p:nvSpPr>
        <p:spPr>
          <a:xfrm>
            <a:off x="1636987" y="3032059"/>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Adaptability</a:t>
            </a:r>
            <a:endParaRPr b="0" i="0" sz="1400" u="none" cap="none" strike="noStrike">
              <a:solidFill>
                <a:srgbClr val="000000"/>
              </a:solidFill>
              <a:latin typeface="Arial"/>
              <a:ea typeface="Arial"/>
              <a:cs typeface="Arial"/>
              <a:sym typeface="Arial"/>
            </a:endParaRPr>
          </a:p>
        </p:txBody>
      </p:sp>
      <p:sp>
        <p:nvSpPr>
          <p:cNvPr id="215" name="Google Shape;215;g254dfa305bb_0_461"/>
          <p:cNvSpPr txBox="1"/>
          <p:nvPr/>
        </p:nvSpPr>
        <p:spPr>
          <a:xfrm>
            <a:off x="6910552" y="3836101"/>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Innovation</a:t>
            </a:r>
            <a:endParaRPr b="0" i="0" sz="1400" u="none" cap="none" strike="noStrike">
              <a:solidFill>
                <a:srgbClr val="000000"/>
              </a:solidFill>
              <a:latin typeface="Arial"/>
              <a:ea typeface="Arial"/>
              <a:cs typeface="Arial"/>
              <a:sym typeface="Arial"/>
            </a:endParaRPr>
          </a:p>
        </p:txBody>
      </p:sp>
      <p:sp>
        <p:nvSpPr>
          <p:cNvPr id="216" name="Google Shape;216;g254dfa305bb_0_461"/>
          <p:cNvSpPr txBox="1"/>
          <p:nvPr/>
        </p:nvSpPr>
        <p:spPr>
          <a:xfrm>
            <a:off x="3394842" y="3993756"/>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Leadership</a:t>
            </a:r>
            <a:endParaRPr b="0" i="0" sz="1400" u="none" cap="none" strike="noStrike">
              <a:solidFill>
                <a:srgbClr val="000000"/>
              </a:solidFill>
              <a:latin typeface="Arial"/>
              <a:ea typeface="Arial"/>
              <a:cs typeface="Arial"/>
              <a:sym typeface="Arial"/>
            </a:endParaRPr>
          </a:p>
        </p:txBody>
      </p:sp>
      <p:sp>
        <p:nvSpPr>
          <p:cNvPr id="217" name="Google Shape;217;g254dfa305bb_0_461"/>
          <p:cNvSpPr txBox="1"/>
          <p:nvPr/>
        </p:nvSpPr>
        <p:spPr>
          <a:xfrm>
            <a:off x="4845269" y="1636811"/>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Empathy</a:t>
            </a:r>
            <a:endParaRPr b="0" i="0" sz="1400" u="none" cap="none" strike="noStrike">
              <a:solidFill>
                <a:srgbClr val="000000"/>
              </a:solidFill>
              <a:latin typeface="Arial"/>
              <a:ea typeface="Arial"/>
              <a:cs typeface="Arial"/>
              <a:sym typeface="Arial"/>
            </a:endParaRPr>
          </a:p>
        </p:txBody>
      </p:sp>
      <p:sp>
        <p:nvSpPr>
          <p:cNvPr id="218" name="Google Shape;218;g254dfa305bb_0_461"/>
          <p:cNvSpPr txBox="1"/>
          <p:nvPr/>
        </p:nvSpPr>
        <p:spPr>
          <a:xfrm>
            <a:off x="3670739" y="2298963"/>
            <a:ext cx="2343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Emotional Intelligence </a:t>
            </a:r>
            <a:endParaRPr b="0" i="0" sz="1400" u="none" cap="none" strike="noStrike">
              <a:solidFill>
                <a:srgbClr val="000000"/>
              </a:solidFill>
              <a:latin typeface="Arial"/>
              <a:ea typeface="Arial"/>
              <a:cs typeface="Arial"/>
              <a:sym typeface="Arial"/>
            </a:endParaRPr>
          </a:p>
        </p:txBody>
      </p:sp>
      <p:sp>
        <p:nvSpPr>
          <p:cNvPr id="219" name="Google Shape;219;g254dfa305bb_0_461"/>
          <p:cNvSpPr txBox="1"/>
          <p:nvPr/>
        </p:nvSpPr>
        <p:spPr>
          <a:xfrm>
            <a:off x="6450724" y="3087238"/>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Compassion</a:t>
            </a:r>
            <a:endParaRPr b="0" i="0" sz="1400" u="none" cap="none" strike="noStrike">
              <a:solidFill>
                <a:srgbClr val="000000"/>
              </a:solidFill>
              <a:latin typeface="Arial"/>
              <a:ea typeface="Arial"/>
              <a:cs typeface="Arial"/>
              <a:sym typeface="Arial"/>
            </a:endParaRPr>
          </a:p>
        </p:txBody>
      </p:sp>
      <p:sp>
        <p:nvSpPr>
          <p:cNvPr id="220" name="Google Shape;220;g254dfa305bb_0_461"/>
          <p:cNvSpPr txBox="1"/>
          <p:nvPr/>
        </p:nvSpPr>
        <p:spPr>
          <a:xfrm>
            <a:off x="1636986" y="3875514"/>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Digital literacy</a:t>
            </a:r>
            <a:endParaRPr b="0" i="0" sz="1400" u="none" cap="none" strike="noStrike">
              <a:solidFill>
                <a:srgbClr val="000000"/>
              </a:solidFill>
              <a:latin typeface="Arial"/>
              <a:ea typeface="Arial"/>
              <a:cs typeface="Arial"/>
              <a:sym typeface="Arial"/>
            </a:endParaRPr>
          </a:p>
        </p:txBody>
      </p:sp>
      <p:sp>
        <p:nvSpPr>
          <p:cNvPr id="221" name="Google Shape;221;g254dfa305bb_0_461"/>
          <p:cNvSpPr txBox="1"/>
          <p:nvPr/>
        </p:nvSpPr>
        <p:spPr>
          <a:xfrm>
            <a:off x="3189890" y="1865410"/>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Accountable</a:t>
            </a:r>
            <a:endParaRPr b="0" i="0" sz="1400" u="none" cap="none" strike="noStrike">
              <a:solidFill>
                <a:srgbClr val="000000"/>
              </a:solidFill>
              <a:latin typeface="Arial"/>
              <a:ea typeface="Arial"/>
              <a:cs typeface="Arial"/>
              <a:sym typeface="Arial"/>
            </a:endParaRPr>
          </a:p>
        </p:txBody>
      </p:sp>
      <p:sp>
        <p:nvSpPr>
          <p:cNvPr id="222" name="Google Shape;222;g254dfa305bb_0_461"/>
          <p:cNvSpPr txBox="1"/>
          <p:nvPr/>
        </p:nvSpPr>
        <p:spPr>
          <a:xfrm>
            <a:off x="3899339" y="3095121"/>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Growth Mindset</a:t>
            </a:r>
            <a:endParaRPr b="0" i="0" sz="1400" u="none" cap="none" strike="noStrike">
              <a:solidFill>
                <a:srgbClr val="000000"/>
              </a:solidFill>
              <a:latin typeface="Arial"/>
              <a:ea typeface="Arial"/>
              <a:cs typeface="Arial"/>
              <a:sym typeface="Arial"/>
            </a:endParaRPr>
          </a:p>
        </p:txBody>
      </p:sp>
      <p:sp>
        <p:nvSpPr>
          <p:cNvPr id="223" name="Google Shape;223;g254dfa305bb_0_461"/>
          <p:cNvSpPr txBox="1"/>
          <p:nvPr/>
        </p:nvSpPr>
        <p:spPr>
          <a:xfrm>
            <a:off x="4790091" y="3962225"/>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Solution seeking </a:t>
            </a:r>
            <a:endParaRPr b="0" i="0" sz="1400" u="none" cap="none" strike="noStrike">
              <a:solidFill>
                <a:srgbClr val="000000"/>
              </a:solidFill>
              <a:latin typeface="Arial"/>
              <a:ea typeface="Arial"/>
              <a:cs typeface="Arial"/>
              <a:sym typeface="Arial"/>
            </a:endParaRPr>
          </a:p>
        </p:txBody>
      </p:sp>
      <p:sp>
        <p:nvSpPr>
          <p:cNvPr id="224" name="Google Shape;224;g254dfa305bb_0_461"/>
          <p:cNvSpPr txBox="1"/>
          <p:nvPr/>
        </p:nvSpPr>
        <p:spPr>
          <a:xfrm>
            <a:off x="1763111" y="2385673"/>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Self-directed</a:t>
            </a:r>
            <a:endParaRPr b="0" i="0" sz="1400" u="none" cap="none" strike="noStrike">
              <a:solidFill>
                <a:srgbClr val="000000"/>
              </a:solidFill>
              <a:latin typeface="Arial"/>
              <a:ea typeface="Arial"/>
              <a:cs typeface="Arial"/>
              <a:sym typeface="Arial"/>
            </a:endParaRPr>
          </a:p>
        </p:txBody>
      </p:sp>
      <p:sp>
        <p:nvSpPr>
          <p:cNvPr id="225" name="Google Shape;225;g254dfa305bb_0_461"/>
          <p:cNvSpPr txBox="1"/>
          <p:nvPr/>
        </p:nvSpPr>
        <p:spPr>
          <a:xfrm>
            <a:off x="6106511" y="1313619"/>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Self-Efficacy</a:t>
            </a:r>
            <a:endParaRPr b="0" i="0" sz="1400" u="none" cap="none" strike="noStrike">
              <a:solidFill>
                <a:srgbClr val="000000"/>
              </a:solidFill>
              <a:latin typeface="Arial"/>
              <a:ea typeface="Arial"/>
              <a:cs typeface="Arial"/>
              <a:sym typeface="Arial"/>
            </a:endParaRPr>
          </a:p>
        </p:txBody>
      </p:sp>
      <p:sp>
        <p:nvSpPr>
          <p:cNvPr id="226" name="Google Shape;226;g254dfa305bb_0_461"/>
          <p:cNvSpPr txBox="1"/>
          <p:nvPr/>
        </p:nvSpPr>
        <p:spPr>
          <a:xfrm>
            <a:off x="4317125" y="3552322"/>
            <a:ext cx="1700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Curiosity </a:t>
            </a:r>
            <a:endParaRPr b="0" i="0" sz="1400" u="none" cap="none" strike="noStrike">
              <a:solidFill>
                <a:srgbClr val="000000"/>
              </a:solidFill>
              <a:latin typeface="Arial"/>
              <a:ea typeface="Arial"/>
              <a:cs typeface="Arial"/>
              <a:sym typeface="Arial"/>
            </a:endParaRPr>
          </a:p>
        </p:txBody>
      </p:sp>
      <p:sp>
        <p:nvSpPr>
          <p:cNvPr id="227" name="Google Shape;227;g254dfa305bb_0_461"/>
          <p:cNvSpPr txBox="1"/>
          <p:nvPr/>
        </p:nvSpPr>
        <p:spPr>
          <a:xfrm>
            <a:off x="6130159" y="1786583"/>
            <a:ext cx="2280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Intrinsic motivation </a:t>
            </a:r>
            <a:endParaRPr b="0" i="0" sz="1400" u="none" cap="none" strike="noStrike">
              <a:solidFill>
                <a:srgbClr val="000000"/>
              </a:solidFill>
              <a:latin typeface="Arial"/>
              <a:ea typeface="Arial"/>
              <a:cs typeface="Arial"/>
              <a:sym typeface="Arial"/>
            </a:endParaRPr>
          </a:p>
        </p:txBody>
      </p:sp>
      <p:sp>
        <p:nvSpPr>
          <p:cNvPr id="228" name="Google Shape;228;g254dfa305bb_0_461"/>
          <p:cNvSpPr txBox="1"/>
          <p:nvPr/>
        </p:nvSpPr>
        <p:spPr>
          <a:xfrm>
            <a:off x="377742" y="1940875"/>
            <a:ext cx="1780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Systems thinking </a:t>
            </a:r>
            <a:endParaRPr b="0" i="0" sz="1400" u="none" cap="none" strike="noStrike">
              <a:solidFill>
                <a:srgbClr val="000000"/>
              </a:solidFill>
              <a:latin typeface="Arial"/>
              <a:ea typeface="Arial"/>
              <a:cs typeface="Arial"/>
              <a:sym typeface="Arial"/>
            </a:endParaRPr>
          </a:p>
        </p:txBody>
      </p:sp>
      <p:sp>
        <p:nvSpPr>
          <p:cNvPr id="229" name="Google Shape;229;g254dfa305bb_0_461"/>
          <p:cNvSpPr txBox="1"/>
          <p:nvPr/>
        </p:nvSpPr>
        <p:spPr>
          <a:xfrm>
            <a:off x="246678" y="2769931"/>
            <a:ext cx="20394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Information literacy</a:t>
            </a:r>
            <a:endParaRPr b="0" i="0" sz="1400" u="none" cap="none" strike="noStrike">
              <a:solidFill>
                <a:srgbClr val="000000"/>
              </a:solidFill>
              <a:latin typeface="Arial"/>
              <a:ea typeface="Arial"/>
              <a:cs typeface="Arial"/>
              <a:sym typeface="Arial"/>
            </a:endParaRPr>
          </a:p>
        </p:txBody>
      </p:sp>
      <p:sp>
        <p:nvSpPr>
          <p:cNvPr id="230" name="Google Shape;230;g254dfa305bb_0_461"/>
          <p:cNvSpPr txBox="1"/>
          <p:nvPr/>
        </p:nvSpPr>
        <p:spPr>
          <a:xfrm>
            <a:off x="6550152" y="2455987"/>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Computational thinking </a:t>
            </a:r>
            <a:endParaRPr b="0" i="0" sz="1400" u="none" cap="none" strike="noStrike">
              <a:solidFill>
                <a:srgbClr val="000000"/>
              </a:solidFill>
              <a:latin typeface="Arial"/>
              <a:ea typeface="Arial"/>
              <a:cs typeface="Arial"/>
              <a:sym typeface="Arial"/>
            </a:endParaRPr>
          </a:p>
        </p:txBody>
      </p:sp>
      <p:sp>
        <p:nvSpPr>
          <p:cNvPr id="231" name="Google Shape;231;g254dfa305bb_0_461"/>
          <p:cNvSpPr txBox="1"/>
          <p:nvPr/>
        </p:nvSpPr>
        <p:spPr>
          <a:xfrm>
            <a:off x="6382512" y="4354891"/>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Decision making </a:t>
            </a:r>
            <a:endParaRPr b="0" i="0" sz="1400" u="none" cap="none" strike="noStrike">
              <a:solidFill>
                <a:srgbClr val="000000"/>
              </a:solidFill>
              <a:latin typeface="Arial"/>
              <a:ea typeface="Arial"/>
              <a:cs typeface="Arial"/>
              <a:sym typeface="Arial"/>
            </a:endParaRPr>
          </a:p>
        </p:txBody>
      </p:sp>
      <p:sp>
        <p:nvSpPr>
          <p:cNvPr id="232" name="Google Shape;232;g254dfa305bb_0_461"/>
          <p:cNvSpPr txBox="1"/>
          <p:nvPr/>
        </p:nvSpPr>
        <p:spPr>
          <a:xfrm>
            <a:off x="2267712" y="4510339"/>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Logical reasoning </a:t>
            </a:r>
            <a:endParaRPr b="0" i="0" sz="1400" u="none" cap="none" strike="noStrike">
              <a:solidFill>
                <a:srgbClr val="000000"/>
              </a:solidFill>
              <a:latin typeface="Arial"/>
              <a:ea typeface="Arial"/>
              <a:cs typeface="Arial"/>
              <a:sym typeface="Arial"/>
            </a:endParaRPr>
          </a:p>
        </p:txBody>
      </p:sp>
      <p:sp>
        <p:nvSpPr>
          <p:cNvPr id="233" name="Google Shape;233;g254dfa305bb_0_461"/>
          <p:cNvSpPr txBox="1"/>
          <p:nvPr/>
        </p:nvSpPr>
        <p:spPr>
          <a:xfrm>
            <a:off x="3209544" y="1117915"/>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Conflict resolution </a:t>
            </a:r>
            <a:endParaRPr b="0" i="0" sz="1400" u="none" cap="none" strike="noStrike">
              <a:solidFill>
                <a:srgbClr val="000000"/>
              </a:solidFill>
              <a:latin typeface="Arial"/>
              <a:ea typeface="Arial"/>
              <a:cs typeface="Arial"/>
              <a:sym typeface="Arial"/>
            </a:endParaRPr>
          </a:p>
        </p:txBody>
      </p:sp>
      <p:sp>
        <p:nvSpPr>
          <p:cNvPr id="234" name="Google Shape;234;g254dfa305bb_0_461"/>
          <p:cNvSpPr txBox="1"/>
          <p:nvPr/>
        </p:nvSpPr>
        <p:spPr>
          <a:xfrm>
            <a:off x="728472" y="1060003"/>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Adaptability </a:t>
            </a:r>
            <a:endParaRPr b="0" i="0" sz="1400" u="none" cap="none" strike="noStrike">
              <a:solidFill>
                <a:srgbClr val="000000"/>
              </a:solidFill>
              <a:latin typeface="Arial"/>
              <a:ea typeface="Arial"/>
              <a:cs typeface="Arial"/>
              <a:sym typeface="Arial"/>
            </a:endParaRPr>
          </a:p>
        </p:txBody>
      </p:sp>
      <p:sp>
        <p:nvSpPr>
          <p:cNvPr id="235" name="Google Shape;235;g254dfa305bb_0_461"/>
          <p:cNvSpPr txBox="1"/>
          <p:nvPr/>
        </p:nvSpPr>
        <p:spPr>
          <a:xfrm>
            <a:off x="7037832" y="1050859"/>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Self-efficacy </a:t>
            </a:r>
            <a:endParaRPr b="0" i="0" sz="1400" u="none" cap="none" strike="noStrike">
              <a:solidFill>
                <a:srgbClr val="000000"/>
              </a:solidFill>
              <a:latin typeface="Arial"/>
              <a:ea typeface="Arial"/>
              <a:cs typeface="Arial"/>
              <a:sym typeface="Arial"/>
            </a:endParaRPr>
          </a:p>
        </p:txBody>
      </p:sp>
      <p:sp>
        <p:nvSpPr>
          <p:cNvPr id="236" name="Google Shape;236;g254dfa305bb_0_461"/>
          <p:cNvSpPr txBox="1"/>
          <p:nvPr/>
        </p:nvSpPr>
        <p:spPr>
          <a:xfrm>
            <a:off x="207264" y="3547171"/>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Agency/Autonomy </a:t>
            </a:r>
            <a:endParaRPr b="0" i="0" sz="1400" u="none" cap="none" strike="noStrike">
              <a:solidFill>
                <a:srgbClr val="000000"/>
              </a:solidFill>
              <a:latin typeface="Arial"/>
              <a:ea typeface="Arial"/>
              <a:cs typeface="Arial"/>
              <a:sym typeface="Arial"/>
            </a:endParaRPr>
          </a:p>
        </p:txBody>
      </p:sp>
      <p:sp>
        <p:nvSpPr>
          <p:cNvPr id="237" name="Google Shape;237;g254dfa305bb_0_461"/>
          <p:cNvSpPr txBox="1"/>
          <p:nvPr/>
        </p:nvSpPr>
        <p:spPr>
          <a:xfrm>
            <a:off x="4331208" y="4735891"/>
            <a:ext cx="2593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Environmental awareness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831" name="Shape 831"/>
        <p:cNvGrpSpPr/>
        <p:nvPr/>
      </p:nvGrpSpPr>
      <p:grpSpPr>
        <a:xfrm>
          <a:off x="0" y="0"/>
          <a:ext cx="0" cy="0"/>
          <a:chOff x="0" y="0"/>
          <a:chExt cx="0" cy="0"/>
        </a:xfrm>
      </p:grpSpPr>
      <p:sp>
        <p:nvSpPr>
          <p:cNvPr id="832" name="Google Shape;832;p33"/>
          <p:cNvSpPr txBox="1"/>
          <p:nvPr/>
        </p:nvSpPr>
        <p:spPr>
          <a:xfrm>
            <a:off x="784860" y="609600"/>
            <a:ext cx="4556760" cy="378565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4000" u="none" cap="none" strike="noStrike">
                <a:solidFill>
                  <a:schemeClr val="lt1"/>
                </a:solidFill>
                <a:latin typeface="Montserrat"/>
                <a:ea typeface="Montserrat"/>
                <a:cs typeface="Montserrat"/>
                <a:sym typeface="Montserrat"/>
              </a:rPr>
              <a:t> What does this mean for the GEC? How do we infuse 21st-Century Skills into the GEC</a:t>
            </a:r>
            <a:endParaRPr/>
          </a:p>
        </p:txBody>
      </p:sp>
      <p:pic>
        <p:nvPicPr>
          <p:cNvPr id="833" name="Google Shape;833;p33"/>
          <p:cNvPicPr preferRelativeResize="0"/>
          <p:nvPr/>
        </p:nvPicPr>
        <p:blipFill rotWithShape="1">
          <a:blip r:embed="rId3">
            <a:alphaModFix/>
          </a:blip>
          <a:srcRect b="0" l="0" r="0" t="0"/>
          <a:stretch/>
        </p:blipFill>
        <p:spPr>
          <a:xfrm>
            <a:off x="5390199" y="906646"/>
            <a:ext cx="2770822" cy="3520574"/>
          </a:xfrm>
          <a:prstGeom prst="rect">
            <a:avLst/>
          </a:prstGeom>
          <a:noFill/>
          <a:ln>
            <a:noFill/>
          </a:ln>
        </p:spPr>
      </p:pic>
      <p:pic>
        <p:nvPicPr>
          <p:cNvPr id="834" name="Google Shape;834;p33"/>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34"/>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Process </a:t>
            </a:r>
            <a:endParaRPr/>
          </a:p>
        </p:txBody>
      </p:sp>
      <p:grpSp>
        <p:nvGrpSpPr>
          <p:cNvPr id="840" name="Google Shape;840;p34"/>
          <p:cNvGrpSpPr/>
          <p:nvPr/>
        </p:nvGrpSpPr>
        <p:grpSpPr>
          <a:xfrm>
            <a:off x="384048" y="969264"/>
            <a:ext cx="8613648" cy="859536"/>
            <a:chOff x="393192" y="1042416"/>
            <a:chExt cx="8613648" cy="859536"/>
          </a:xfrm>
        </p:grpSpPr>
        <p:sp>
          <p:nvSpPr>
            <p:cNvPr id="841" name="Google Shape;841;p34"/>
            <p:cNvSpPr/>
            <p:nvPr/>
          </p:nvSpPr>
          <p:spPr>
            <a:xfrm>
              <a:off x="393192" y="1143000"/>
              <a:ext cx="1691640" cy="621792"/>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Montserrat"/>
                  <a:ea typeface="Montserrat"/>
                  <a:cs typeface="Montserrat"/>
                  <a:sym typeface="Montserrat"/>
                </a:rPr>
                <a:t>Framework comparison </a:t>
              </a:r>
              <a:endParaRPr/>
            </a:p>
          </p:txBody>
        </p:sp>
        <p:sp>
          <p:nvSpPr>
            <p:cNvPr id="842" name="Google Shape;842;p34"/>
            <p:cNvSpPr txBox="1"/>
            <p:nvPr/>
          </p:nvSpPr>
          <p:spPr>
            <a:xfrm>
              <a:off x="2121408" y="1100287"/>
              <a:ext cx="67574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Analyzed two international frameworks, the CCR Rubric, and the ACER framework, to check for overlap and differences. Chosen for their deep research, coherence, and relevance</a:t>
              </a:r>
              <a:endParaRPr b="0" i="0" sz="1400" u="none" cap="none" strike="noStrike">
                <a:solidFill>
                  <a:srgbClr val="000000"/>
                </a:solidFill>
                <a:latin typeface="Arial"/>
                <a:ea typeface="Arial"/>
                <a:cs typeface="Arial"/>
                <a:sym typeface="Arial"/>
              </a:endParaRPr>
            </a:p>
          </p:txBody>
        </p:sp>
        <p:sp>
          <p:nvSpPr>
            <p:cNvPr id="843" name="Google Shape;843;p34"/>
            <p:cNvSpPr/>
            <p:nvPr/>
          </p:nvSpPr>
          <p:spPr>
            <a:xfrm>
              <a:off x="1911096" y="1042416"/>
              <a:ext cx="7095744" cy="859536"/>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44" name="Google Shape;844;p34"/>
          <p:cNvGrpSpPr/>
          <p:nvPr/>
        </p:nvGrpSpPr>
        <p:grpSpPr>
          <a:xfrm>
            <a:off x="390144" y="1898904"/>
            <a:ext cx="8613648" cy="859536"/>
            <a:chOff x="393192" y="1042416"/>
            <a:chExt cx="8613648" cy="859536"/>
          </a:xfrm>
        </p:grpSpPr>
        <p:sp>
          <p:nvSpPr>
            <p:cNvPr id="845" name="Google Shape;845;p34"/>
            <p:cNvSpPr/>
            <p:nvPr/>
          </p:nvSpPr>
          <p:spPr>
            <a:xfrm>
              <a:off x="393192" y="1143000"/>
              <a:ext cx="1691640" cy="621792"/>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Montserrat"/>
                  <a:ea typeface="Montserrat"/>
                  <a:cs typeface="Montserrat"/>
                  <a:sym typeface="Montserrat"/>
                </a:rPr>
                <a:t>Skills mapping</a:t>
              </a:r>
              <a:endParaRPr/>
            </a:p>
          </p:txBody>
        </p:sp>
        <p:sp>
          <p:nvSpPr>
            <p:cNvPr id="846" name="Google Shape;846;p34"/>
            <p:cNvSpPr txBox="1"/>
            <p:nvPr/>
          </p:nvSpPr>
          <p:spPr>
            <a:xfrm>
              <a:off x="2121408" y="1100287"/>
              <a:ext cx="67574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Linked key elements from these frameworks to the learning process of integrated projects (13 steps). What types of activities support the practice of 21st–Century Skills?</a:t>
              </a:r>
              <a:endParaRPr/>
            </a:p>
          </p:txBody>
        </p:sp>
        <p:sp>
          <p:nvSpPr>
            <p:cNvPr id="847" name="Google Shape;847;p34"/>
            <p:cNvSpPr/>
            <p:nvPr/>
          </p:nvSpPr>
          <p:spPr>
            <a:xfrm>
              <a:off x="1911096" y="1042416"/>
              <a:ext cx="7095744" cy="859536"/>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48" name="Google Shape;848;p34"/>
          <p:cNvGrpSpPr/>
          <p:nvPr/>
        </p:nvGrpSpPr>
        <p:grpSpPr>
          <a:xfrm>
            <a:off x="405384" y="2846832"/>
            <a:ext cx="8613648" cy="600456"/>
            <a:chOff x="393192" y="1042416"/>
            <a:chExt cx="8613648" cy="859536"/>
          </a:xfrm>
        </p:grpSpPr>
        <p:sp>
          <p:nvSpPr>
            <p:cNvPr id="849" name="Google Shape;849;p34"/>
            <p:cNvSpPr/>
            <p:nvPr/>
          </p:nvSpPr>
          <p:spPr>
            <a:xfrm>
              <a:off x="393192" y="1143000"/>
              <a:ext cx="1691640" cy="621792"/>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Montserrat"/>
                  <a:ea typeface="Montserrat"/>
                  <a:cs typeface="Montserrat"/>
                  <a:sym typeface="Montserrat"/>
                </a:rPr>
                <a:t>Sub-skill selection </a:t>
              </a:r>
              <a:endParaRPr/>
            </a:p>
          </p:txBody>
        </p:sp>
        <p:sp>
          <p:nvSpPr>
            <p:cNvPr id="850" name="Google Shape;850;p34"/>
            <p:cNvSpPr txBox="1"/>
            <p:nvPr/>
          </p:nvSpPr>
          <p:spPr>
            <a:xfrm>
              <a:off x="2130552" y="1068724"/>
              <a:ext cx="6757416"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Selected a limited set of sub-skills from ACER and CCR to create a manageable framework, so as not to overwhelm. </a:t>
              </a:r>
              <a:endParaRPr/>
            </a:p>
          </p:txBody>
        </p:sp>
        <p:sp>
          <p:nvSpPr>
            <p:cNvPr id="851" name="Google Shape;851;p34"/>
            <p:cNvSpPr/>
            <p:nvPr/>
          </p:nvSpPr>
          <p:spPr>
            <a:xfrm>
              <a:off x="1911096" y="1042416"/>
              <a:ext cx="7095744" cy="859536"/>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52" name="Google Shape;852;p34"/>
          <p:cNvGrpSpPr/>
          <p:nvPr/>
        </p:nvGrpSpPr>
        <p:grpSpPr>
          <a:xfrm>
            <a:off x="420624" y="3557016"/>
            <a:ext cx="8613648" cy="457200"/>
            <a:chOff x="393192" y="1042416"/>
            <a:chExt cx="8613648" cy="859536"/>
          </a:xfrm>
        </p:grpSpPr>
        <p:sp>
          <p:nvSpPr>
            <p:cNvPr id="853" name="Google Shape;853;p34"/>
            <p:cNvSpPr/>
            <p:nvPr/>
          </p:nvSpPr>
          <p:spPr>
            <a:xfrm>
              <a:off x="393192" y="1143000"/>
              <a:ext cx="1691640" cy="621791"/>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Montserrat"/>
                  <a:ea typeface="Montserrat"/>
                  <a:cs typeface="Montserrat"/>
                  <a:sym typeface="Montserrat"/>
                </a:rPr>
                <a:t>Rubric testing </a:t>
              </a:r>
              <a:endParaRPr/>
            </a:p>
          </p:txBody>
        </p:sp>
        <p:sp>
          <p:nvSpPr>
            <p:cNvPr id="854" name="Google Shape;854;p34"/>
            <p:cNvSpPr txBox="1"/>
            <p:nvPr/>
          </p:nvSpPr>
          <p:spPr>
            <a:xfrm>
              <a:off x="2084832" y="1193946"/>
              <a:ext cx="6757416" cy="4405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Tested and updated the rubric based on findings.</a:t>
              </a:r>
              <a:endParaRPr/>
            </a:p>
          </p:txBody>
        </p:sp>
        <p:sp>
          <p:nvSpPr>
            <p:cNvPr id="855" name="Google Shape;855;p34"/>
            <p:cNvSpPr/>
            <p:nvPr/>
          </p:nvSpPr>
          <p:spPr>
            <a:xfrm>
              <a:off x="1911096" y="1042416"/>
              <a:ext cx="7095744" cy="859536"/>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grpSp>
        <p:nvGrpSpPr>
          <p:cNvPr id="856" name="Google Shape;856;p34"/>
          <p:cNvGrpSpPr/>
          <p:nvPr/>
        </p:nvGrpSpPr>
        <p:grpSpPr>
          <a:xfrm>
            <a:off x="399288" y="4139184"/>
            <a:ext cx="8653272" cy="457200"/>
            <a:chOff x="393192" y="1042416"/>
            <a:chExt cx="8653272" cy="859536"/>
          </a:xfrm>
        </p:grpSpPr>
        <p:sp>
          <p:nvSpPr>
            <p:cNvPr id="857" name="Google Shape;857;p34"/>
            <p:cNvSpPr/>
            <p:nvPr/>
          </p:nvSpPr>
          <p:spPr>
            <a:xfrm>
              <a:off x="393192" y="1143000"/>
              <a:ext cx="1691640" cy="621791"/>
            </a:xfrm>
            <a:prstGeom prst="rect">
              <a:avLst/>
            </a:prstGeom>
            <a:solidFill>
              <a:srgbClr val="035D30"/>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chemeClr val="lt1"/>
                  </a:solidFill>
                  <a:latin typeface="Montserrat"/>
                  <a:ea typeface="Montserrat"/>
                  <a:cs typeface="Montserrat"/>
                  <a:sym typeface="Montserrat"/>
                </a:rPr>
                <a:t>Skill infusion </a:t>
              </a:r>
              <a:endParaRPr/>
            </a:p>
          </p:txBody>
        </p:sp>
        <p:sp>
          <p:nvSpPr>
            <p:cNvPr id="858" name="Google Shape;858;p34"/>
            <p:cNvSpPr txBox="1"/>
            <p:nvPr/>
          </p:nvSpPr>
          <p:spPr>
            <a:xfrm>
              <a:off x="2084832" y="1193946"/>
              <a:ext cx="6961632" cy="5786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Purposefully embedded 21st-Century Skills into Integrated Projects (2023).</a:t>
              </a:r>
              <a:endParaRPr/>
            </a:p>
          </p:txBody>
        </p:sp>
        <p:sp>
          <p:nvSpPr>
            <p:cNvPr id="859" name="Google Shape;859;p34"/>
            <p:cNvSpPr/>
            <p:nvPr/>
          </p:nvSpPr>
          <p:spPr>
            <a:xfrm>
              <a:off x="1911096" y="1042416"/>
              <a:ext cx="7095744" cy="859536"/>
            </a:xfrm>
            <a:prstGeom prst="roundRect">
              <a:avLst>
                <a:gd fmla="val 16667" name="adj"/>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35"/>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Testing and learning, from global to local</a:t>
            </a:r>
            <a:endParaRPr/>
          </a:p>
        </p:txBody>
      </p:sp>
      <p:sp>
        <p:nvSpPr>
          <p:cNvPr id="865" name="Google Shape;865;p35"/>
          <p:cNvSpPr txBox="1"/>
          <p:nvPr>
            <p:ph idx="2" type="body"/>
          </p:nvPr>
        </p:nvSpPr>
        <p:spPr>
          <a:xfrm>
            <a:off x="-4955438" y="5865767"/>
            <a:ext cx="2799977" cy="246416"/>
          </a:xfrm>
          <a:prstGeom prst="rect">
            <a:avLst/>
          </a:prstGeom>
          <a:noFill/>
          <a:ln>
            <a:noFill/>
          </a:ln>
        </p:spPr>
        <p:txBody>
          <a:bodyPr anchorCtr="0" anchor="t" bIns="34275" lIns="68575" spcFirstLastPara="1" rIns="68575" wrap="square" tIns="34275">
            <a:normAutofit fontScale="47500" lnSpcReduction="20000"/>
          </a:bodyPr>
          <a:lstStyle/>
          <a:p>
            <a:pPr indent="-228600" lvl="0" marL="457200" rtl="0" algn="l">
              <a:lnSpc>
                <a:spcPct val="90000"/>
              </a:lnSpc>
              <a:spcBef>
                <a:spcPts val="800"/>
              </a:spcBef>
              <a:spcAft>
                <a:spcPts val="0"/>
              </a:spcAft>
              <a:buSzPct val="315789"/>
              <a:buNone/>
            </a:pPr>
            <a:r>
              <a:t/>
            </a:r>
            <a:endParaRPr/>
          </a:p>
        </p:txBody>
      </p:sp>
      <p:pic>
        <p:nvPicPr>
          <p:cNvPr id="866" name="Google Shape;866;p35"/>
          <p:cNvPicPr preferRelativeResize="0"/>
          <p:nvPr/>
        </p:nvPicPr>
        <p:blipFill rotWithShape="1">
          <a:blip r:embed="rId3">
            <a:alphaModFix/>
          </a:blip>
          <a:srcRect b="0" l="0" r="0" t="0"/>
          <a:stretch/>
        </p:blipFill>
        <p:spPr>
          <a:xfrm>
            <a:off x="3497521" y="1052622"/>
            <a:ext cx="3135396" cy="3380427"/>
          </a:xfrm>
          <a:prstGeom prst="rect">
            <a:avLst/>
          </a:prstGeom>
          <a:noFill/>
          <a:ln>
            <a:noFill/>
          </a:ln>
        </p:spPr>
      </p:pic>
      <p:pic>
        <p:nvPicPr>
          <p:cNvPr id="867" name="Google Shape;867;p35"/>
          <p:cNvPicPr preferRelativeResize="0"/>
          <p:nvPr/>
        </p:nvPicPr>
        <p:blipFill rotWithShape="1">
          <a:blip r:embed="rId4">
            <a:alphaModFix/>
          </a:blip>
          <a:srcRect b="0" l="0" r="0" t="0"/>
          <a:stretch/>
        </p:blipFill>
        <p:spPr>
          <a:xfrm>
            <a:off x="5493234" y="3840209"/>
            <a:ext cx="1128001" cy="540501"/>
          </a:xfrm>
          <a:prstGeom prst="rect">
            <a:avLst/>
          </a:prstGeom>
          <a:noFill/>
          <a:ln>
            <a:noFill/>
          </a:ln>
        </p:spPr>
      </p:pic>
      <p:sp>
        <p:nvSpPr>
          <p:cNvPr id="868" name="Google Shape;868;p35"/>
          <p:cNvSpPr txBox="1"/>
          <p:nvPr/>
        </p:nvSpPr>
        <p:spPr>
          <a:xfrm>
            <a:off x="6823824" y="1929619"/>
            <a:ext cx="1754372"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Drawing on a couple of well-researched evidenced based  and relevant frameworks </a:t>
            </a:r>
            <a:endParaRPr/>
          </a:p>
        </p:txBody>
      </p:sp>
      <p:grpSp>
        <p:nvGrpSpPr>
          <p:cNvPr id="869" name="Google Shape;869;p35"/>
          <p:cNvGrpSpPr/>
          <p:nvPr/>
        </p:nvGrpSpPr>
        <p:grpSpPr>
          <a:xfrm>
            <a:off x="313998" y="1919178"/>
            <a:ext cx="3126966" cy="1913751"/>
            <a:chOff x="362984" y="996613"/>
            <a:chExt cx="3126966" cy="1913751"/>
          </a:xfrm>
        </p:grpSpPr>
        <p:pic>
          <p:nvPicPr>
            <p:cNvPr id="870" name="Google Shape;870;p35"/>
            <p:cNvPicPr preferRelativeResize="0"/>
            <p:nvPr/>
          </p:nvPicPr>
          <p:blipFill rotWithShape="1">
            <a:blip r:embed="rId5">
              <a:alphaModFix/>
            </a:blip>
            <a:srcRect b="0" l="0" r="0" t="0"/>
            <a:stretch/>
          </p:blipFill>
          <p:spPr>
            <a:xfrm>
              <a:off x="362984" y="996613"/>
              <a:ext cx="3126966" cy="1257300"/>
            </a:xfrm>
            <a:prstGeom prst="rect">
              <a:avLst/>
            </a:prstGeom>
            <a:noFill/>
            <a:ln>
              <a:noFill/>
            </a:ln>
          </p:spPr>
        </p:pic>
        <p:sp>
          <p:nvSpPr>
            <p:cNvPr id="871" name="Google Shape;871;p35"/>
            <p:cNvSpPr txBox="1"/>
            <p:nvPr/>
          </p:nvSpPr>
          <p:spPr>
            <a:xfrm>
              <a:off x="416379" y="2171700"/>
              <a:ext cx="2775857" cy="73866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Montserrat"/>
                  <a:ea typeface="Montserrat"/>
                  <a:cs typeface="Montserrat"/>
                  <a:sym typeface="Montserrat"/>
                </a:rPr>
                <a:t>Critical thinking</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Montserrat"/>
                  <a:ea typeface="Montserrat"/>
                  <a:cs typeface="Montserrat"/>
                  <a:sym typeface="Montserrat"/>
                </a:rPr>
                <a:t>Collaboration</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Montserrat"/>
                  <a:ea typeface="Montserrat"/>
                  <a:cs typeface="Montserrat"/>
                  <a:sym typeface="Montserrat"/>
                </a:rPr>
                <a:t>Creative thinking </a:t>
              </a:r>
              <a:endParaRPr/>
            </a:p>
          </p:txBody>
        </p:sp>
      </p:grpSp>
      <p:sp>
        <p:nvSpPr>
          <p:cNvPr id="872" name="Google Shape;872;p35"/>
          <p:cNvSpPr/>
          <p:nvPr/>
        </p:nvSpPr>
        <p:spPr>
          <a:xfrm>
            <a:off x="3959679" y="3020786"/>
            <a:ext cx="947057" cy="555172"/>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3" name="Google Shape;873;p35"/>
          <p:cNvSpPr/>
          <p:nvPr/>
        </p:nvSpPr>
        <p:spPr>
          <a:xfrm>
            <a:off x="261257" y="3094264"/>
            <a:ext cx="2367643" cy="8001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4" name="Google Shape;874;p35"/>
          <p:cNvSpPr/>
          <p:nvPr/>
        </p:nvSpPr>
        <p:spPr>
          <a:xfrm>
            <a:off x="4457700" y="3608614"/>
            <a:ext cx="1232807" cy="342900"/>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g254b9d582a2_0_0"/>
          <p:cNvSpPr txBox="1"/>
          <p:nvPr>
            <p:ph idx="1" type="body"/>
          </p:nvPr>
        </p:nvSpPr>
        <p:spPr>
          <a:xfrm>
            <a:off x="371474" y="77391"/>
            <a:ext cx="8653500" cy="624000"/>
          </a:xfrm>
          <a:prstGeom prst="rect">
            <a:avLst/>
          </a:prstGeom>
        </p:spPr>
        <p:txBody>
          <a:bodyPr anchorCtr="0" anchor="t" bIns="34275" lIns="68575" spcFirstLastPara="1" rIns="68575" wrap="square" tIns="34275">
            <a:normAutofit fontScale="92500"/>
          </a:bodyPr>
          <a:lstStyle/>
          <a:p>
            <a:pPr indent="0" lvl="0" marL="0" rtl="0" algn="l">
              <a:spcBef>
                <a:spcPts val="800"/>
              </a:spcBef>
              <a:spcAft>
                <a:spcPts val="0"/>
              </a:spcAft>
              <a:buNone/>
            </a:pPr>
            <a:r>
              <a:rPr lang="en-US"/>
              <a:t>ACER Framework example Critical Thinking</a:t>
            </a:r>
            <a:endParaRPr/>
          </a:p>
        </p:txBody>
      </p:sp>
      <p:pic>
        <p:nvPicPr>
          <p:cNvPr id="880" name="Google Shape;880;g254b9d582a2_0_0"/>
          <p:cNvPicPr preferRelativeResize="0"/>
          <p:nvPr/>
        </p:nvPicPr>
        <p:blipFill>
          <a:blip r:embed="rId3">
            <a:alphaModFix/>
          </a:blip>
          <a:stretch>
            <a:fillRect/>
          </a:stretch>
        </p:blipFill>
        <p:spPr>
          <a:xfrm>
            <a:off x="610575" y="1105078"/>
            <a:ext cx="7612451" cy="35587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g254b9d582a2_0_8"/>
          <p:cNvSpPr txBox="1"/>
          <p:nvPr>
            <p:ph idx="1" type="body"/>
          </p:nvPr>
        </p:nvSpPr>
        <p:spPr>
          <a:xfrm>
            <a:off x="371474" y="77391"/>
            <a:ext cx="8653500" cy="624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t>CCR Framework Example Critical Thinking </a:t>
            </a:r>
            <a:endParaRPr/>
          </a:p>
        </p:txBody>
      </p:sp>
      <p:pic>
        <p:nvPicPr>
          <p:cNvPr id="886" name="Google Shape;886;g254b9d582a2_0_8"/>
          <p:cNvPicPr preferRelativeResize="0"/>
          <p:nvPr/>
        </p:nvPicPr>
        <p:blipFill>
          <a:blip r:embed="rId3">
            <a:alphaModFix/>
          </a:blip>
          <a:stretch>
            <a:fillRect/>
          </a:stretch>
        </p:blipFill>
        <p:spPr>
          <a:xfrm>
            <a:off x="1284225" y="928450"/>
            <a:ext cx="6828025" cy="40344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g254b9d582a2_0_20"/>
          <p:cNvSpPr txBox="1"/>
          <p:nvPr>
            <p:ph idx="1" type="body"/>
          </p:nvPr>
        </p:nvSpPr>
        <p:spPr>
          <a:xfrm>
            <a:off x="371474" y="77391"/>
            <a:ext cx="8653500" cy="624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t>2022</a:t>
            </a:r>
            <a:endParaRPr/>
          </a:p>
        </p:txBody>
      </p:sp>
      <p:sp>
        <p:nvSpPr>
          <p:cNvPr id="892" name="Google Shape;892;g254b9d582a2_0_20"/>
          <p:cNvSpPr txBox="1"/>
          <p:nvPr>
            <p:ph idx="2" type="body"/>
          </p:nvPr>
        </p:nvSpPr>
        <p:spPr>
          <a:xfrm>
            <a:off x="371474" y="932260"/>
            <a:ext cx="8591400" cy="34503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sp>
        <p:nvSpPr>
          <p:cNvPr id="897" name="Google Shape;897;g254b9d582a2_0_25"/>
          <p:cNvSpPr txBox="1"/>
          <p:nvPr>
            <p:ph idx="1" type="body"/>
          </p:nvPr>
        </p:nvSpPr>
        <p:spPr>
          <a:xfrm>
            <a:off x="371474" y="77391"/>
            <a:ext cx="8653500" cy="624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t>2023</a:t>
            </a:r>
            <a:endParaRPr/>
          </a:p>
        </p:txBody>
      </p:sp>
      <p:pic>
        <p:nvPicPr>
          <p:cNvPr id="898" name="Google Shape;898;g254b9d582a2_0_25"/>
          <p:cNvPicPr preferRelativeResize="0"/>
          <p:nvPr/>
        </p:nvPicPr>
        <p:blipFill>
          <a:blip r:embed="rId3">
            <a:alphaModFix/>
          </a:blip>
          <a:stretch>
            <a:fillRect/>
          </a:stretch>
        </p:blipFill>
        <p:spPr>
          <a:xfrm>
            <a:off x="433575" y="932260"/>
            <a:ext cx="8591400" cy="213634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sp>
        <p:nvSpPr>
          <p:cNvPr id="903" name="Google Shape;903;g254b9d582a2_0_37"/>
          <p:cNvSpPr txBox="1"/>
          <p:nvPr>
            <p:ph idx="1" type="body"/>
          </p:nvPr>
        </p:nvSpPr>
        <p:spPr>
          <a:xfrm>
            <a:off x="371474" y="77391"/>
            <a:ext cx="8653500" cy="624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t>A journey to the ultimate goal</a:t>
            </a:r>
            <a:endParaRPr/>
          </a:p>
        </p:txBody>
      </p:sp>
      <p:sp>
        <p:nvSpPr>
          <p:cNvPr id="904" name="Google Shape;904;g254b9d582a2_0_37"/>
          <p:cNvSpPr txBox="1"/>
          <p:nvPr>
            <p:ph idx="2" type="body"/>
          </p:nvPr>
        </p:nvSpPr>
        <p:spPr>
          <a:xfrm>
            <a:off x="371474" y="932260"/>
            <a:ext cx="8591400" cy="3450300"/>
          </a:xfrm>
          <a:prstGeom prst="rect">
            <a:avLst/>
          </a:prstGeom>
        </p:spPr>
        <p:txBody>
          <a:bodyPr anchorCtr="0" anchor="ctr" bIns="34275" lIns="68575" spcFirstLastPara="1" rIns="68575" wrap="square" tIns="34275">
            <a:normAutofit/>
          </a:bodyPr>
          <a:lstStyle/>
          <a:p>
            <a:pPr indent="0" lvl="0" marL="0" rtl="0" algn="ctr">
              <a:spcBef>
                <a:spcPts val="800"/>
              </a:spcBef>
              <a:spcAft>
                <a:spcPts val="0"/>
              </a:spcAft>
              <a:buNone/>
            </a:pPr>
            <a:r>
              <a:rPr lang="en-US" sz="4200">
                <a:latin typeface="Montserrat"/>
                <a:ea typeface="Montserrat"/>
                <a:cs typeface="Montserrat"/>
                <a:sym typeface="Montserrat"/>
              </a:rPr>
              <a:t>Finding the </a:t>
            </a:r>
            <a:r>
              <a:rPr b="1" lang="en-US" sz="4200">
                <a:latin typeface="Montserrat"/>
                <a:ea typeface="Montserrat"/>
                <a:cs typeface="Montserrat"/>
                <a:sym typeface="Montserrat"/>
              </a:rPr>
              <a:t>simplicity </a:t>
            </a:r>
            <a:r>
              <a:rPr lang="en-US" sz="4200">
                <a:latin typeface="Montserrat"/>
                <a:ea typeface="Montserrat"/>
                <a:cs typeface="Montserrat"/>
                <a:sym typeface="Montserrat"/>
              </a:rPr>
              <a:t>behind the complexity, while maintaining </a:t>
            </a:r>
            <a:r>
              <a:rPr b="1" lang="en-US" sz="4200">
                <a:latin typeface="Montserrat"/>
                <a:ea typeface="Montserrat"/>
                <a:cs typeface="Montserrat"/>
                <a:sym typeface="Montserrat"/>
              </a:rPr>
              <a:t>integrity</a:t>
            </a:r>
            <a:r>
              <a:rPr lang="en-US" sz="4200">
                <a:latin typeface="Montserrat"/>
                <a:ea typeface="Montserrat"/>
                <a:cs typeface="Montserrat"/>
                <a:sym typeface="Montserrat"/>
              </a:rPr>
              <a:t>, </a:t>
            </a:r>
            <a:r>
              <a:rPr b="1" lang="en-US" sz="4200">
                <a:latin typeface="Montserrat"/>
                <a:ea typeface="Montserrat"/>
                <a:cs typeface="Montserrat"/>
                <a:sym typeface="Montserrat"/>
              </a:rPr>
              <a:t>quality </a:t>
            </a:r>
            <a:r>
              <a:rPr lang="en-US" sz="4200">
                <a:latin typeface="Montserrat"/>
                <a:ea typeface="Montserrat"/>
                <a:cs typeface="Montserrat"/>
                <a:sym typeface="Montserrat"/>
              </a:rPr>
              <a:t>and </a:t>
            </a:r>
            <a:r>
              <a:rPr b="1" lang="en-US" sz="4200">
                <a:latin typeface="Montserrat"/>
                <a:ea typeface="Montserrat"/>
                <a:cs typeface="Montserrat"/>
                <a:sym typeface="Montserrat"/>
              </a:rPr>
              <a:t>impact </a:t>
            </a:r>
            <a:r>
              <a:rPr lang="en-US" sz="4200">
                <a:latin typeface="Montserrat"/>
                <a:ea typeface="Montserrat"/>
                <a:cs typeface="Montserrat"/>
                <a:sym typeface="Montserrat"/>
              </a:rPr>
              <a:t>[of the resources and tools]</a:t>
            </a:r>
            <a:r>
              <a:rPr lang="en-US" sz="4200">
                <a:latin typeface="Montserrat"/>
                <a:ea typeface="Montserrat"/>
                <a:cs typeface="Montserrat"/>
                <a:sym typeface="Montserrat"/>
              </a:rPr>
              <a:t>. </a:t>
            </a:r>
            <a:endParaRPr sz="4200">
              <a:latin typeface="Montserrat"/>
              <a:ea typeface="Montserrat"/>
              <a:cs typeface="Montserrat"/>
              <a:sym typeface="Montserra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graphicFrame>
        <p:nvGraphicFramePr>
          <p:cNvPr id="909" name="Google Shape;909;g254b9d582a2_0_42"/>
          <p:cNvGraphicFramePr/>
          <p:nvPr/>
        </p:nvGraphicFramePr>
        <p:xfrm>
          <a:off x="952500" y="1032550"/>
          <a:ext cx="3000000" cy="3000000"/>
        </p:xfrm>
        <a:graphic>
          <a:graphicData uri="http://schemas.openxmlformats.org/drawingml/2006/table">
            <a:tbl>
              <a:tblPr>
                <a:noFill/>
                <a:tableStyleId>{70A01C60-94D8-41EC-903C-9203A3875710}</a:tableStyleId>
              </a:tblPr>
              <a:tblGrid>
                <a:gridCol w="3619500"/>
                <a:gridCol w="3619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Challenges</a:t>
                      </a:r>
                      <a:endParaRPr b="1" sz="14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b="1" lang="en-US" sz="1400" u="none" cap="none" strike="noStrike">
                          <a:latin typeface="Montserrat"/>
                          <a:ea typeface="Montserrat"/>
                          <a:cs typeface="Montserrat"/>
                          <a:sym typeface="Montserrat"/>
                        </a:rPr>
                        <a:t>Mitigation</a:t>
                      </a:r>
                      <a:endParaRPr b="1" sz="14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Limited training and additional support resources</a:t>
                      </a:r>
                      <a:endParaRPr sz="14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½ day training </a:t>
                      </a:r>
                      <a:endParaRPr sz="14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Teachers guide to 21st-Century Skills</a:t>
                      </a:r>
                      <a:endParaRPr sz="1400" u="none" cap="none" strike="noStrike">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21st-Century Skills toolkit</a:t>
                      </a:r>
                      <a:endParaRPr sz="14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Too many criteria</a:t>
                      </a:r>
                      <a:endParaRPr sz="14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Reducing measurement criteria from 25 - 15. </a:t>
                      </a:r>
                      <a:endParaRPr sz="14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Lack of integration of 21st-Century Skills into the projects</a:t>
                      </a:r>
                      <a:endParaRPr sz="14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Integrated 21st-Century Skills into projects</a:t>
                      </a:r>
                      <a:endParaRPr sz="1400" u="none" cap="none" strike="noStrike">
                        <a:latin typeface="Montserrat"/>
                        <a:ea typeface="Montserrat"/>
                        <a:cs typeface="Montserrat"/>
                        <a:sym typeface="Montserrat"/>
                      </a:endParaRPr>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Vague reporting process</a:t>
                      </a:r>
                      <a:endParaRPr sz="1400" u="none" cap="none" strike="noStrike">
                        <a:latin typeface="Montserrat"/>
                        <a:ea typeface="Montserrat"/>
                        <a:cs typeface="Montserrat"/>
                        <a:sym typeface="Montserrat"/>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Montserrat"/>
                          <a:ea typeface="Montserrat"/>
                          <a:cs typeface="Montserrat"/>
                          <a:sym typeface="Montserrat"/>
                        </a:rPr>
                        <a:t>Refining the data collection process for 21st-Century Skills. </a:t>
                      </a:r>
                      <a:endParaRPr sz="1400" u="none" cap="none" strike="noStrike">
                        <a:latin typeface="Montserrat"/>
                        <a:ea typeface="Montserrat"/>
                        <a:cs typeface="Montserrat"/>
                        <a:sym typeface="Montserrat"/>
                      </a:endParaRPr>
                    </a:p>
                  </a:txBody>
                  <a:tcPr marT="91425" marB="91425" marR="91425" marL="91425"/>
                </a:tc>
              </a:tr>
            </a:tbl>
          </a:graphicData>
        </a:graphic>
      </p:graphicFrame>
      <p:sp>
        <p:nvSpPr>
          <p:cNvPr id="910" name="Google Shape;910;g254b9d582a2_0_42"/>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Updates from 2022</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g254b9d582a2_0_31"/>
          <p:cNvSpPr txBox="1"/>
          <p:nvPr>
            <p:ph idx="1" type="body"/>
          </p:nvPr>
        </p:nvSpPr>
        <p:spPr>
          <a:xfrm>
            <a:off x="371474" y="77391"/>
            <a:ext cx="8653500" cy="6240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t>Interconnected </a:t>
            </a:r>
            <a:endParaRPr/>
          </a:p>
        </p:txBody>
      </p:sp>
      <p:pic>
        <p:nvPicPr>
          <p:cNvPr id="916" name="Google Shape;916;g254b9d582a2_0_31"/>
          <p:cNvPicPr preferRelativeResize="0"/>
          <p:nvPr/>
        </p:nvPicPr>
        <p:blipFill>
          <a:blip r:embed="rId3">
            <a:alphaModFix/>
          </a:blip>
          <a:stretch>
            <a:fillRect/>
          </a:stretch>
        </p:blipFill>
        <p:spPr>
          <a:xfrm>
            <a:off x="1526400" y="932250"/>
            <a:ext cx="6843200" cy="3937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g254dfa305bb_0_496"/>
          <p:cNvSpPr txBox="1"/>
          <p:nvPr>
            <p:ph idx="1" type="body"/>
          </p:nvPr>
        </p:nvSpPr>
        <p:spPr>
          <a:xfrm>
            <a:off x="371474" y="77391"/>
            <a:ext cx="8653500" cy="624000"/>
          </a:xfrm>
          <a:prstGeom prst="rect">
            <a:avLst/>
          </a:prstGeom>
          <a:noFill/>
          <a:ln>
            <a:noFill/>
          </a:ln>
        </p:spPr>
        <p:txBody>
          <a:bodyPr anchorCtr="0" anchor="t" bIns="34275" lIns="68575" spcFirstLastPara="1" rIns="68575" wrap="square" tIns="34275">
            <a:normAutofit fontScale="92500"/>
          </a:bodyPr>
          <a:lstStyle/>
          <a:p>
            <a:pPr indent="0" lvl="0" marL="0" rtl="0" algn="l">
              <a:lnSpc>
                <a:spcPct val="90000"/>
              </a:lnSpc>
              <a:spcBef>
                <a:spcPts val="800"/>
              </a:spcBef>
              <a:spcAft>
                <a:spcPts val="0"/>
              </a:spcAft>
              <a:buSzPct val="70000"/>
              <a:buNone/>
            </a:pPr>
            <a:r>
              <a:rPr lang="en-US"/>
              <a:t>Summary 21st-century leaders and learners  </a:t>
            </a:r>
            <a:endParaRPr/>
          </a:p>
        </p:txBody>
      </p:sp>
      <p:sp>
        <p:nvSpPr>
          <p:cNvPr id="243" name="Google Shape;243;g254dfa305bb_0_496"/>
          <p:cNvSpPr txBox="1"/>
          <p:nvPr>
            <p:ph idx="2" type="body"/>
          </p:nvPr>
        </p:nvSpPr>
        <p:spPr>
          <a:xfrm>
            <a:off x="371475" y="932250"/>
            <a:ext cx="4632900" cy="3450300"/>
          </a:xfrm>
          <a:prstGeom prst="rect">
            <a:avLst/>
          </a:prstGeom>
          <a:noFill/>
          <a:ln>
            <a:noFill/>
          </a:ln>
        </p:spPr>
        <p:txBody>
          <a:bodyPr anchorCtr="0" anchor="t" bIns="34275" lIns="68575" spcFirstLastPara="1" rIns="68575" wrap="square" tIns="34275">
            <a:normAutofit fontScale="92500" lnSpcReduction="20000"/>
          </a:bodyPr>
          <a:lstStyle/>
          <a:p>
            <a:pPr indent="0" lvl="0" marL="0" rtl="0" algn="ctr">
              <a:lnSpc>
                <a:spcPct val="115000"/>
              </a:lnSpc>
              <a:spcBef>
                <a:spcPts val="0"/>
              </a:spcBef>
              <a:spcAft>
                <a:spcPts val="0"/>
              </a:spcAft>
              <a:buClr>
                <a:schemeClr val="dk1"/>
              </a:buClr>
              <a:buSzPct val="47826"/>
              <a:buFont typeface="Arial"/>
              <a:buNone/>
            </a:pPr>
            <a:r>
              <a:rPr lang="en-US" sz="2300">
                <a:latin typeface="Arial"/>
                <a:ea typeface="Arial"/>
                <a:cs typeface="Arial"/>
                <a:sym typeface="Arial"/>
              </a:rPr>
              <a:t>21st-century learners, teachers, and leaders are people w</a:t>
            </a:r>
            <a:r>
              <a:rPr lang="en-US" sz="2300"/>
              <a:t>ho employ skills such as critical thinking, collaboration, creativity </a:t>
            </a:r>
            <a:r>
              <a:rPr b="1" lang="en-US" sz="2300"/>
              <a:t>to be </a:t>
            </a:r>
            <a:endParaRPr b="1" sz="2300"/>
          </a:p>
          <a:p>
            <a:pPr indent="0" lvl="0" marL="0" rtl="0" algn="ctr">
              <a:lnSpc>
                <a:spcPct val="115000"/>
              </a:lnSpc>
              <a:spcBef>
                <a:spcPts val="0"/>
              </a:spcBef>
              <a:spcAft>
                <a:spcPts val="0"/>
              </a:spcAft>
              <a:buClr>
                <a:schemeClr val="dk1"/>
              </a:buClr>
              <a:buSzPct val="47826"/>
              <a:buFont typeface="Arial"/>
              <a:buNone/>
            </a:pPr>
            <a:r>
              <a:rPr b="1" lang="en-US" sz="2300">
                <a:latin typeface="Arial"/>
                <a:ea typeface="Arial"/>
                <a:cs typeface="Arial"/>
                <a:sym typeface="Arial"/>
              </a:rPr>
              <a:t> </a:t>
            </a:r>
            <a:r>
              <a:rPr b="1" lang="en-US" sz="2300">
                <a:solidFill>
                  <a:schemeClr val="accent2"/>
                </a:solidFill>
                <a:latin typeface="Arial"/>
                <a:ea typeface="Arial"/>
                <a:cs typeface="Arial"/>
                <a:sym typeface="Arial"/>
              </a:rPr>
              <a:t>problem-finders and solution-seekers</a:t>
            </a:r>
            <a:r>
              <a:rPr lang="en-US" sz="2300">
                <a:solidFill>
                  <a:schemeClr val="accent2"/>
                </a:solidFill>
                <a:latin typeface="Arial"/>
                <a:ea typeface="Arial"/>
                <a:cs typeface="Arial"/>
                <a:sym typeface="Arial"/>
              </a:rPr>
              <a:t> </a:t>
            </a:r>
            <a:endParaRPr sz="2300">
              <a:solidFill>
                <a:schemeClr val="accent2"/>
              </a:solidFill>
              <a:latin typeface="Arial"/>
              <a:ea typeface="Arial"/>
              <a:cs typeface="Arial"/>
              <a:sym typeface="Arial"/>
            </a:endParaRPr>
          </a:p>
          <a:p>
            <a:pPr indent="0" lvl="0" marL="0" rtl="0" algn="ctr">
              <a:lnSpc>
                <a:spcPct val="115000"/>
              </a:lnSpc>
              <a:spcBef>
                <a:spcPts val="0"/>
              </a:spcBef>
              <a:spcAft>
                <a:spcPts val="0"/>
              </a:spcAft>
              <a:buClr>
                <a:schemeClr val="dk1"/>
              </a:buClr>
              <a:buSzPct val="47826"/>
              <a:buFont typeface="Arial"/>
              <a:buNone/>
            </a:pPr>
            <a:r>
              <a:rPr lang="en-US" sz="2300">
                <a:latin typeface="Arial"/>
                <a:ea typeface="Arial"/>
                <a:cs typeface="Arial"/>
                <a:sym typeface="Arial"/>
              </a:rPr>
              <a:t>who are </a:t>
            </a:r>
            <a:r>
              <a:rPr b="1" lang="en-US" sz="2300">
                <a:solidFill>
                  <a:srgbClr val="F47920"/>
                </a:solidFill>
                <a:latin typeface="Arial"/>
                <a:ea typeface="Arial"/>
                <a:cs typeface="Arial"/>
                <a:sym typeface="Arial"/>
              </a:rPr>
              <a:t>self-directed</a:t>
            </a:r>
            <a:r>
              <a:rPr lang="en-US" sz="2300">
                <a:latin typeface="Arial"/>
                <a:ea typeface="Arial"/>
                <a:cs typeface="Arial"/>
                <a:sym typeface="Arial"/>
              </a:rPr>
              <a:t> as they look for opportunities</a:t>
            </a:r>
            <a:endParaRPr sz="2300">
              <a:latin typeface="Arial"/>
              <a:ea typeface="Arial"/>
              <a:cs typeface="Arial"/>
              <a:sym typeface="Arial"/>
            </a:endParaRPr>
          </a:p>
          <a:p>
            <a:pPr indent="0" lvl="0" marL="0" rtl="0" algn="ctr">
              <a:lnSpc>
                <a:spcPct val="115000"/>
              </a:lnSpc>
              <a:spcBef>
                <a:spcPts val="0"/>
              </a:spcBef>
              <a:spcAft>
                <a:spcPts val="0"/>
              </a:spcAft>
              <a:buSzPct val="91304"/>
              <a:buNone/>
            </a:pPr>
            <a:r>
              <a:rPr lang="en-US" sz="2300">
                <a:latin typeface="Arial"/>
                <a:ea typeface="Arial"/>
                <a:cs typeface="Arial"/>
                <a:sym typeface="Arial"/>
              </a:rPr>
              <a:t>to </a:t>
            </a:r>
            <a:r>
              <a:rPr b="1" lang="en-US" sz="2300">
                <a:solidFill>
                  <a:srgbClr val="F47920"/>
                </a:solidFill>
                <a:latin typeface="Arial"/>
                <a:ea typeface="Arial"/>
                <a:cs typeface="Arial"/>
                <a:sym typeface="Arial"/>
              </a:rPr>
              <a:t>solve problems</a:t>
            </a:r>
            <a:r>
              <a:rPr lang="en-US" sz="2300">
                <a:latin typeface="Arial"/>
                <a:ea typeface="Arial"/>
                <a:cs typeface="Arial"/>
                <a:sym typeface="Arial"/>
              </a:rPr>
              <a:t> and create </a:t>
            </a:r>
            <a:r>
              <a:rPr b="1" lang="en-US" sz="2300">
                <a:solidFill>
                  <a:schemeClr val="accent2"/>
                </a:solidFill>
                <a:latin typeface="Arial"/>
                <a:ea typeface="Arial"/>
                <a:cs typeface="Arial"/>
                <a:sym typeface="Arial"/>
              </a:rPr>
              <a:t>value for everyone!</a:t>
            </a:r>
            <a:endParaRPr/>
          </a:p>
        </p:txBody>
      </p:sp>
      <p:grpSp>
        <p:nvGrpSpPr>
          <p:cNvPr id="244" name="Google Shape;244;g254dfa305bb_0_496"/>
          <p:cNvGrpSpPr/>
          <p:nvPr/>
        </p:nvGrpSpPr>
        <p:grpSpPr>
          <a:xfrm>
            <a:off x="5510623" y="1285670"/>
            <a:ext cx="3058908" cy="2912621"/>
            <a:chOff x="4020899" y="1458389"/>
            <a:chExt cx="2057792" cy="2195719"/>
          </a:xfrm>
        </p:grpSpPr>
        <p:pic>
          <p:nvPicPr>
            <p:cNvPr id="245" name="Google Shape;245;g254dfa305bb_0_496"/>
            <p:cNvPicPr preferRelativeResize="0"/>
            <p:nvPr/>
          </p:nvPicPr>
          <p:blipFill rotWithShape="1">
            <a:blip r:embed="rId3">
              <a:alphaModFix/>
            </a:blip>
            <a:srcRect b="0" l="0" r="0" t="0"/>
            <a:stretch/>
          </p:blipFill>
          <p:spPr>
            <a:xfrm>
              <a:off x="4020899" y="1458389"/>
              <a:ext cx="1836701" cy="2195719"/>
            </a:xfrm>
            <a:prstGeom prst="rect">
              <a:avLst/>
            </a:prstGeom>
            <a:noFill/>
            <a:ln>
              <a:noFill/>
            </a:ln>
          </p:spPr>
        </p:pic>
        <p:pic>
          <p:nvPicPr>
            <p:cNvPr descr="Icon&#10;&#10;Description automatically generated" id="246" name="Google Shape;246;g254dfa305bb_0_496"/>
            <p:cNvPicPr preferRelativeResize="0"/>
            <p:nvPr/>
          </p:nvPicPr>
          <p:blipFill rotWithShape="1">
            <a:blip r:embed="rId4">
              <a:alphaModFix/>
            </a:blip>
            <a:srcRect b="0" l="0" r="0" t="0"/>
            <a:stretch/>
          </p:blipFill>
          <p:spPr>
            <a:xfrm>
              <a:off x="5763180" y="2756291"/>
              <a:ext cx="315511" cy="303071"/>
            </a:xfrm>
            <a:prstGeom prst="rect">
              <a:avLst/>
            </a:prstGeom>
            <a:noFill/>
            <a:ln>
              <a:noFill/>
            </a:ln>
          </p:spPr>
        </p:pic>
      </p:gr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p38"/>
          <p:cNvPicPr preferRelativeResize="0"/>
          <p:nvPr/>
        </p:nvPicPr>
        <p:blipFill rotWithShape="1">
          <a:blip r:embed="rId3">
            <a:alphaModFix/>
          </a:blip>
          <a:srcRect b="0" l="0" r="0" t="0"/>
          <a:stretch/>
        </p:blipFill>
        <p:spPr>
          <a:xfrm>
            <a:off x="457199" y="930744"/>
            <a:ext cx="8284779" cy="3573827"/>
          </a:xfrm>
          <a:prstGeom prst="rect">
            <a:avLst/>
          </a:prstGeom>
          <a:noFill/>
          <a:ln>
            <a:noFill/>
          </a:ln>
        </p:spPr>
      </p:pic>
      <p:sp>
        <p:nvSpPr>
          <p:cNvPr id="922" name="Google Shape;922;p38"/>
          <p:cNvSpPr txBox="1"/>
          <p:nvPr>
            <p:ph idx="1" type="body"/>
          </p:nvPr>
        </p:nvSpPr>
        <p:spPr>
          <a:xfrm>
            <a:off x="363592" y="164101"/>
            <a:ext cx="8653580" cy="624000"/>
          </a:xfrm>
          <a:prstGeom prst="rect">
            <a:avLst/>
          </a:prstGeom>
          <a:noFill/>
          <a:ln>
            <a:noFill/>
          </a:ln>
        </p:spPr>
        <p:txBody>
          <a:bodyPr anchorCtr="0" anchor="t" bIns="34275" lIns="68575" spcFirstLastPara="1" rIns="68575" wrap="square" tIns="34275">
            <a:normAutofit fontScale="70000" lnSpcReduction="20000"/>
          </a:bodyPr>
          <a:lstStyle/>
          <a:p>
            <a:pPr indent="-228600" lvl="0" marL="457200" rtl="0" algn="l">
              <a:lnSpc>
                <a:spcPct val="90000"/>
              </a:lnSpc>
              <a:spcBef>
                <a:spcPts val="800"/>
              </a:spcBef>
              <a:spcAft>
                <a:spcPts val="0"/>
              </a:spcAft>
              <a:buSzPct val="100000"/>
              <a:buNone/>
            </a:pPr>
            <a:r>
              <a:rPr lang="en-US"/>
              <a:t>Mapping of 21</a:t>
            </a:r>
            <a:r>
              <a:rPr baseline="30000" lang="en-US"/>
              <a:t>st</a:t>
            </a:r>
            <a:r>
              <a:rPr lang="en-US"/>
              <a:t>-Century Skills into the Integrated Projects</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39"/>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GEC 21</a:t>
            </a:r>
            <a:r>
              <a:rPr baseline="30000" lang="en-US"/>
              <a:t>st</a:t>
            </a:r>
            <a:r>
              <a:rPr lang="en-US"/>
              <a:t>-Century Skills Rubric </a:t>
            </a:r>
            <a:endParaRPr/>
          </a:p>
        </p:txBody>
      </p:sp>
      <p:pic>
        <p:nvPicPr>
          <p:cNvPr id="928" name="Google Shape;928;p39"/>
          <p:cNvPicPr preferRelativeResize="0"/>
          <p:nvPr/>
        </p:nvPicPr>
        <p:blipFill rotWithShape="1">
          <a:blip r:embed="rId3">
            <a:alphaModFix/>
          </a:blip>
          <a:srcRect b="0" l="0" r="0" t="0"/>
          <a:stretch/>
        </p:blipFill>
        <p:spPr>
          <a:xfrm>
            <a:off x="2073165" y="911080"/>
            <a:ext cx="5564977" cy="423242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40"/>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GEC 21</a:t>
            </a:r>
            <a:r>
              <a:rPr baseline="30000" lang="en-US"/>
              <a:t>st</a:t>
            </a:r>
            <a:r>
              <a:rPr lang="en-US"/>
              <a:t>-Century Skills Rubric </a:t>
            </a:r>
            <a:endParaRPr/>
          </a:p>
        </p:txBody>
      </p:sp>
      <p:grpSp>
        <p:nvGrpSpPr>
          <p:cNvPr id="934" name="Google Shape;934;p40"/>
          <p:cNvGrpSpPr/>
          <p:nvPr/>
        </p:nvGrpSpPr>
        <p:grpSpPr>
          <a:xfrm>
            <a:off x="7351776" y="1115568"/>
            <a:ext cx="1691640" cy="3200400"/>
            <a:chOff x="365760" y="1014984"/>
            <a:chExt cx="2514600" cy="3200400"/>
          </a:xfrm>
        </p:grpSpPr>
        <p:grpSp>
          <p:nvGrpSpPr>
            <p:cNvPr id="935" name="Google Shape;935;p40"/>
            <p:cNvGrpSpPr/>
            <p:nvPr/>
          </p:nvGrpSpPr>
          <p:grpSpPr>
            <a:xfrm>
              <a:off x="365760" y="1014984"/>
              <a:ext cx="2514600" cy="3200400"/>
              <a:chOff x="411480" y="1344168"/>
              <a:chExt cx="2121408" cy="2606040"/>
            </a:xfrm>
          </p:grpSpPr>
          <p:sp>
            <p:nvSpPr>
              <p:cNvPr id="936" name="Google Shape;936;p40"/>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METACOGNITION</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37" name="Google Shape;937;p40"/>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38" name="Google Shape;938;p40"/>
            <p:cNvSpPr txBox="1"/>
            <p:nvPr/>
          </p:nvSpPr>
          <p:spPr>
            <a:xfrm>
              <a:off x="393192" y="1960710"/>
              <a:ext cx="2450592" cy="19543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Montserrat"/>
                  <a:ea typeface="Montserrat"/>
                  <a:cs typeface="Montserrat"/>
                  <a:sym typeface="Montserrat"/>
                </a:rPr>
                <a:t>Meta-learning is about being aware of how we think, what we know and how we know it. Metacognition helps us to reflect on our thinking, set goals, and monitor and evaluate our learning. </a:t>
              </a:r>
              <a:endParaRPr/>
            </a:p>
          </p:txBody>
        </p:sp>
      </p:grpSp>
      <p:grpSp>
        <p:nvGrpSpPr>
          <p:cNvPr id="939" name="Google Shape;939;p40"/>
          <p:cNvGrpSpPr/>
          <p:nvPr/>
        </p:nvGrpSpPr>
        <p:grpSpPr>
          <a:xfrm>
            <a:off x="2090928" y="1112520"/>
            <a:ext cx="1691640" cy="3254050"/>
            <a:chOff x="365760" y="1014984"/>
            <a:chExt cx="2514600" cy="3254050"/>
          </a:xfrm>
        </p:grpSpPr>
        <p:grpSp>
          <p:nvGrpSpPr>
            <p:cNvPr id="940" name="Google Shape;940;p40"/>
            <p:cNvGrpSpPr/>
            <p:nvPr/>
          </p:nvGrpSpPr>
          <p:grpSpPr>
            <a:xfrm>
              <a:off x="365760" y="1014984"/>
              <a:ext cx="2514600" cy="3200400"/>
              <a:chOff x="411480" y="1344168"/>
              <a:chExt cx="2121408" cy="2606040"/>
            </a:xfrm>
          </p:grpSpPr>
          <p:sp>
            <p:nvSpPr>
              <p:cNvPr id="941" name="Google Shape;941;p40"/>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COMMUNICATION</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2" name="Google Shape;942;p40"/>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43" name="Google Shape;943;p40"/>
            <p:cNvSpPr txBox="1"/>
            <p:nvPr/>
          </p:nvSpPr>
          <p:spPr>
            <a:xfrm>
              <a:off x="393192" y="1960710"/>
              <a:ext cx="2450592" cy="230832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Communication is the process of sharing information, attitudes and values. Both “what we say” (verbal communication) and “how we say it” (non-verbal communication) are important</a:t>
              </a:r>
              <a:endParaRPr/>
            </a:p>
          </p:txBody>
        </p:sp>
      </p:grpSp>
      <p:grpSp>
        <p:nvGrpSpPr>
          <p:cNvPr id="944" name="Google Shape;944;p40"/>
          <p:cNvGrpSpPr/>
          <p:nvPr/>
        </p:nvGrpSpPr>
        <p:grpSpPr>
          <a:xfrm>
            <a:off x="3846576" y="1103376"/>
            <a:ext cx="1691640" cy="3200400"/>
            <a:chOff x="365760" y="1014984"/>
            <a:chExt cx="2514600" cy="3200400"/>
          </a:xfrm>
        </p:grpSpPr>
        <p:grpSp>
          <p:nvGrpSpPr>
            <p:cNvPr id="945" name="Google Shape;945;p40"/>
            <p:cNvGrpSpPr/>
            <p:nvPr/>
          </p:nvGrpSpPr>
          <p:grpSpPr>
            <a:xfrm>
              <a:off x="365760" y="1014984"/>
              <a:ext cx="2514600" cy="3200400"/>
              <a:chOff x="411480" y="1344168"/>
              <a:chExt cx="2121408" cy="2606040"/>
            </a:xfrm>
          </p:grpSpPr>
          <p:sp>
            <p:nvSpPr>
              <p:cNvPr id="946" name="Google Shape;946;p40"/>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CREATIVITY</a:t>
                </a:r>
                <a:endParaRPr b="0" i="0" sz="18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47" name="Google Shape;947;p40"/>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48" name="Google Shape;948;p40"/>
            <p:cNvSpPr txBox="1"/>
            <p:nvPr/>
          </p:nvSpPr>
          <p:spPr>
            <a:xfrm>
              <a:off x="393192" y="1960710"/>
              <a:ext cx="2450592" cy="212365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100" u="none" cap="none" strike="noStrike">
                  <a:solidFill>
                    <a:srgbClr val="000000"/>
                  </a:solidFill>
                  <a:latin typeface="Montserrat"/>
                  <a:ea typeface="Montserrat"/>
                  <a:cs typeface="Montserrat"/>
                  <a:sym typeface="Montserrat"/>
                </a:rPr>
                <a:t>Creative thinking is defined as the ability to come up with many different ideas and apply them to find realistic solutions to problems. There are two important aspects to creative thinking: Originality and usefulness</a:t>
              </a:r>
              <a:endParaRPr/>
            </a:p>
          </p:txBody>
        </p:sp>
      </p:grpSp>
      <p:grpSp>
        <p:nvGrpSpPr>
          <p:cNvPr id="949" name="Google Shape;949;p40"/>
          <p:cNvGrpSpPr/>
          <p:nvPr/>
        </p:nvGrpSpPr>
        <p:grpSpPr>
          <a:xfrm>
            <a:off x="5602224" y="1112520"/>
            <a:ext cx="1691640" cy="3200400"/>
            <a:chOff x="365760" y="1014984"/>
            <a:chExt cx="2514600" cy="3200400"/>
          </a:xfrm>
        </p:grpSpPr>
        <p:grpSp>
          <p:nvGrpSpPr>
            <p:cNvPr id="950" name="Google Shape;950;p40"/>
            <p:cNvGrpSpPr/>
            <p:nvPr/>
          </p:nvGrpSpPr>
          <p:grpSpPr>
            <a:xfrm>
              <a:off x="365760" y="1014984"/>
              <a:ext cx="2514600" cy="3200400"/>
              <a:chOff x="411480" y="1344168"/>
              <a:chExt cx="2121408" cy="2606040"/>
            </a:xfrm>
          </p:grpSpPr>
          <p:sp>
            <p:nvSpPr>
              <p:cNvPr id="951" name="Google Shape;951;p40"/>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COLLABORATION</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52" name="Google Shape;952;p40"/>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53" name="Google Shape;953;p40"/>
            <p:cNvSpPr txBox="1"/>
            <p:nvPr/>
          </p:nvSpPr>
          <p:spPr>
            <a:xfrm>
              <a:off x="393192" y="1960710"/>
              <a:ext cx="2450592" cy="209288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00" u="none" cap="none" strike="noStrike">
                  <a:solidFill>
                    <a:srgbClr val="000000"/>
                  </a:solidFill>
                  <a:latin typeface="Montserrat"/>
                  <a:ea typeface="Montserrat"/>
                  <a:cs typeface="Montserrat"/>
                  <a:sym typeface="Montserrat"/>
                </a:rPr>
                <a:t>Collaboration is when two or more people work together to solve a problem. Interdependence is achieved when group members share responsibility and pool their information and resources to develop a shared understanding of the problem and their solution to it.</a:t>
              </a:r>
              <a:endParaRPr/>
            </a:p>
          </p:txBody>
        </p:sp>
      </p:grpSp>
      <p:grpSp>
        <p:nvGrpSpPr>
          <p:cNvPr id="954" name="Google Shape;954;p40"/>
          <p:cNvGrpSpPr/>
          <p:nvPr/>
        </p:nvGrpSpPr>
        <p:grpSpPr>
          <a:xfrm>
            <a:off x="326136" y="1103376"/>
            <a:ext cx="1691640" cy="3200400"/>
            <a:chOff x="365760" y="1014984"/>
            <a:chExt cx="2514600" cy="3200400"/>
          </a:xfrm>
        </p:grpSpPr>
        <p:grpSp>
          <p:nvGrpSpPr>
            <p:cNvPr id="955" name="Google Shape;955;p40"/>
            <p:cNvGrpSpPr/>
            <p:nvPr/>
          </p:nvGrpSpPr>
          <p:grpSpPr>
            <a:xfrm>
              <a:off x="365760" y="1014984"/>
              <a:ext cx="2514600" cy="3200400"/>
              <a:chOff x="411480" y="1344168"/>
              <a:chExt cx="2121408" cy="2606040"/>
            </a:xfrm>
          </p:grpSpPr>
          <p:sp>
            <p:nvSpPr>
              <p:cNvPr id="956" name="Google Shape;956;p40"/>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CRITICAL THINKING </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57" name="Google Shape;957;p40"/>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58" name="Google Shape;958;p40"/>
            <p:cNvSpPr txBox="1"/>
            <p:nvPr/>
          </p:nvSpPr>
          <p:spPr>
            <a:xfrm>
              <a:off x="393192" y="1960710"/>
              <a:ext cx="2450592" cy="138499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Critical thinkers ask questions, find the right information, and apply it to solve a problem</a:t>
              </a:r>
              <a:endParaRPr/>
            </a:p>
          </p:txBody>
        </p:sp>
      </p:gr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41"/>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GEC 21</a:t>
            </a:r>
            <a:r>
              <a:rPr baseline="30000" lang="en-US"/>
              <a:t>st</a:t>
            </a:r>
            <a:r>
              <a:rPr lang="en-US"/>
              <a:t>-Century Skills Rubric </a:t>
            </a:r>
            <a:endParaRPr/>
          </a:p>
        </p:txBody>
      </p:sp>
      <p:grpSp>
        <p:nvGrpSpPr>
          <p:cNvPr id="964" name="Google Shape;964;p41"/>
          <p:cNvGrpSpPr/>
          <p:nvPr/>
        </p:nvGrpSpPr>
        <p:grpSpPr>
          <a:xfrm>
            <a:off x="7351776" y="1115568"/>
            <a:ext cx="1691640" cy="3200400"/>
            <a:chOff x="365760" y="1014984"/>
            <a:chExt cx="2514600" cy="3200400"/>
          </a:xfrm>
        </p:grpSpPr>
        <p:grpSp>
          <p:nvGrpSpPr>
            <p:cNvPr id="965" name="Google Shape;965;p41"/>
            <p:cNvGrpSpPr/>
            <p:nvPr/>
          </p:nvGrpSpPr>
          <p:grpSpPr>
            <a:xfrm>
              <a:off x="365760" y="1014984"/>
              <a:ext cx="2514600" cy="3200400"/>
              <a:chOff x="411480" y="1344168"/>
              <a:chExt cx="2121408" cy="2606040"/>
            </a:xfrm>
          </p:grpSpPr>
          <p:sp>
            <p:nvSpPr>
              <p:cNvPr id="966" name="Google Shape;966;p41"/>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METACOGNITION</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67" name="Google Shape;967;p41"/>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68" name="Google Shape;968;p41"/>
            <p:cNvSpPr txBox="1"/>
            <p:nvPr/>
          </p:nvSpPr>
          <p:spPr>
            <a:xfrm>
              <a:off x="393192" y="1960710"/>
              <a:ext cx="2450592"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5.1 Setting goals and planning</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5.2 Monitoring progress against plans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5.3 Reflecting on work </a:t>
              </a:r>
              <a:endParaRPr/>
            </a:p>
          </p:txBody>
        </p:sp>
      </p:grpSp>
      <p:grpSp>
        <p:nvGrpSpPr>
          <p:cNvPr id="969" name="Google Shape;969;p41"/>
          <p:cNvGrpSpPr/>
          <p:nvPr/>
        </p:nvGrpSpPr>
        <p:grpSpPr>
          <a:xfrm>
            <a:off x="2090928" y="1112520"/>
            <a:ext cx="1691640" cy="3200400"/>
            <a:chOff x="365760" y="1014984"/>
            <a:chExt cx="2514600" cy="3200400"/>
          </a:xfrm>
        </p:grpSpPr>
        <p:grpSp>
          <p:nvGrpSpPr>
            <p:cNvPr id="970" name="Google Shape;970;p41"/>
            <p:cNvGrpSpPr/>
            <p:nvPr/>
          </p:nvGrpSpPr>
          <p:grpSpPr>
            <a:xfrm>
              <a:off x="365760" y="1014984"/>
              <a:ext cx="2514600" cy="3200400"/>
              <a:chOff x="411480" y="1344168"/>
              <a:chExt cx="2121408" cy="2606040"/>
            </a:xfrm>
          </p:grpSpPr>
          <p:sp>
            <p:nvSpPr>
              <p:cNvPr id="971" name="Google Shape;971;p41"/>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COMMUNICATION</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72" name="Google Shape;972;p41"/>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73" name="Google Shape;973;p41"/>
            <p:cNvSpPr txBox="1"/>
            <p:nvPr/>
          </p:nvSpPr>
          <p:spPr>
            <a:xfrm>
              <a:off x="393192" y="1960710"/>
              <a:ext cx="2450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2.1 Non-verbal communication</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2.2 Articulation (how we say things)</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2.3 </a:t>
              </a:r>
              <a:r>
                <a:rPr lang="en-US" sz="1200">
                  <a:latin typeface="Montserrat"/>
                  <a:ea typeface="Montserrat"/>
                  <a:cs typeface="Montserrat"/>
                  <a:sym typeface="Montserrat"/>
                </a:rPr>
                <a:t>Empathising</a:t>
              </a:r>
              <a:r>
                <a:rPr b="0" i="0" lang="en-US" sz="1200" u="none" cap="none" strike="noStrike">
                  <a:solidFill>
                    <a:srgbClr val="000000"/>
                  </a:solidFill>
                  <a:latin typeface="Montserrat"/>
                  <a:ea typeface="Montserrat"/>
                  <a:cs typeface="Montserrat"/>
                  <a:sym typeface="Montserrat"/>
                </a:rPr>
                <a:t> </a:t>
              </a:r>
              <a:endParaRPr/>
            </a:p>
          </p:txBody>
        </p:sp>
      </p:grpSp>
      <p:grpSp>
        <p:nvGrpSpPr>
          <p:cNvPr id="974" name="Google Shape;974;p41"/>
          <p:cNvGrpSpPr/>
          <p:nvPr/>
        </p:nvGrpSpPr>
        <p:grpSpPr>
          <a:xfrm>
            <a:off x="3846576" y="1103376"/>
            <a:ext cx="1691640" cy="3200400"/>
            <a:chOff x="365760" y="1014984"/>
            <a:chExt cx="2514600" cy="3200400"/>
          </a:xfrm>
        </p:grpSpPr>
        <p:grpSp>
          <p:nvGrpSpPr>
            <p:cNvPr id="975" name="Google Shape;975;p41"/>
            <p:cNvGrpSpPr/>
            <p:nvPr/>
          </p:nvGrpSpPr>
          <p:grpSpPr>
            <a:xfrm>
              <a:off x="365760" y="1014984"/>
              <a:ext cx="2514600" cy="3200400"/>
              <a:chOff x="411480" y="1344168"/>
              <a:chExt cx="2121408" cy="2606040"/>
            </a:xfrm>
          </p:grpSpPr>
          <p:sp>
            <p:nvSpPr>
              <p:cNvPr id="976" name="Google Shape;976;p41"/>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CREATIVITY</a:t>
                </a:r>
                <a:endParaRPr b="0" i="0" sz="18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77" name="Google Shape;977;p41"/>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78" name="Google Shape;978;p41"/>
            <p:cNvSpPr txBox="1"/>
            <p:nvPr/>
          </p:nvSpPr>
          <p:spPr>
            <a:xfrm>
              <a:off x="393192" y="1960710"/>
              <a:ext cx="2450592"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3.1 Number of ideas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3.2 Range of ideas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3.3 Feasibility of ideas</a:t>
              </a:r>
              <a:endParaRPr/>
            </a:p>
          </p:txBody>
        </p:sp>
      </p:grpSp>
      <p:grpSp>
        <p:nvGrpSpPr>
          <p:cNvPr id="979" name="Google Shape;979;p41"/>
          <p:cNvGrpSpPr/>
          <p:nvPr/>
        </p:nvGrpSpPr>
        <p:grpSpPr>
          <a:xfrm>
            <a:off x="5602224" y="1112520"/>
            <a:ext cx="1691640" cy="3200400"/>
            <a:chOff x="365760" y="1014984"/>
            <a:chExt cx="2514600" cy="3200400"/>
          </a:xfrm>
        </p:grpSpPr>
        <p:grpSp>
          <p:nvGrpSpPr>
            <p:cNvPr id="980" name="Google Shape;980;p41"/>
            <p:cNvGrpSpPr/>
            <p:nvPr/>
          </p:nvGrpSpPr>
          <p:grpSpPr>
            <a:xfrm>
              <a:off x="365760" y="1014984"/>
              <a:ext cx="2514600" cy="3200400"/>
              <a:chOff x="411480" y="1344168"/>
              <a:chExt cx="2121408" cy="2606040"/>
            </a:xfrm>
          </p:grpSpPr>
          <p:sp>
            <p:nvSpPr>
              <p:cNvPr id="981" name="Google Shape;981;p41"/>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COLLABORATION</a:t>
                </a:r>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2" name="Google Shape;982;p41"/>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83" name="Google Shape;983;p41"/>
            <p:cNvSpPr txBox="1"/>
            <p:nvPr/>
          </p:nvSpPr>
          <p:spPr>
            <a:xfrm>
              <a:off x="393192" y="1960710"/>
              <a:ext cx="2450592" cy="19389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4.1 Negotiating roles and responsibilities</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4.2 Pooling resources</a:t>
              </a:r>
              <a:endParaRPr/>
            </a:p>
            <a:p>
              <a:pPr indent="0" lvl="0" marL="0" marR="0" rtl="0" algn="l">
                <a:lnSpc>
                  <a:spcPct val="100000"/>
                </a:lnSpc>
                <a:spcBef>
                  <a:spcPts val="0"/>
                </a:spcBef>
                <a:spcAft>
                  <a:spcPts val="0"/>
                </a:spcAft>
                <a:buNone/>
              </a:pPr>
              <a:r>
                <a:t/>
              </a:r>
              <a:endParaRPr b="0" i="0" sz="12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200" u="none" cap="none" strike="noStrike">
                  <a:solidFill>
                    <a:srgbClr val="000000"/>
                  </a:solidFill>
                  <a:latin typeface="Montserrat"/>
                  <a:ea typeface="Montserrat"/>
                  <a:cs typeface="Montserrat"/>
                  <a:sym typeface="Montserrat"/>
                </a:rPr>
                <a:t>4.3 Engaging with roles and responsibilities </a:t>
              </a:r>
              <a:endParaRPr/>
            </a:p>
          </p:txBody>
        </p:sp>
      </p:grpSp>
      <p:grpSp>
        <p:nvGrpSpPr>
          <p:cNvPr id="984" name="Google Shape;984;p41"/>
          <p:cNvGrpSpPr/>
          <p:nvPr/>
        </p:nvGrpSpPr>
        <p:grpSpPr>
          <a:xfrm>
            <a:off x="326136" y="1103376"/>
            <a:ext cx="1691640" cy="3200400"/>
            <a:chOff x="365760" y="1014984"/>
            <a:chExt cx="2514600" cy="3200400"/>
          </a:xfrm>
        </p:grpSpPr>
        <p:grpSp>
          <p:nvGrpSpPr>
            <p:cNvPr id="985" name="Google Shape;985;p41"/>
            <p:cNvGrpSpPr/>
            <p:nvPr/>
          </p:nvGrpSpPr>
          <p:grpSpPr>
            <a:xfrm>
              <a:off x="365760" y="1014984"/>
              <a:ext cx="2514600" cy="3200400"/>
              <a:chOff x="411480" y="1344168"/>
              <a:chExt cx="2121408" cy="2606040"/>
            </a:xfrm>
          </p:grpSpPr>
          <p:sp>
            <p:nvSpPr>
              <p:cNvPr id="986" name="Google Shape;986;p41"/>
              <p:cNvSpPr/>
              <p:nvPr/>
            </p:nvSpPr>
            <p:spPr>
              <a:xfrm>
                <a:off x="411480" y="1344168"/>
                <a:ext cx="2121408" cy="722376"/>
              </a:xfrm>
              <a:prstGeom prst="rect">
                <a:avLst/>
              </a:prstGeom>
              <a:solidFill>
                <a:srgbClr val="035D3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0" i="0" lang="en-US" sz="1200" u="none" cap="none" strike="noStrike">
                    <a:solidFill>
                      <a:schemeClr val="lt1"/>
                    </a:solidFill>
                    <a:latin typeface="Montserrat"/>
                    <a:ea typeface="Montserrat"/>
                    <a:cs typeface="Montserrat"/>
                    <a:sym typeface="Montserrat"/>
                  </a:rPr>
                  <a:t>CRITICAL THINKING </a:t>
                </a:r>
                <a:endParaRPr/>
              </a:p>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87" name="Google Shape;987;p41"/>
              <p:cNvSpPr/>
              <p:nvPr/>
            </p:nvSpPr>
            <p:spPr>
              <a:xfrm>
                <a:off x="420624" y="2075688"/>
                <a:ext cx="2093976" cy="1874520"/>
              </a:xfrm>
              <a:prstGeom prst="rect">
                <a:avLst/>
              </a:prstGeom>
              <a:noFill/>
              <a:ln cap="flat" cmpd="sng" w="25400">
                <a:solidFill>
                  <a:srgbClr val="035D3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988" name="Google Shape;988;p41"/>
            <p:cNvSpPr txBox="1"/>
            <p:nvPr/>
          </p:nvSpPr>
          <p:spPr>
            <a:xfrm>
              <a:off x="393192" y="1960710"/>
              <a:ext cx="2450592" cy="18158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1.1 Asking Questions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1.2 Evaluating ideas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400" u="none" cap="none" strike="noStrike">
                  <a:solidFill>
                    <a:srgbClr val="000000"/>
                  </a:solidFill>
                  <a:latin typeface="Montserrat"/>
                  <a:ea typeface="Montserrat"/>
                  <a:cs typeface="Montserrat"/>
                  <a:sym typeface="Montserrat"/>
                </a:rPr>
                <a:t>1.3 Identifying patterns </a:t>
              </a:r>
              <a:endParaRPr/>
            </a:p>
          </p:txBody>
        </p:sp>
      </p:grpSp>
      <p:sp>
        <p:nvSpPr>
          <p:cNvPr id="989" name="Google Shape;989;p41"/>
          <p:cNvSpPr txBox="1"/>
          <p:nvPr/>
        </p:nvSpPr>
        <p:spPr>
          <a:xfrm>
            <a:off x="2313432" y="4517136"/>
            <a:ext cx="6108192"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1" lang="en-US" sz="2400" u="none" cap="none" strike="noStrike">
                <a:solidFill>
                  <a:srgbClr val="000000"/>
                </a:solidFill>
                <a:latin typeface="Montserrat"/>
                <a:ea typeface="Montserrat"/>
                <a:cs typeface="Montserrat"/>
                <a:sym typeface="Montserrat"/>
              </a:rPr>
              <a:t>Making the intangible, tangible!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4" name="Shape 994"/>
        <p:cNvGrpSpPr/>
        <p:nvPr/>
      </p:nvGrpSpPr>
      <p:grpSpPr>
        <a:xfrm>
          <a:off x="0" y="0"/>
          <a:ext cx="0" cy="0"/>
          <a:chOff x="0" y="0"/>
          <a:chExt cx="0" cy="0"/>
        </a:xfrm>
      </p:grpSpPr>
      <p:sp>
        <p:nvSpPr>
          <p:cNvPr id="995" name="Google Shape;995;p42"/>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b="1" lang="en-US">
                <a:latin typeface="Arial"/>
                <a:ea typeface="Arial"/>
                <a:cs typeface="Arial"/>
                <a:sym typeface="Arial"/>
              </a:rPr>
              <a:t>A journey towards complexity </a:t>
            </a:r>
            <a:endParaRPr/>
          </a:p>
        </p:txBody>
      </p:sp>
      <p:pic>
        <p:nvPicPr>
          <p:cNvPr descr="Surface chart&#10;&#10;Description automatically generated with medium confidence" id="996" name="Google Shape;996;p42"/>
          <p:cNvPicPr preferRelativeResize="0"/>
          <p:nvPr>
            <p:ph idx="4294967295" type="body"/>
          </p:nvPr>
        </p:nvPicPr>
        <p:blipFill rotWithShape="1">
          <a:blip r:embed="rId3">
            <a:alphaModFix amt="35000"/>
          </a:blip>
          <a:srcRect b="0" l="0" r="0" t="0"/>
          <a:stretch/>
        </p:blipFill>
        <p:spPr>
          <a:xfrm>
            <a:off x="411813" y="748176"/>
            <a:ext cx="7886700" cy="3411600"/>
          </a:xfrm>
          <a:prstGeom prst="rect">
            <a:avLst/>
          </a:prstGeom>
          <a:noFill/>
          <a:ln>
            <a:noFill/>
          </a:ln>
        </p:spPr>
      </p:pic>
      <p:sp>
        <p:nvSpPr>
          <p:cNvPr id="997" name="Google Shape;997;p42"/>
          <p:cNvSpPr txBox="1"/>
          <p:nvPr/>
        </p:nvSpPr>
        <p:spPr>
          <a:xfrm>
            <a:off x="1049129" y="4206584"/>
            <a:ext cx="7339084" cy="4154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Starting from the </a:t>
            </a:r>
            <a:r>
              <a:rPr b="1" i="0" lang="en-US" sz="1050" u="none" cap="none" strike="noStrike">
                <a:solidFill>
                  <a:srgbClr val="000000"/>
                </a:solidFill>
                <a:latin typeface="Arial"/>
                <a:ea typeface="Arial"/>
                <a:cs typeface="Arial"/>
                <a:sym typeface="Arial"/>
              </a:rPr>
              <a:t>know</a:t>
            </a:r>
            <a:r>
              <a:rPr b="0" i="0" lang="en-US" sz="1050" u="none" cap="none" strike="noStrike">
                <a:solidFill>
                  <a:srgbClr val="000000"/>
                </a:solidFill>
                <a:latin typeface="Arial"/>
                <a:ea typeface="Arial"/>
                <a:cs typeface="Arial"/>
                <a:sym typeface="Arial"/>
              </a:rPr>
              <a:t>, moving to the </a:t>
            </a:r>
            <a:r>
              <a:rPr b="1" i="0" lang="en-US" sz="1050" u="none" cap="none" strike="noStrike">
                <a:solidFill>
                  <a:srgbClr val="000000"/>
                </a:solidFill>
                <a:latin typeface="Arial"/>
                <a:ea typeface="Arial"/>
                <a:cs typeface="Arial"/>
                <a:sym typeface="Arial"/>
              </a:rPr>
              <a:t>unknown</a:t>
            </a:r>
            <a:r>
              <a:rPr b="0" i="0" lang="en-US" sz="1050" u="none" cap="none" strike="noStrike">
                <a:solidFill>
                  <a:srgbClr val="000000"/>
                </a:solidFill>
                <a:latin typeface="Arial"/>
                <a:ea typeface="Arial"/>
                <a:cs typeface="Arial"/>
                <a:sym typeface="Arial"/>
              </a:rPr>
              <a:t> </a:t>
            </a:r>
            <a:endParaRPr/>
          </a:p>
          <a:p>
            <a:pPr indent="0" lvl="0" marL="0" marR="0" rtl="0" algn="ctr">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Scaffolding and building capacity of both teachers and learners in the process </a:t>
            </a:r>
            <a:endParaRPr/>
          </a:p>
        </p:txBody>
      </p:sp>
      <p:grpSp>
        <p:nvGrpSpPr>
          <p:cNvPr id="998" name="Google Shape;998;p42"/>
          <p:cNvGrpSpPr/>
          <p:nvPr/>
        </p:nvGrpSpPr>
        <p:grpSpPr>
          <a:xfrm>
            <a:off x="3530839" y="3021333"/>
            <a:ext cx="5117147" cy="1191057"/>
            <a:chOff x="5293418" y="4028775"/>
            <a:chExt cx="6822862" cy="1588076"/>
          </a:xfrm>
        </p:grpSpPr>
        <p:pic>
          <p:nvPicPr>
            <p:cNvPr id="999" name="Google Shape;999;p42"/>
            <p:cNvPicPr preferRelativeResize="0"/>
            <p:nvPr/>
          </p:nvPicPr>
          <p:blipFill rotWithShape="1">
            <a:blip r:embed="rId4">
              <a:alphaModFix/>
            </a:blip>
            <a:srcRect b="0" l="0" r="0" t="10542"/>
            <a:stretch/>
          </p:blipFill>
          <p:spPr>
            <a:xfrm>
              <a:off x="5293418" y="4813714"/>
              <a:ext cx="1157947" cy="787753"/>
            </a:xfrm>
            <a:prstGeom prst="rect">
              <a:avLst/>
            </a:prstGeom>
            <a:noFill/>
            <a:ln>
              <a:noFill/>
            </a:ln>
          </p:spPr>
        </p:pic>
        <p:pic>
          <p:nvPicPr>
            <p:cNvPr id="1000" name="Google Shape;1000;p42"/>
            <p:cNvPicPr preferRelativeResize="0"/>
            <p:nvPr/>
          </p:nvPicPr>
          <p:blipFill rotWithShape="1">
            <a:blip r:embed="rId5">
              <a:alphaModFix/>
            </a:blip>
            <a:srcRect b="0" l="0" r="0" t="4061"/>
            <a:stretch/>
          </p:blipFill>
          <p:spPr>
            <a:xfrm>
              <a:off x="6574194" y="4810579"/>
              <a:ext cx="594095" cy="787752"/>
            </a:xfrm>
            <a:prstGeom prst="rect">
              <a:avLst/>
            </a:prstGeom>
            <a:noFill/>
            <a:ln>
              <a:noFill/>
            </a:ln>
          </p:spPr>
        </p:pic>
        <p:pic>
          <p:nvPicPr>
            <p:cNvPr id="1001" name="Google Shape;1001;p42"/>
            <p:cNvPicPr preferRelativeResize="0"/>
            <p:nvPr/>
          </p:nvPicPr>
          <p:blipFill rotWithShape="1">
            <a:blip r:embed="rId6">
              <a:alphaModFix/>
            </a:blip>
            <a:srcRect b="0" l="0" r="0" t="0"/>
            <a:stretch/>
          </p:blipFill>
          <p:spPr>
            <a:xfrm>
              <a:off x="7291118" y="4810579"/>
              <a:ext cx="594095" cy="806272"/>
            </a:xfrm>
            <a:prstGeom prst="rect">
              <a:avLst/>
            </a:prstGeom>
            <a:noFill/>
            <a:ln>
              <a:noFill/>
            </a:ln>
          </p:spPr>
        </p:pic>
        <p:pic>
          <p:nvPicPr>
            <p:cNvPr id="1002" name="Google Shape;1002;p42"/>
            <p:cNvPicPr preferRelativeResize="0"/>
            <p:nvPr/>
          </p:nvPicPr>
          <p:blipFill rotWithShape="1">
            <a:blip r:embed="rId7">
              <a:alphaModFix/>
            </a:blip>
            <a:srcRect b="0" l="0" r="0" t="0"/>
            <a:stretch/>
          </p:blipFill>
          <p:spPr>
            <a:xfrm>
              <a:off x="8045791" y="4829099"/>
              <a:ext cx="1120197" cy="787752"/>
            </a:xfrm>
            <a:prstGeom prst="rect">
              <a:avLst/>
            </a:prstGeom>
            <a:noFill/>
            <a:ln>
              <a:noFill/>
            </a:ln>
          </p:spPr>
        </p:pic>
        <p:sp>
          <p:nvSpPr>
            <p:cNvPr id="1003" name="Google Shape;1003;p42"/>
            <p:cNvSpPr txBox="1"/>
            <p:nvPr/>
          </p:nvSpPr>
          <p:spPr>
            <a:xfrm>
              <a:off x="9277547" y="4028775"/>
              <a:ext cx="2838733" cy="55399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50" u="none" cap="none" strike="noStrike">
                  <a:solidFill>
                    <a:srgbClr val="000000"/>
                  </a:solidFill>
                  <a:latin typeface="Arial"/>
                  <a:ea typeface="Arial"/>
                  <a:cs typeface="Arial"/>
                  <a:sym typeface="Arial"/>
                </a:rPr>
                <a:t>Tools and resources to support scaffolding </a:t>
              </a:r>
              <a:endParaRPr/>
            </a:p>
          </p:txBody>
        </p:sp>
      </p:grpSp>
      <p:sp>
        <p:nvSpPr>
          <p:cNvPr id="1004" name="Google Shape;1004;p42"/>
          <p:cNvSpPr txBox="1"/>
          <p:nvPr/>
        </p:nvSpPr>
        <p:spPr>
          <a:xfrm>
            <a:off x="628650" y="2144104"/>
            <a:ext cx="1841141" cy="12234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050" u="none" cap="none" strike="noStrike">
                <a:solidFill>
                  <a:srgbClr val="000000"/>
                </a:solidFill>
                <a:latin typeface="Arial"/>
                <a:ea typeface="Arial"/>
                <a:cs typeface="Arial"/>
                <a:sym typeface="Arial"/>
              </a:rPr>
              <a:t>Identifying competencies</a:t>
            </a:r>
            <a:endParaRPr/>
          </a:p>
          <a:p>
            <a:pPr indent="0" lvl="0" marL="0" marR="0" rtl="0" algn="ctr">
              <a:lnSpc>
                <a:spcPct val="100000"/>
              </a:lnSpc>
              <a:spcBef>
                <a:spcPts val="0"/>
              </a:spcBef>
              <a:spcAft>
                <a:spcPts val="0"/>
              </a:spcAft>
              <a:buNone/>
            </a:pPr>
            <a:r>
              <a:t/>
            </a:r>
            <a:endParaRPr b="1" i="0" sz="105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1" i="0" lang="en-US" sz="1050" u="none" cap="none" strike="noStrike">
                <a:solidFill>
                  <a:srgbClr val="000000"/>
                </a:solidFill>
                <a:latin typeface="Arial"/>
                <a:ea typeface="Arial"/>
                <a:cs typeface="Arial"/>
                <a:sym typeface="Arial"/>
              </a:rPr>
              <a:t>Testing systems not assessing the impact of the curriculum on developing competencies </a:t>
            </a:r>
            <a:endParaRPr/>
          </a:p>
          <a:p>
            <a:pPr indent="0" lvl="0" marL="0" marR="0" rtl="0" algn="l">
              <a:lnSpc>
                <a:spcPct val="100000"/>
              </a:lnSpc>
              <a:spcBef>
                <a:spcPts val="0"/>
              </a:spcBef>
              <a:spcAft>
                <a:spcPts val="0"/>
              </a:spcAft>
              <a:buNone/>
            </a:pPr>
            <a:r>
              <a:rPr b="1" i="0" lang="en-US" sz="1050" u="none" cap="none" strike="noStrike">
                <a:solidFill>
                  <a:srgbClr val="000000"/>
                </a:solidFill>
                <a:latin typeface="Montserrat"/>
                <a:ea typeface="Montserrat"/>
                <a:cs typeface="Montserrat"/>
                <a:sym typeface="Montserrat"/>
              </a:rPr>
              <a:t>  </a:t>
            </a:r>
            <a:endParaRPr/>
          </a:p>
        </p:txBody>
      </p:sp>
      <p:grpSp>
        <p:nvGrpSpPr>
          <p:cNvPr id="1005" name="Google Shape;1005;p42"/>
          <p:cNvGrpSpPr/>
          <p:nvPr/>
        </p:nvGrpSpPr>
        <p:grpSpPr>
          <a:xfrm>
            <a:off x="1379282" y="816990"/>
            <a:ext cx="7764718" cy="4094842"/>
            <a:chOff x="1839043" y="1089320"/>
            <a:chExt cx="10352957" cy="5459788"/>
          </a:xfrm>
        </p:grpSpPr>
        <p:cxnSp>
          <p:nvCxnSpPr>
            <p:cNvPr id="1006" name="Google Shape;1006;p42"/>
            <p:cNvCxnSpPr/>
            <p:nvPr/>
          </p:nvCxnSpPr>
          <p:spPr>
            <a:xfrm>
              <a:off x="1839043" y="6302887"/>
              <a:ext cx="9074179" cy="0"/>
            </a:xfrm>
            <a:prstGeom prst="straightConnector1">
              <a:avLst/>
            </a:prstGeom>
            <a:noFill/>
            <a:ln cap="flat" cmpd="sng" w="263525">
              <a:solidFill>
                <a:srgbClr val="3E6EC2"/>
              </a:solidFill>
              <a:prstDash val="solid"/>
              <a:round/>
              <a:headEnd len="sm" w="sm" type="none"/>
              <a:tailEnd len="med" w="med" type="triangle"/>
            </a:ln>
          </p:spPr>
        </p:cxnSp>
        <p:sp>
          <p:nvSpPr>
            <p:cNvPr id="1007" name="Google Shape;1007;p42"/>
            <p:cNvSpPr txBox="1"/>
            <p:nvPr/>
          </p:nvSpPr>
          <p:spPr>
            <a:xfrm>
              <a:off x="5702375" y="6056666"/>
              <a:ext cx="1760561" cy="49244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chemeClr val="lt1"/>
                  </a:solidFill>
                  <a:latin typeface="Arial"/>
                  <a:ea typeface="Arial"/>
                  <a:cs typeface="Arial"/>
                  <a:sym typeface="Arial"/>
                </a:rPr>
                <a:t>TIME</a:t>
              </a:r>
              <a:endParaRPr/>
            </a:p>
          </p:txBody>
        </p:sp>
        <p:sp>
          <p:nvSpPr>
            <p:cNvPr id="1008" name="Google Shape;1008;p42"/>
            <p:cNvSpPr txBox="1"/>
            <p:nvPr/>
          </p:nvSpPr>
          <p:spPr>
            <a:xfrm>
              <a:off x="7781831" y="1089320"/>
              <a:ext cx="4410169" cy="196977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Growth in </a:t>
              </a:r>
              <a:endParaRPr/>
            </a:p>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Development of competencies and complexity of the  measurement tools. </a:t>
              </a:r>
              <a:endParaRPr b="1" i="0" sz="1800" u="none" cap="none" strike="noStrike">
                <a:solidFill>
                  <a:srgbClr val="FF0000"/>
                </a:solidFill>
                <a:latin typeface="Arial"/>
                <a:ea typeface="Arial"/>
                <a:cs typeface="Arial"/>
                <a:sym typeface="Arial"/>
              </a:endParaRPr>
            </a:p>
          </p:txBody>
        </p:sp>
      </p:grpSp>
      <p:sp>
        <p:nvSpPr>
          <p:cNvPr id="1009" name="Google Shape;1009;p42"/>
          <p:cNvSpPr/>
          <p:nvPr/>
        </p:nvSpPr>
        <p:spPr>
          <a:xfrm>
            <a:off x="1311826" y="891620"/>
            <a:ext cx="562970" cy="1007360"/>
          </a:xfrm>
          <a:prstGeom prst="downArrow">
            <a:avLst>
              <a:gd fmla="val 50000" name="adj1"/>
              <a:gd fmla="val 50000" name="adj2"/>
            </a:avLst>
          </a:prstGeom>
          <a:solidFill>
            <a:schemeClr val="accent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050" u="none" cap="none" strike="noStrike">
              <a:solidFill>
                <a:schemeClr val="lt1"/>
              </a:solidFill>
              <a:latin typeface="Arial"/>
              <a:ea typeface="Arial"/>
              <a:cs typeface="Arial"/>
              <a:sym typeface="Arial"/>
            </a:endParaRPr>
          </a:p>
        </p:txBody>
      </p:sp>
      <p:sp>
        <p:nvSpPr>
          <p:cNvPr id="1010" name="Google Shape;1010;p42"/>
          <p:cNvSpPr txBox="1"/>
          <p:nvPr/>
        </p:nvSpPr>
        <p:spPr>
          <a:xfrm>
            <a:off x="3203630" y="1776437"/>
            <a:ext cx="230306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US" sz="1800" u="none" cap="none" strike="noStrike">
                <a:solidFill>
                  <a:srgbClr val="000000"/>
                </a:solidFill>
                <a:latin typeface="Arial"/>
                <a:ea typeface="Arial"/>
                <a:cs typeface="Arial"/>
                <a:sym typeface="Arial"/>
              </a:rPr>
              <a:t>Developmental process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0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9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44"/>
          <p:cNvSpPr txBox="1"/>
          <p:nvPr>
            <p:ph idx="1" type="body"/>
          </p:nvPr>
        </p:nvSpPr>
        <p:spPr>
          <a:xfrm>
            <a:off x="371474" y="77391"/>
            <a:ext cx="8653580" cy="624000"/>
          </a:xfrm>
          <a:prstGeom prst="rect">
            <a:avLst/>
          </a:prstGeom>
          <a:noFill/>
          <a:ln>
            <a:noFill/>
          </a:ln>
        </p:spPr>
        <p:txBody>
          <a:bodyPr anchorCtr="0" anchor="t" bIns="34275" lIns="68575" spcFirstLastPara="1" rIns="68575" wrap="square" tIns="34275">
            <a:normAutofit/>
          </a:bodyPr>
          <a:lstStyle/>
          <a:p>
            <a:pPr indent="-228600" lvl="0" marL="457200" rtl="0" algn="l">
              <a:lnSpc>
                <a:spcPct val="90000"/>
              </a:lnSpc>
              <a:spcBef>
                <a:spcPts val="800"/>
              </a:spcBef>
              <a:spcAft>
                <a:spcPts val="0"/>
              </a:spcAft>
              <a:buSzPts val="2100"/>
              <a:buNone/>
            </a:pPr>
            <a:r>
              <a:rPr lang="en-US"/>
              <a:t>Research to inform practice </a:t>
            </a:r>
            <a:endParaRPr/>
          </a:p>
        </p:txBody>
      </p:sp>
      <p:sp>
        <p:nvSpPr>
          <p:cNvPr id="1016" name="Google Shape;1016;p44"/>
          <p:cNvSpPr txBox="1"/>
          <p:nvPr>
            <p:ph idx="2" type="body"/>
          </p:nvPr>
        </p:nvSpPr>
        <p:spPr>
          <a:xfrm>
            <a:off x="371474" y="932260"/>
            <a:ext cx="8591447" cy="3450300"/>
          </a:xfrm>
          <a:prstGeom prst="rect">
            <a:avLst/>
          </a:prstGeom>
          <a:noFill/>
          <a:ln>
            <a:noFill/>
          </a:ln>
        </p:spPr>
        <p:txBody>
          <a:bodyPr anchorCtr="0" anchor="t" bIns="34275" lIns="68575" spcFirstLastPara="1" rIns="68575" wrap="square" tIns="34275">
            <a:normAutofit lnSpcReduction="20000"/>
          </a:bodyPr>
          <a:lstStyle/>
          <a:p>
            <a:pPr indent="0" lvl="0" marL="0" rtl="0" algn="l">
              <a:lnSpc>
                <a:spcPct val="90000"/>
              </a:lnSpc>
              <a:spcBef>
                <a:spcPts val="800"/>
              </a:spcBef>
              <a:spcAft>
                <a:spcPts val="0"/>
              </a:spcAft>
              <a:buNone/>
            </a:pPr>
            <a:r>
              <a:rPr lang="en-US">
                <a:latin typeface="Montserrat"/>
                <a:ea typeface="Montserrat"/>
                <a:cs typeface="Montserrat"/>
                <a:sym typeface="Montserrat"/>
              </a:rPr>
              <a:t>Looking at questions such as:</a:t>
            </a:r>
            <a:endParaRPr>
              <a:latin typeface="Montserrat"/>
              <a:ea typeface="Montserrat"/>
              <a:cs typeface="Montserrat"/>
              <a:sym typeface="Montserrat"/>
            </a:endParaRPr>
          </a:p>
          <a:p>
            <a:pPr indent="0" lvl="0" marL="457200" rtl="0" algn="l">
              <a:lnSpc>
                <a:spcPct val="90000"/>
              </a:lnSpc>
              <a:spcBef>
                <a:spcPts val="800"/>
              </a:spcBef>
              <a:spcAft>
                <a:spcPts val="0"/>
              </a:spcAft>
              <a:buNone/>
            </a:pPr>
            <a:r>
              <a:t/>
            </a:r>
            <a:endParaRPr>
              <a:latin typeface="Montserrat"/>
              <a:ea typeface="Montserrat"/>
              <a:cs typeface="Montserrat"/>
              <a:sym typeface="Montserrat"/>
            </a:endParaRPr>
          </a:p>
          <a:p>
            <a:pPr indent="-361950" lvl="0" marL="457200" rtl="0" algn="l">
              <a:lnSpc>
                <a:spcPct val="90000"/>
              </a:lnSpc>
              <a:spcBef>
                <a:spcPts val="800"/>
              </a:spcBef>
              <a:spcAft>
                <a:spcPts val="0"/>
              </a:spcAft>
              <a:buSzPts val="2100"/>
              <a:buFont typeface="Montserrat"/>
              <a:buChar char="●"/>
            </a:pPr>
            <a:r>
              <a:rPr lang="en-US">
                <a:latin typeface="Montserrat"/>
                <a:ea typeface="Montserrat"/>
                <a:cs typeface="Montserrat"/>
                <a:sym typeface="Montserrat"/>
              </a:rPr>
              <a:t>How effective do teachers find the rubric in observing 21st century skills among learners?</a:t>
            </a:r>
            <a:endParaRPr>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a:latin typeface="Montserrat"/>
                <a:ea typeface="Montserrat"/>
                <a:cs typeface="Montserrat"/>
                <a:sym typeface="Montserrat"/>
              </a:rPr>
              <a:t>What challenges do teachers encounter when implementing the rubric in their classrooms?</a:t>
            </a:r>
            <a:endParaRPr>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a:latin typeface="Montserrat"/>
                <a:ea typeface="Montserrat"/>
                <a:cs typeface="Montserrat"/>
                <a:sym typeface="Montserrat"/>
              </a:rPr>
              <a:t>How easily can teachers incorporate this rubric into their existing teaching practices?</a:t>
            </a:r>
            <a:endParaRPr>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a:latin typeface="Montserrat"/>
                <a:ea typeface="Montserrat"/>
                <a:cs typeface="Montserrat"/>
                <a:sym typeface="Montserrat"/>
              </a:rPr>
              <a:t>How do teachers interpret the rubric? Is it too granular, or too </a:t>
            </a:r>
            <a:r>
              <a:rPr lang="en-US">
                <a:latin typeface="Montserrat"/>
                <a:ea typeface="Montserrat"/>
                <a:cs typeface="Montserrat"/>
                <a:sym typeface="Montserrat"/>
              </a:rPr>
              <a:t>simplistic?</a:t>
            </a:r>
            <a:endParaRPr>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a:latin typeface="Montserrat"/>
                <a:ea typeface="Montserrat"/>
                <a:cs typeface="Montserrat"/>
                <a:sym typeface="Montserrat"/>
              </a:rPr>
              <a:t>Do current teaching practices give teachers enough opportunities to see learners practice their 21st-Century skills?</a:t>
            </a:r>
            <a:endParaRPr>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a:latin typeface="Montserrat"/>
                <a:ea typeface="Montserrat"/>
                <a:cs typeface="Montserrat"/>
                <a:sym typeface="Montserrat"/>
              </a:rPr>
              <a:t>What teacher training is needed? </a:t>
            </a:r>
            <a:endParaRPr>
              <a:latin typeface="Montserrat"/>
              <a:ea typeface="Montserrat"/>
              <a:cs typeface="Montserrat"/>
              <a:sym typeface="Montserrat"/>
            </a:endParaRPr>
          </a:p>
          <a:p>
            <a:pPr indent="-361950" lvl="0" marL="457200" rtl="0" algn="l">
              <a:lnSpc>
                <a:spcPct val="90000"/>
              </a:lnSpc>
              <a:spcBef>
                <a:spcPts val="0"/>
              </a:spcBef>
              <a:spcAft>
                <a:spcPts val="0"/>
              </a:spcAft>
              <a:buSzPts val="2100"/>
              <a:buFont typeface="Montserrat"/>
              <a:buChar char="●"/>
            </a:pPr>
            <a:r>
              <a:rPr lang="en-US">
                <a:latin typeface="Montserrat"/>
                <a:ea typeface="Montserrat"/>
                <a:cs typeface="Montserrat"/>
                <a:sym typeface="Montserrat"/>
              </a:rPr>
              <a:t>What changes to the curriculum need to take place to support this, if any? </a:t>
            </a:r>
            <a:endParaRPr>
              <a:latin typeface="Montserrat"/>
              <a:ea typeface="Montserrat"/>
              <a:cs typeface="Montserrat"/>
              <a:sym typeface="Montserrat"/>
            </a:endParaRPr>
          </a:p>
          <a:p>
            <a:pPr indent="0" lvl="0" marL="457200" rtl="0" algn="l">
              <a:lnSpc>
                <a:spcPct val="90000"/>
              </a:lnSpc>
              <a:spcBef>
                <a:spcPts val="800"/>
              </a:spcBef>
              <a:spcAft>
                <a:spcPts val="0"/>
              </a:spcAft>
              <a:buNone/>
            </a:pPr>
            <a:r>
              <a:t/>
            </a:r>
            <a:endParaRPr>
              <a:latin typeface="Montserrat"/>
              <a:ea typeface="Montserrat"/>
              <a:cs typeface="Montserrat"/>
              <a:sym typeface="Montserrat"/>
            </a:endParaRPr>
          </a:p>
          <a:p>
            <a:pPr indent="0" lvl="0" marL="0" rtl="0" algn="l">
              <a:lnSpc>
                <a:spcPct val="90000"/>
              </a:lnSpc>
              <a:spcBef>
                <a:spcPts val="800"/>
              </a:spcBef>
              <a:spcAft>
                <a:spcPts val="0"/>
              </a:spcAft>
              <a:buNone/>
            </a:pPr>
            <a:r>
              <a:rPr lang="en-US">
                <a:latin typeface="Montserrat"/>
                <a:ea typeface="Montserrat"/>
                <a:cs typeface="Montserrat"/>
                <a:sym typeface="Montserrat"/>
              </a:rPr>
              <a:t>Informing the Curriculum Strengthening process of developing a South African Competency Framework </a:t>
            </a:r>
            <a:endParaRPr>
              <a:latin typeface="Montserrat"/>
              <a:ea typeface="Montserrat"/>
              <a:cs typeface="Montserrat"/>
              <a:sym typeface="Montserra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5623"/>
        </a:solidFill>
      </p:bgPr>
    </p:bg>
    <p:spTree>
      <p:nvGrpSpPr>
        <p:cNvPr id="250" name="Shape 250"/>
        <p:cNvGrpSpPr/>
        <p:nvPr/>
      </p:nvGrpSpPr>
      <p:grpSpPr>
        <a:xfrm>
          <a:off x="0" y="0"/>
          <a:ext cx="0" cy="0"/>
          <a:chOff x="0" y="0"/>
          <a:chExt cx="0" cy="0"/>
        </a:xfrm>
      </p:grpSpPr>
      <p:sp>
        <p:nvSpPr>
          <p:cNvPr id="251" name="Google Shape;251;g254dfa305bb_0_504"/>
          <p:cNvSpPr txBox="1"/>
          <p:nvPr/>
        </p:nvSpPr>
        <p:spPr>
          <a:xfrm>
            <a:off x="868680" y="800100"/>
            <a:ext cx="4556700" cy="3417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0" lang="en-US" sz="5400" u="none" cap="none" strike="noStrike">
                <a:solidFill>
                  <a:schemeClr val="lt1"/>
                </a:solidFill>
                <a:latin typeface="Arial"/>
                <a:ea typeface="Arial"/>
                <a:cs typeface="Arial"/>
                <a:sym typeface="Arial"/>
              </a:rPr>
              <a:t>Why do we need 21</a:t>
            </a:r>
            <a:r>
              <a:rPr b="1" baseline="30000" i="0" lang="en-US" sz="5400" u="none" cap="none" strike="noStrike">
                <a:solidFill>
                  <a:schemeClr val="lt1"/>
                </a:solidFill>
                <a:latin typeface="Arial"/>
                <a:ea typeface="Arial"/>
                <a:cs typeface="Arial"/>
                <a:sym typeface="Arial"/>
              </a:rPr>
              <a:t>st</a:t>
            </a:r>
            <a:r>
              <a:rPr b="1" i="0" lang="en-US" sz="5400" u="none" cap="none" strike="noStrike">
                <a:solidFill>
                  <a:schemeClr val="lt1"/>
                </a:solidFill>
                <a:latin typeface="Arial"/>
                <a:ea typeface="Arial"/>
                <a:cs typeface="Arial"/>
                <a:sym typeface="Arial"/>
              </a:rPr>
              <a:t>-Century Skills?</a:t>
            </a:r>
            <a:endParaRPr b="0" i="0" sz="1400" u="none" cap="none" strike="noStrike">
              <a:solidFill>
                <a:srgbClr val="000000"/>
              </a:solidFill>
              <a:latin typeface="Arial"/>
              <a:ea typeface="Arial"/>
              <a:cs typeface="Arial"/>
              <a:sym typeface="Arial"/>
            </a:endParaRPr>
          </a:p>
        </p:txBody>
      </p:sp>
      <p:pic>
        <p:nvPicPr>
          <p:cNvPr id="252" name="Google Shape;252;g254dfa305bb_0_504"/>
          <p:cNvPicPr preferRelativeResize="0"/>
          <p:nvPr/>
        </p:nvPicPr>
        <p:blipFill rotWithShape="1">
          <a:blip r:embed="rId3">
            <a:alphaModFix/>
          </a:blip>
          <a:srcRect b="0" l="0" r="0" t="0"/>
          <a:stretch/>
        </p:blipFill>
        <p:spPr>
          <a:xfrm>
            <a:off x="5390199" y="906646"/>
            <a:ext cx="2770821" cy="3520575"/>
          </a:xfrm>
          <a:prstGeom prst="rect">
            <a:avLst/>
          </a:prstGeom>
          <a:noFill/>
          <a:ln>
            <a:noFill/>
          </a:ln>
        </p:spPr>
      </p:pic>
      <p:pic>
        <p:nvPicPr>
          <p:cNvPr id="253" name="Google Shape;253;g254dfa305bb_0_504"/>
          <p:cNvPicPr preferRelativeResize="0"/>
          <p:nvPr/>
        </p:nvPicPr>
        <p:blipFill rotWithShape="1">
          <a:blip r:embed="rId4">
            <a:alphaModFix/>
          </a:blip>
          <a:srcRect b="0" l="0" r="0" t="0"/>
          <a:stretch/>
        </p:blipFill>
        <p:spPr>
          <a:xfrm>
            <a:off x="6997065" y="645795"/>
            <a:ext cx="1428750" cy="1428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254dfa305bb_0_510"/>
          <p:cNvSpPr txBox="1"/>
          <p:nvPr>
            <p:ph idx="1" type="body"/>
          </p:nvPr>
        </p:nvSpPr>
        <p:spPr>
          <a:xfrm>
            <a:off x="481831" y="1835246"/>
            <a:ext cx="4027200" cy="1995900"/>
          </a:xfrm>
          <a:prstGeom prst="rect">
            <a:avLst/>
          </a:prstGeom>
          <a:noFill/>
          <a:ln>
            <a:noFill/>
          </a:ln>
        </p:spPr>
        <p:txBody>
          <a:bodyPr anchorCtr="0" anchor="t" bIns="34275" lIns="68575" spcFirstLastPara="1" rIns="68575" wrap="square" tIns="34275">
            <a:normAutofit/>
          </a:bodyPr>
          <a:lstStyle/>
          <a:p>
            <a:pPr indent="-228600" lvl="0" marL="457200" rtl="0" algn="ctr">
              <a:lnSpc>
                <a:spcPct val="90000"/>
              </a:lnSpc>
              <a:spcBef>
                <a:spcPts val="800"/>
              </a:spcBef>
              <a:spcAft>
                <a:spcPts val="0"/>
              </a:spcAft>
              <a:buSzPts val="2100"/>
              <a:buNone/>
            </a:pPr>
            <a:r>
              <a:rPr lang="en-US" sz="3200"/>
              <a:t>Why do we need 21</a:t>
            </a:r>
            <a:r>
              <a:rPr baseline="30000" lang="en-US" sz="3200"/>
              <a:t>st</a:t>
            </a:r>
            <a:r>
              <a:rPr lang="en-US" sz="3200"/>
              <a:t>-Century Skills? </a:t>
            </a:r>
            <a:endParaRPr/>
          </a:p>
        </p:txBody>
      </p:sp>
      <p:pic>
        <p:nvPicPr>
          <p:cNvPr descr="A picture containing clothing, footwear, clipart, drawing&#10;&#10;Description automatically generated" id="259" name="Google Shape;259;g254dfa305bb_0_510"/>
          <p:cNvPicPr preferRelativeResize="0"/>
          <p:nvPr/>
        </p:nvPicPr>
        <p:blipFill rotWithShape="1">
          <a:blip r:embed="rId3">
            <a:alphaModFix/>
          </a:blip>
          <a:srcRect b="0" l="0" r="0" t="0"/>
          <a:stretch/>
        </p:blipFill>
        <p:spPr>
          <a:xfrm>
            <a:off x="4514973" y="943536"/>
            <a:ext cx="3563118" cy="3816105"/>
          </a:xfrm>
          <a:prstGeom prst="rect">
            <a:avLst/>
          </a:prstGeom>
          <a:noFill/>
          <a:ln>
            <a:noFill/>
          </a:ln>
        </p:spPr>
      </p:pic>
      <p:sp>
        <p:nvSpPr>
          <p:cNvPr id="260" name="Google Shape;260;g254dfa305bb_0_510"/>
          <p:cNvSpPr txBox="1"/>
          <p:nvPr/>
        </p:nvSpPr>
        <p:spPr>
          <a:xfrm>
            <a:off x="318922" y="127315"/>
            <a:ext cx="8454600" cy="605700"/>
          </a:xfrm>
          <a:prstGeom prst="rect">
            <a:avLst/>
          </a:prstGeom>
          <a:noFill/>
          <a:ln>
            <a:noFill/>
          </a:ln>
        </p:spPr>
        <p:txBody>
          <a:bodyPr anchorCtr="0" anchor="t" bIns="34275" lIns="68575" spcFirstLastPara="1" rIns="68575" wrap="square" tIns="34275">
            <a:normAutofit/>
          </a:bodyPr>
          <a:lstStyle/>
          <a:p>
            <a:pPr indent="-228600" lvl="0" marL="457200" marR="0" rtl="0" algn="l">
              <a:lnSpc>
                <a:spcPct val="90000"/>
              </a:lnSpc>
              <a:spcBef>
                <a:spcPts val="800"/>
              </a:spcBef>
              <a:spcAft>
                <a:spcPts val="0"/>
              </a:spcAft>
              <a:buClr>
                <a:schemeClr val="dk1"/>
              </a:buClr>
              <a:buSzPts val="2100"/>
              <a:buFont typeface="Arial"/>
              <a:buNone/>
            </a:pPr>
            <a:r>
              <a:rPr b="1" i="0" lang="en-US" sz="3200" u="none" cap="none" strike="noStrike">
                <a:solidFill>
                  <a:schemeClr val="dk1"/>
                </a:solidFill>
                <a:latin typeface="Arial"/>
                <a:ea typeface="Arial"/>
                <a:cs typeface="Arial"/>
                <a:sym typeface="Arial"/>
              </a:rPr>
              <a:t>Ask the audience</a:t>
            </a:r>
            <a:endParaRPr b="0" i="0" sz="1400" u="none" cap="none" strike="noStrike">
              <a:solidFill>
                <a:srgbClr val="000000"/>
              </a:solidFill>
              <a:latin typeface="Arial"/>
              <a:ea typeface="Arial"/>
              <a:cs typeface="Arial"/>
              <a:sym typeface="Arial"/>
            </a:endParaRPr>
          </a:p>
        </p:txBody>
      </p:sp>
      <p:sp>
        <p:nvSpPr>
          <p:cNvPr id="261" name="Google Shape;261;g254dfa305bb_0_510"/>
          <p:cNvSpPr txBox="1"/>
          <p:nvPr/>
        </p:nvSpPr>
        <p:spPr>
          <a:xfrm>
            <a:off x="969264" y="3465576"/>
            <a:ext cx="3246000" cy="523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accent2"/>
                </a:solidFill>
                <a:latin typeface="Arial"/>
                <a:ea typeface="Arial"/>
                <a:cs typeface="Arial"/>
                <a:sym typeface="Arial"/>
              </a:rPr>
              <a:t>Science of learning: opportunities for deep thinking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Chetty, Mark</dc:creator>
</cp:coreProperties>
</file>