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1" r:id="rId2"/>
    <p:sldMasterId id="2147483674" r:id="rId3"/>
    <p:sldMasterId id="2147483660" r:id="rId4"/>
    <p:sldMasterId id="2147483686" r:id="rId5"/>
  </p:sldMasterIdLst>
  <p:notesMasterIdLst>
    <p:notesMasterId r:id="rId22"/>
  </p:notesMasterIdLst>
  <p:sldIdLst>
    <p:sldId id="256" r:id="rId6"/>
    <p:sldId id="257" r:id="rId7"/>
    <p:sldId id="310" r:id="rId8"/>
    <p:sldId id="280" r:id="rId9"/>
    <p:sldId id="281" r:id="rId10"/>
    <p:sldId id="282" r:id="rId11"/>
    <p:sldId id="283" r:id="rId12"/>
    <p:sldId id="284" r:id="rId13"/>
    <p:sldId id="285" r:id="rId14"/>
    <p:sldId id="286" r:id="rId15"/>
    <p:sldId id="287" r:id="rId16"/>
    <p:sldId id="288" r:id="rId17"/>
    <p:sldId id="308" r:id="rId18"/>
    <p:sldId id="311" r:id="rId19"/>
    <p:sldId id="312" r:id="rId20"/>
    <p:sldId id="302" r:id="rId21"/>
  </p:sldIdLst>
  <p:sldSz cx="12192000" cy="6858000"/>
  <p:notesSz cx="9144000" cy="6858000"/>
  <p:embeddedFontLst>
    <p:embeddedFont>
      <p:font typeface="Calibri" panose="020F0502020204030204" pitchFamily="34" charset="0"/>
      <p:regular r:id="rId23"/>
      <p:bold r:id="rId24"/>
      <p:italic r:id="rId25"/>
      <p:boldItalic r:id="rId26"/>
    </p:embeddedFont>
    <p:embeddedFont>
      <p:font typeface="Montserrat" panose="020B0604020202020204" charset="0"/>
      <p:regular r:id="rId27"/>
      <p:bold r:id="rId28"/>
      <p:italic r:id="rId29"/>
      <p:boldItalic r:id="rId30"/>
    </p:embeddedFont>
    <p:embeddedFont>
      <p:font typeface="Montserrat Medium" panose="020B0604020202020204" charset="0"/>
      <p:regular r:id="rId31"/>
      <p:bold r:id="rId32"/>
      <p:italic r:id="rId33"/>
      <p:boldItalic r:id="rId34"/>
    </p:embeddedFont>
    <p:embeddedFont>
      <p:font typeface="Montserrat SemiBold"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hvkflERMq1dp/Mo+U0ZtDRfux1Q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769CBC-D6DE-497E-933C-220F28A0DCDB}">
  <a:tblStyle styleId="{32769CBC-D6DE-497E-933C-220F28A0DCD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9F5"/>
          </a:solidFill>
        </a:fill>
      </a:tcStyle>
    </a:wholeTbl>
    <a:band1H>
      <a:tcTxStyle/>
      <a:tcStyle>
        <a:tcBdr/>
        <a:fill>
          <a:solidFill>
            <a:srgbClr val="CED1EA"/>
          </a:solidFill>
        </a:fill>
      </a:tcStyle>
    </a:band1H>
    <a:band2H>
      <a:tcTxStyle/>
      <a:tcStyle>
        <a:tcBdr/>
      </a:tcStyle>
    </a:band2H>
    <a:band1V>
      <a:tcTxStyle/>
      <a:tcStyle>
        <a:tcBdr/>
        <a:fill>
          <a:solidFill>
            <a:srgbClr val="CED1E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5628" autoAdjust="0"/>
  </p:normalViewPr>
  <p:slideViewPr>
    <p:cSldViewPr snapToGrid="0">
      <p:cViewPr varScale="1">
        <p:scale>
          <a:sx n="22" d="100"/>
          <a:sy n="22" d="100"/>
        </p:scale>
        <p:origin x="2995"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21" Type="http://schemas.openxmlformats.org/officeDocument/2006/relationships/slide" Target="slides/slide16.xml"/><Relationship Id="rId34" Type="http://schemas.openxmlformats.org/officeDocument/2006/relationships/font" Target="fonts/font12.fntdata"/><Relationship Id="rId84"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8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3.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E2C-4E48-B4A3-89AD98FD43AC}"/>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E2C-4E48-B4A3-89AD98FD43AC}"/>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2E2C-4E48-B4A3-89AD98FD43AC}"/>
            </c:ext>
          </c:extLst>
        </c:ser>
        <c:dLbls>
          <c:showLegendKey val="0"/>
          <c:showVal val="0"/>
          <c:showCatName val="0"/>
          <c:showSerName val="0"/>
          <c:showPercent val="0"/>
          <c:showBubbleSize val="0"/>
        </c:dLbls>
        <c:gapWidth val="219"/>
        <c:overlap val="-27"/>
        <c:axId val="354283960"/>
        <c:axId val="511594544"/>
      </c:barChart>
      <c:catAx>
        <c:axId val="35428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1594544"/>
        <c:crosses val="autoZero"/>
        <c:auto val="1"/>
        <c:lblAlgn val="ctr"/>
        <c:lblOffset val="100"/>
        <c:noMultiLvlLbl val="0"/>
      </c:catAx>
      <c:valAx>
        <c:axId val="511594544"/>
        <c:scaling>
          <c:orientation val="minMax"/>
        </c:scaling>
        <c:delete val="0"/>
        <c:axPos val="l"/>
        <c:majorGridlines>
          <c:spPr>
            <a:ln w="9525" cap="flat" cmpd="sng" algn="ctr">
              <a:solidFill>
                <a:schemeClr val="accent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4283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3AD340-D292-4B7E-A7E8-30619C797428}"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A2A915C4-02A9-4567-A308-12017C76C87F}">
      <dgm:prSet/>
      <dgm:spPr/>
      <dgm:t>
        <a:bodyPr/>
        <a:lstStyle/>
        <a:p>
          <a:r>
            <a:rPr lang="en-US" baseline="0" dirty="0"/>
            <a:t>Choose your </a:t>
          </a:r>
          <a:r>
            <a:rPr lang="en-US" baseline="0" dirty="0" err="1"/>
            <a:t>favourite</a:t>
          </a:r>
          <a:r>
            <a:rPr lang="en-US" baseline="0" dirty="0"/>
            <a:t> picture on your phone and explain why it is so special to you.</a:t>
          </a:r>
          <a:endParaRPr lang="en-US" dirty="0"/>
        </a:p>
      </dgm:t>
    </dgm:pt>
    <dgm:pt modelId="{35096C06-09B2-4AF8-BCF1-D9D17AC41CE2}" type="parTrans" cxnId="{607DB143-DDFA-4D24-801E-A3FE573EF50C}">
      <dgm:prSet/>
      <dgm:spPr/>
      <dgm:t>
        <a:bodyPr/>
        <a:lstStyle/>
        <a:p>
          <a:endParaRPr lang="en-US"/>
        </a:p>
      </dgm:t>
    </dgm:pt>
    <dgm:pt modelId="{9A6B0722-E3CA-4CD0-A10C-BCCC59DDF525}" type="sibTrans" cxnId="{607DB143-DDFA-4D24-801E-A3FE573EF50C}">
      <dgm:prSet/>
      <dgm:spPr/>
      <dgm:t>
        <a:bodyPr/>
        <a:lstStyle/>
        <a:p>
          <a:endParaRPr lang="en-US"/>
        </a:p>
      </dgm:t>
    </dgm:pt>
    <dgm:pt modelId="{86888F47-2DDC-4996-88C5-053BF3C20FD3}">
      <dgm:prSet/>
      <dgm:spPr/>
      <dgm:t>
        <a:bodyPr/>
        <a:lstStyle/>
        <a:p>
          <a:r>
            <a:rPr lang="en-US" baseline="0" dirty="0"/>
            <a:t>When you share, switch on your camera to show the rest.</a:t>
          </a:r>
          <a:endParaRPr lang="en-US" dirty="0"/>
        </a:p>
      </dgm:t>
    </dgm:pt>
    <dgm:pt modelId="{1F419F2C-4B65-488A-825F-968857968A40}" type="parTrans" cxnId="{2A45F5AC-7FD1-4B1E-A904-AECE203E8116}">
      <dgm:prSet/>
      <dgm:spPr/>
      <dgm:t>
        <a:bodyPr/>
        <a:lstStyle/>
        <a:p>
          <a:endParaRPr lang="en-US"/>
        </a:p>
      </dgm:t>
    </dgm:pt>
    <dgm:pt modelId="{F47A3C0C-1D3A-42FA-BB8D-3F64A776AD48}" type="sibTrans" cxnId="{2A45F5AC-7FD1-4B1E-A904-AECE203E8116}">
      <dgm:prSet/>
      <dgm:spPr/>
      <dgm:t>
        <a:bodyPr/>
        <a:lstStyle/>
        <a:p>
          <a:endParaRPr lang="en-US"/>
        </a:p>
      </dgm:t>
    </dgm:pt>
    <dgm:pt modelId="{0907390E-F244-4D17-A0FC-DCE214E11D78}" type="pres">
      <dgm:prSet presAssocID="{883AD340-D292-4B7E-A7E8-30619C797428}" presName="diagram" presStyleCnt="0">
        <dgm:presLayoutVars>
          <dgm:dir/>
          <dgm:resizeHandles val="exact"/>
        </dgm:presLayoutVars>
      </dgm:prSet>
      <dgm:spPr/>
    </dgm:pt>
    <dgm:pt modelId="{1062A215-1BE5-4E31-94B6-976801144627}" type="pres">
      <dgm:prSet presAssocID="{A2A915C4-02A9-4567-A308-12017C76C87F}" presName="node" presStyleLbl="node1" presStyleIdx="0" presStyleCnt="2">
        <dgm:presLayoutVars>
          <dgm:bulletEnabled val="1"/>
        </dgm:presLayoutVars>
      </dgm:prSet>
      <dgm:spPr/>
    </dgm:pt>
    <dgm:pt modelId="{F086F51C-CE36-4244-92F8-F38F1D0B137F}" type="pres">
      <dgm:prSet presAssocID="{9A6B0722-E3CA-4CD0-A10C-BCCC59DDF525}" presName="sibTrans" presStyleCnt="0"/>
      <dgm:spPr/>
    </dgm:pt>
    <dgm:pt modelId="{C3A1E893-2234-4A49-BBFA-73FD4DF130E9}" type="pres">
      <dgm:prSet presAssocID="{86888F47-2DDC-4996-88C5-053BF3C20FD3}" presName="node" presStyleLbl="node1" presStyleIdx="1" presStyleCnt="2">
        <dgm:presLayoutVars>
          <dgm:bulletEnabled val="1"/>
        </dgm:presLayoutVars>
      </dgm:prSet>
      <dgm:spPr/>
    </dgm:pt>
  </dgm:ptLst>
  <dgm:cxnLst>
    <dgm:cxn modelId="{71F4730B-5E01-4855-AF15-0A726877F7AD}" type="presOf" srcId="{A2A915C4-02A9-4567-A308-12017C76C87F}" destId="{1062A215-1BE5-4E31-94B6-976801144627}" srcOrd="0" destOrd="0" presId="urn:microsoft.com/office/officeart/2005/8/layout/default"/>
    <dgm:cxn modelId="{76A9EA5D-4CFA-46F8-AC4E-EB387ABB9593}" type="presOf" srcId="{86888F47-2DDC-4996-88C5-053BF3C20FD3}" destId="{C3A1E893-2234-4A49-BBFA-73FD4DF130E9}" srcOrd="0" destOrd="0" presId="urn:microsoft.com/office/officeart/2005/8/layout/default"/>
    <dgm:cxn modelId="{607DB143-DDFA-4D24-801E-A3FE573EF50C}" srcId="{883AD340-D292-4B7E-A7E8-30619C797428}" destId="{A2A915C4-02A9-4567-A308-12017C76C87F}" srcOrd="0" destOrd="0" parTransId="{35096C06-09B2-4AF8-BCF1-D9D17AC41CE2}" sibTransId="{9A6B0722-E3CA-4CD0-A10C-BCCC59DDF525}"/>
    <dgm:cxn modelId="{9C14B688-EB55-4FF6-B1B8-8E8A26E34C2B}" type="presOf" srcId="{883AD340-D292-4B7E-A7E8-30619C797428}" destId="{0907390E-F244-4D17-A0FC-DCE214E11D78}" srcOrd="0" destOrd="0" presId="urn:microsoft.com/office/officeart/2005/8/layout/default"/>
    <dgm:cxn modelId="{2A45F5AC-7FD1-4B1E-A904-AECE203E8116}" srcId="{883AD340-D292-4B7E-A7E8-30619C797428}" destId="{86888F47-2DDC-4996-88C5-053BF3C20FD3}" srcOrd="1" destOrd="0" parTransId="{1F419F2C-4B65-488A-825F-968857968A40}" sibTransId="{F47A3C0C-1D3A-42FA-BB8D-3F64A776AD48}"/>
    <dgm:cxn modelId="{AC5A231B-CFDE-4230-8ECB-578E38863F08}" type="presParOf" srcId="{0907390E-F244-4D17-A0FC-DCE214E11D78}" destId="{1062A215-1BE5-4E31-94B6-976801144627}" srcOrd="0" destOrd="0" presId="urn:microsoft.com/office/officeart/2005/8/layout/default"/>
    <dgm:cxn modelId="{BD99E5FC-C752-4C1C-A4D0-3E21F9A1C57A}" type="presParOf" srcId="{0907390E-F244-4D17-A0FC-DCE214E11D78}" destId="{F086F51C-CE36-4244-92F8-F38F1D0B137F}" srcOrd="1" destOrd="0" presId="urn:microsoft.com/office/officeart/2005/8/layout/default"/>
    <dgm:cxn modelId="{0DFD70B5-72AA-4946-8BE2-2365F8F638CA}" type="presParOf" srcId="{0907390E-F244-4D17-A0FC-DCE214E11D78}" destId="{C3A1E893-2234-4A49-BBFA-73FD4DF130E9}"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2A9161-0274-4CFB-8168-47AC60CF023E}" type="doc">
      <dgm:prSet loTypeId="urn:microsoft.com/office/officeart/2005/8/layout/pyramid2" loCatId="pyramid" qsTypeId="urn:microsoft.com/office/officeart/2005/8/quickstyle/simple1" qsCatId="simple" csTypeId="urn:microsoft.com/office/officeart/2005/8/colors/colorful1" csCatId="colorful"/>
      <dgm:spPr/>
      <dgm:t>
        <a:bodyPr/>
        <a:lstStyle/>
        <a:p>
          <a:endParaRPr lang="en-ZA"/>
        </a:p>
      </dgm:t>
    </dgm:pt>
    <dgm:pt modelId="{620948EB-B5AA-4C38-A2ED-05FCAE0D35CE}">
      <dgm:prSet custT="1"/>
      <dgm:spPr/>
      <dgm:t>
        <a:bodyPr/>
        <a:lstStyle/>
        <a:p>
          <a:r>
            <a:rPr lang="en-US" sz="1600" b="1" i="0" dirty="0"/>
            <a:t>Engage with partners to:</a:t>
          </a:r>
          <a:endParaRPr lang="en-ZA" sz="1600" b="1" dirty="0"/>
        </a:p>
      </dgm:t>
    </dgm:pt>
    <dgm:pt modelId="{3CD9F875-0649-4B78-867F-35CB9EE79003}" type="parTrans" cxnId="{F7FFF549-949E-4A45-8E88-D75C60CF05A2}">
      <dgm:prSet/>
      <dgm:spPr/>
      <dgm:t>
        <a:bodyPr/>
        <a:lstStyle/>
        <a:p>
          <a:endParaRPr lang="en-ZA"/>
        </a:p>
      </dgm:t>
    </dgm:pt>
    <dgm:pt modelId="{DE016D8C-A31D-49F1-8F54-27264DB94342}" type="sibTrans" cxnId="{F7FFF549-949E-4A45-8E88-D75C60CF05A2}">
      <dgm:prSet/>
      <dgm:spPr/>
      <dgm:t>
        <a:bodyPr/>
        <a:lstStyle/>
        <a:p>
          <a:endParaRPr lang="en-ZA"/>
        </a:p>
      </dgm:t>
    </dgm:pt>
    <dgm:pt modelId="{E0EE00CC-E7C5-4C77-9BB2-4BA2601415D6}">
      <dgm:prSet/>
      <dgm:spPr/>
      <dgm:t>
        <a:bodyPr/>
        <a:lstStyle/>
        <a:p>
          <a:r>
            <a:rPr lang="en-US" b="0" i="0"/>
            <a:t>Introduce learners to a range of possibilities</a:t>
          </a:r>
          <a:endParaRPr lang="en-ZA"/>
        </a:p>
      </dgm:t>
    </dgm:pt>
    <dgm:pt modelId="{3586C007-B61F-4225-B350-E69C1D98922F}" type="parTrans" cxnId="{531E76E8-575D-432E-9EA3-7068906F0F63}">
      <dgm:prSet/>
      <dgm:spPr/>
      <dgm:t>
        <a:bodyPr/>
        <a:lstStyle/>
        <a:p>
          <a:endParaRPr lang="en-ZA"/>
        </a:p>
      </dgm:t>
    </dgm:pt>
    <dgm:pt modelId="{FDEE8A20-5F70-4574-89F8-1A72208CE0FF}" type="sibTrans" cxnId="{531E76E8-575D-432E-9EA3-7068906F0F63}">
      <dgm:prSet/>
      <dgm:spPr/>
      <dgm:t>
        <a:bodyPr/>
        <a:lstStyle/>
        <a:p>
          <a:endParaRPr lang="en-ZA"/>
        </a:p>
      </dgm:t>
    </dgm:pt>
    <dgm:pt modelId="{3631EDA1-8F1D-4BF0-98E1-77F0E7E1ECAE}">
      <dgm:prSet/>
      <dgm:spPr/>
      <dgm:t>
        <a:bodyPr/>
        <a:lstStyle/>
        <a:p>
          <a:r>
            <a:rPr lang="en-US" b="0" i="0"/>
            <a:t>Enrich teachers understanding of ALP</a:t>
          </a:r>
          <a:endParaRPr lang="en-ZA"/>
        </a:p>
      </dgm:t>
    </dgm:pt>
    <dgm:pt modelId="{F458958F-9EA8-405B-B458-AD15626E9788}" type="parTrans" cxnId="{DCB6C6ED-E5C6-43AD-984F-AF373AE5F8B8}">
      <dgm:prSet/>
      <dgm:spPr/>
      <dgm:t>
        <a:bodyPr/>
        <a:lstStyle/>
        <a:p>
          <a:endParaRPr lang="en-ZA"/>
        </a:p>
      </dgm:t>
    </dgm:pt>
    <dgm:pt modelId="{C32FA620-4F84-4897-8CBD-4813655199CF}" type="sibTrans" cxnId="{DCB6C6ED-E5C6-43AD-984F-AF373AE5F8B8}">
      <dgm:prSet/>
      <dgm:spPr/>
      <dgm:t>
        <a:bodyPr/>
        <a:lstStyle/>
        <a:p>
          <a:endParaRPr lang="en-ZA"/>
        </a:p>
      </dgm:t>
    </dgm:pt>
    <dgm:pt modelId="{CEA25D73-062D-40E7-94E8-3A5E58371CB7}">
      <dgm:prSet/>
      <dgm:spPr/>
      <dgm:t>
        <a:bodyPr/>
        <a:lstStyle/>
        <a:p>
          <a:r>
            <a:rPr lang="en-US" b="0" i="0"/>
            <a:t>Bring curriculum alive</a:t>
          </a:r>
          <a:endParaRPr lang="en-ZA"/>
        </a:p>
      </dgm:t>
    </dgm:pt>
    <dgm:pt modelId="{0457AC9E-B5D7-47E9-B762-CF842D6E7C78}" type="parTrans" cxnId="{468E2E01-EC2E-44C3-8EE3-C44A1FE46DB9}">
      <dgm:prSet/>
      <dgm:spPr/>
      <dgm:t>
        <a:bodyPr/>
        <a:lstStyle/>
        <a:p>
          <a:endParaRPr lang="en-ZA"/>
        </a:p>
      </dgm:t>
    </dgm:pt>
    <dgm:pt modelId="{FD87A5F3-F3E8-4D95-9523-37810CD31D5F}" type="sibTrans" cxnId="{468E2E01-EC2E-44C3-8EE3-C44A1FE46DB9}">
      <dgm:prSet/>
      <dgm:spPr/>
      <dgm:t>
        <a:bodyPr/>
        <a:lstStyle/>
        <a:p>
          <a:endParaRPr lang="en-ZA"/>
        </a:p>
      </dgm:t>
    </dgm:pt>
    <dgm:pt modelId="{42003FCE-621F-4A09-9CF3-7CF84233D314}">
      <dgm:prSet/>
      <dgm:spPr/>
      <dgm:t>
        <a:bodyPr/>
        <a:lstStyle/>
        <a:p>
          <a:r>
            <a:rPr lang="en-US" b="0" i="0"/>
            <a:t>Create authentic learning experiences</a:t>
          </a:r>
          <a:endParaRPr lang="en-ZA"/>
        </a:p>
      </dgm:t>
    </dgm:pt>
    <dgm:pt modelId="{429135EF-13EB-49B0-BDF3-4EC881ABD72A}" type="parTrans" cxnId="{29BA57CB-A6E6-4723-BC42-8A97568E8DBE}">
      <dgm:prSet/>
      <dgm:spPr/>
      <dgm:t>
        <a:bodyPr/>
        <a:lstStyle/>
        <a:p>
          <a:endParaRPr lang="en-ZA"/>
        </a:p>
      </dgm:t>
    </dgm:pt>
    <dgm:pt modelId="{A9B18B14-AFA4-4FAE-9F06-88AE9A073420}" type="sibTrans" cxnId="{29BA57CB-A6E6-4723-BC42-8A97568E8DBE}">
      <dgm:prSet/>
      <dgm:spPr/>
      <dgm:t>
        <a:bodyPr/>
        <a:lstStyle/>
        <a:p>
          <a:endParaRPr lang="en-ZA"/>
        </a:p>
      </dgm:t>
    </dgm:pt>
    <dgm:pt modelId="{5C1E0B99-9188-47EE-9061-EFC40D7266D6}">
      <dgm:prSet/>
      <dgm:spPr/>
      <dgm:t>
        <a:bodyPr/>
        <a:lstStyle/>
        <a:p>
          <a:r>
            <a:rPr lang="en-US" b="0" i="0"/>
            <a:t>Will link learners to real life problems</a:t>
          </a:r>
          <a:endParaRPr lang="en-ZA"/>
        </a:p>
      </dgm:t>
    </dgm:pt>
    <dgm:pt modelId="{16CD9782-940D-4C51-A7D8-03FCE0599EF2}" type="parTrans" cxnId="{5DF2EAE1-AECA-4619-9B41-C3BC2BD140B0}">
      <dgm:prSet/>
      <dgm:spPr/>
      <dgm:t>
        <a:bodyPr/>
        <a:lstStyle/>
        <a:p>
          <a:endParaRPr lang="en-ZA"/>
        </a:p>
      </dgm:t>
    </dgm:pt>
    <dgm:pt modelId="{51D3894C-931F-44EA-8119-F4B94716D63B}" type="sibTrans" cxnId="{5DF2EAE1-AECA-4619-9B41-C3BC2BD140B0}">
      <dgm:prSet/>
      <dgm:spPr/>
      <dgm:t>
        <a:bodyPr/>
        <a:lstStyle/>
        <a:p>
          <a:endParaRPr lang="en-ZA"/>
        </a:p>
      </dgm:t>
    </dgm:pt>
    <dgm:pt modelId="{22E5D3A7-E99C-4923-9251-02072AFC6B4E}" type="pres">
      <dgm:prSet presAssocID="{0F2A9161-0274-4CFB-8168-47AC60CF023E}" presName="compositeShape" presStyleCnt="0">
        <dgm:presLayoutVars>
          <dgm:dir/>
          <dgm:resizeHandles/>
        </dgm:presLayoutVars>
      </dgm:prSet>
      <dgm:spPr/>
    </dgm:pt>
    <dgm:pt modelId="{173785B4-FFAA-453B-AD7F-E5C19F89B9A2}" type="pres">
      <dgm:prSet presAssocID="{0F2A9161-0274-4CFB-8168-47AC60CF023E}" presName="pyramid" presStyleLbl="node1" presStyleIdx="0" presStyleCnt="1"/>
      <dgm:spPr/>
    </dgm:pt>
    <dgm:pt modelId="{42A8D066-4F85-4E32-BD1C-8127F8EC0EA4}" type="pres">
      <dgm:prSet presAssocID="{0F2A9161-0274-4CFB-8168-47AC60CF023E}" presName="theList" presStyleCnt="0"/>
      <dgm:spPr/>
    </dgm:pt>
    <dgm:pt modelId="{5C389336-CEBD-4893-BAC3-4CAB61CF131B}" type="pres">
      <dgm:prSet presAssocID="{620948EB-B5AA-4C38-A2ED-05FCAE0D35CE}" presName="aNode" presStyleLbl="fgAcc1" presStyleIdx="0" presStyleCnt="6">
        <dgm:presLayoutVars>
          <dgm:bulletEnabled val="1"/>
        </dgm:presLayoutVars>
      </dgm:prSet>
      <dgm:spPr/>
    </dgm:pt>
    <dgm:pt modelId="{D6F98B14-51AD-42B4-AE09-2CA938632DAD}" type="pres">
      <dgm:prSet presAssocID="{620948EB-B5AA-4C38-A2ED-05FCAE0D35CE}" presName="aSpace" presStyleCnt="0"/>
      <dgm:spPr/>
    </dgm:pt>
    <dgm:pt modelId="{CEF01D64-0D46-4F4F-AB37-F2AA13717321}" type="pres">
      <dgm:prSet presAssocID="{E0EE00CC-E7C5-4C77-9BB2-4BA2601415D6}" presName="aNode" presStyleLbl="fgAcc1" presStyleIdx="1" presStyleCnt="6">
        <dgm:presLayoutVars>
          <dgm:bulletEnabled val="1"/>
        </dgm:presLayoutVars>
      </dgm:prSet>
      <dgm:spPr/>
    </dgm:pt>
    <dgm:pt modelId="{29911BDD-8F92-425F-A5D1-D5ECA5C27239}" type="pres">
      <dgm:prSet presAssocID="{E0EE00CC-E7C5-4C77-9BB2-4BA2601415D6}" presName="aSpace" presStyleCnt="0"/>
      <dgm:spPr/>
    </dgm:pt>
    <dgm:pt modelId="{136A639E-BD92-4713-812F-166D827D586B}" type="pres">
      <dgm:prSet presAssocID="{3631EDA1-8F1D-4BF0-98E1-77F0E7E1ECAE}" presName="aNode" presStyleLbl="fgAcc1" presStyleIdx="2" presStyleCnt="6">
        <dgm:presLayoutVars>
          <dgm:bulletEnabled val="1"/>
        </dgm:presLayoutVars>
      </dgm:prSet>
      <dgm:spPr/>
    </dgm:pt>
    <dgm:pt modelId="{BB896890-1440-4968-86B6-3611041B0275}" type="pres">
      <dgm:prSet presAssocID="{3631EDA1-8F1D-4BF0-98E1-77F0E7E1ECAE}" presName="aSpace" presStyleCnt="0"/>
      <dgm:spPr/>
    </dgm:pt>
    <dgm:pt modelId="{E180B446-7223-41EA-ACB2-F5DF8B581A11}" type="pres">
      <dgm:prSet presAssocID="{CEA25D73-062D-40E7-94E8-3A5E58371CB7}" presName="aNode" presStyleLbl="fgAcc1" presStyleIdx="3" presStyleCnt="6">
        <dgm:presLayoutVars>
          <dgm:bulletEnabled val="1"/>
        </dgm:presLayoutVars>
      </dgm:prSet>
      <dgm:spPr/>
    </dgm:pt>
    <dgm:pt modelId="{5BABFE59-1F38-4E8B-906E-D86546A214AC}" type="pres">
      <dgm:prSet presAssocID="{CEA25D73-062D-40E7-94E8-3A5E58371CB7}" presName="aSpace" presStyleCnt="0"/>
      <dgm:spPr/>
    </dgm:pt>
    <dgm:pt modelId="{5DAD7E40-A774-42C0-9DC6-D4B4CFC2DAE0}" type="pres">
      <dgm:prSet presAssocID="{42003FCE-621F-4A09-9CF3-7CF84233D314}" presName="aNode" presStyleLbl="fgAcc1" presStyleIdx="4" presStyleCnt="6">
        <dgm:presLayoutVars>
          <dgm:bulletEnabled val="1"/>
        </dgm:presLayoutVars>
      </dgm:prSet>
      <dgm:spPr/>
    </dgm:pt>
    <dgm:pt modelId="{D6FE8CE1-27EB-49CD-AF43-D0D45292E79C}" type="pres">
      <dgm:prSet presAssocID="{42003FCE-621F-4A09-9CF3-7CF84233D314}" presName="aSpace" presStyleCnt="0"/>
      <dgm:spPr/>
    </dgm:pt>
    <dgm:pt modelId="{D4A8848D-D0B2-43DF-9C3E-2DB53C641F36}" type="pres">
      <dgm:prSet presAssocID="{5C1E0B99-9188-47EE-9061-EFC40D7266D6}" presName="aNode" presStyleLbl="fgAcc1" presStyleIdx="5" presStyleCnt="6">
        <dgm:presLayoutVars>
          <dgm:bulletEnabled val="1"/>
        </dgm:presLayoutVars>
      </dgm:prSet>
      <dgm:spPr/>
    </dgm:pt>
    <dgm:pt modelId="{EFA36FD7-975E-40E7-B86C-338D8FC13436}" type="pres">
      <dgm:prSet presAssocID="{5C1E0B99-9188-47EE-9061-EFC40D7266D6}" presName="aSpace" presStyleCnt="0"/>
      <dgm:spPr/>
    </dgm:pt>
  </dgm:ptLst>
  <dgm:cxnLst>
    <dgm:cxn modelId="{468E2E01-EC2E-44C3-8EE3-C44A1FE46DB9}" srcId="{0F2A9161-0274-4CFB-8168-47AC60CF023E}" destId="{CEA25D73-062D-40E7-94E8-3A5E58371CB7}" srcOrd="3" destOrd="0" parTransId="{0457AC9E-B5D7-47E9-B762-CF842D6E7C78}" sibTransId="{FD87A5F3-F3E8-4D95-9523-37810CD31D5F}"/>
    <dgm:cxn modelId="{E1A48E26-813C-46AD-9A38-1F5749A1E298}" type="presOf" srcId="{42003FCE-621F-4A09-9CF3-7CF84233D314}" destId="{5DAD7E40-A774-42C0-9DC6-D4B4CFC2DAE0}" srcOrd="0" destOrd="0" presId="urn:microsoft.com/office/officeart/2005/8/layout/pyramid2"/>
    <dgm:cxn modelId="{4FC56328-3B5F-47A9-A85A-F9EA76DF326B}" type="presOf" srcId="{620948EB-B5AA-4C38-A2ED-05FCAE0D35CE}" destId="{5C389336-CEBD-4893-BAC3-4CAB61CF131B}" srcOrd="0" destOrd="0" presId="urn:microsoft.com/office/officeart/2005/8/layout/pyramid2"/>
    <dgm:cxn modelId="{55679531-301C-4455-B0BE-6948203289D7}" type="presOf" srcId="{0F2A9161-0274-4CFB-8168-47AC60CF023E}" destId="{22E5D3A7-E99C-4923-9251-02072AFC6B4E}" srcOrd="0" destOrd="0" presId="urn:microsoft.com/office/officeart/2005/8/layout/pyramid2"/>
    <dgm:cxn modelId="{F7FFF549-949E-4A45-8E88-D75C60CF05A2}" srcId="{0F2A9161-0274-4CFB-8168-47AC60CF023E}" destId="{620948EB-B5AA-4C38-A2ED-05FCAE0D35CE}" srcOrd="0" destOrd="0" parTransId="{3CD9F875-0649-4B78-867F-35CB9EE79003}" sibTransId="{DE016D8C-A31D-49F1-8F54-27264DB94342}"/>
    <dgm:cxn modelId="{90BF566F-BFC5-4B86-AC98-AE1CB11D9C81}" type="presOf" srcId="{CEA25D73-062D-40E7-94E8-3A5E58371CB7}" destId="{E180B446-7223-41EA-ACB2-F5DF8B581A11}" srcOrd="0" destOrd="0" presId="urn:microsoft.com/office/officeart/2005/8/layout/pyramid2"/>
    <dgm:cxn modelId="{A8AE6458-B33E-4EFB-97A4-20F39492C64D}" type="presOf" srcId="{E0EE00CC-E7C5-4C77-9BB2-4BA2601415D6}" destId="{CEF01D64-0D46-4F4F-AB37-F2AA13717321}" srcOrd="0" destOrd="0" presId="urn:microsoft.com/office/officeart/2005/8/layout/pyramid2"/>
    <dgm:cxn modelId="{29BA57CB-A6E6-4723-BC42-8A97568E8DBE}" srcId="{0F2A9161-0274-4CFB-8168-47AC60CF023E}" destId="{42003FCE-621F-4A09-9CF3-7CF84233D314}" srcOrd="4" destOrd="0" parTransId="{429135EF-13EB-49B0-BDF3-4EC881ABD72A}" sibTransId="{A9B18B14-AFA4-4FAE-9F06-88AE9A073420}"/>
    <dgm:cxn modelId="{ECE3D0DB-C9C1-499D-ADAC-EB0714035320}" type="presOf" srcId="{5C1E0B99-9188-47EE-9061-EFC40D7266D6}" destId="{D4A8848D-D0B2-43DF-9C3E-2DB53C641F36}" srcOrd="0" destOrd="0" presId="urn:microsoft.com/office/officeart/2005/8/layout/pyramid2"/>
    <dgm:cxn modelId="{5DF2EAE1-AECA-4619-9B41-C3BC2BD140B0}" srcId="{0F2A9161-0274-4CFB-8168-47AC60CF023E}" destId="{5C1E0B99-9188-47EE-9061-EFC40D7266D6}" srcOrd="5" destOrd="0" parTransId="{16CD9782-940D-4C51-A7D8-03FCE0599EF2}" sibTransId="{51D3894C-931F-44EA-8119-F4B94716D63B}"/>
    <dgm:cxn modelId="{531E76E8-575D-432E-9EA3-7068906F0F63}" srcId="{0F2A9161-0274-4CFB-8168-47AC60CF023E}" destId="{E0EE00CC-E7C5-4C77-9BB2-4BA2601415D6}" srcOrd="1" destOrd="0" parTransId="{3586C007-B61F-4225-B350-E69C1D98922F}" sibTransId="{FDEE8A20-5F70-4574-89F8-1A72208CE0FF}"/>
    <dgm:cxn modelId="{DCB6C6ED-E5C6-43AD-984F-AF373AE5F8B8}" srcId="{0F2A9161-0274-4CFB-8168-47AC60CF023E}" destId="{3631EDA1-8F1D-4BF0-98E1-77F0E7E1ECAE}" srcOrd="2" destOrd="0" parTransId="{F458958F-9EA8-405B-B458-AD15626E9788}" sibTransId="{C32FA620-4F84-4897-8CBD-4813655199CF}"/>
    <dgm:cxn modelId="{6C8D68F9-02C3-4EB6-B93D-E798FFA86DC8}" type="presOf" srcId="{3631EDA1-8F1D-4BF0-98E1-77F0E7E1ECAE}" destId="{136A639E-BD92-4713-812F-166D827D586B}" srcOrd="0" destOrd="0" presId="urn:microsoft.com/office/officeart/2005/8/layout/pyramid2"/>
    <dgm:cxn modelId="{903D1CB6-2273-410F-B28A-1A150A74DB50}" type="presParOf" srcId="{22E5D3A7-E99C-4923-9251-02072AFC6B4E}" destId="{173785B4-FFAA-453B-AD7F-E5C19F89B9A2}" srcOrd="0" destOrd="0" presId="urn:microsoft.com/office/officeart/2005/8/layout/pyramid2"/>
    <dgm:cxn modelId="{11FAB04A-D4D2-48B8-B9E6-2CC813FB9179}" type="presParOf" srcId="{22E5D3A7-E99C-4923-9251-02072AFC6B4E}" destId="{42A8D066-4F85-4E32-BD1C-8127F8EC0EA4}" srcOrd="1" destOrd="0" presId="urn:microsoft.com/office/officeart/2005/8/layout/pyramid2"/>
    <dgm:cxn modelId="{F084B08F-E93B-433F-9BD9-339A7C794BB1}" type="presParOf" srcId="{42A8D066-4F85-4E32-BD1C-8127F8EC0EA4}" destId="{5C389336-CEBD-4893-BAC3-4CAB61CF131B}" srcOrd="0" destOrd="0" presId="urn:microsoft.com/office/officeart/2005/8/layout/pyramid2"/>
    <dgm:cxn modelId="{6B55A959-9364-4A6A-8B27-BBF3F95A6A60}" type="presParOf" srcId="{42A8D066-4F85-4E32-BD1C-8127F8EC0EA4}" destId="{D6F98B14-51AD-42B4-AE09-2CA938632DAD}" srcOrd="1" destOrd="0" presId="urn:microsoft.com/office/officeart/2005/8/layout/pyramid2"/>
    <dgm:cxn modelId="{DCE3C849-8264-4E1B-B41B-FF8DA2A8D311}" type="presParOf" srcId="{42A8D066-4F85-4E32-BD1C-8127F8EC0EA4}" destId="{CEF01D64-0D46-4F4F-AB37-F2AA13717321}" srcOrd="2" destOrd="0" presId="urn:microsoft.com/office/officeart/2005/8/layout/pyramid2"/>
    <dgm:cxn modelId="{B12F696C-62F6-4CF7-879E-9E0E05B81906}" type="presParOf" srcId="{42A8D066-4F85-4E32-BD1C-8127F8EC0EA4}" destId="{29911BDD-8F92-425F-A5D1-D5ECA5C27239}" srcOrd="3" destOrd="0" presId="urn:microsoft.com/office/officeart/2005/8/layout/pyramid2"/>
    <dgm:cxn modelId="{78F2435E-D9D3-46A0-9780-316097B15B80}" type="presParOf" srcId="{42A8D066-4F85-4E32-BD1C-8127F8EC0EA4}" destId="{136A639E-BD92-4713-812F-166D827D586B}" srcOrd="4" destOrd="0" presId="urn:microsoft.com/office/officeart/2005/8/layout/pyramid2"/>
    <dgm:cxn modelId="{CB7F250B-73A4-4E81-8958-218715A31D68}" type="presParOf" srcId="{42A8D066-4F85-4E32-BD1C-8127F8EC0EA4}" destId="{BB896890-1440-4968-86B6-3611041B0275}" srcOrd="5" destOrd="0" presId="urn:microsoft.com/office/officeart/2005/8/layout/pyramid2"/>
    <dgm:cxn modelId="{BB55829F-96F1-4843-9F45-4F14131396F4}" type="presParOf" srcId="{42A8D066-4F85-4E32-BD1C-8127F8EC0EA4}" destId="{E180B446-7223-41EA-ACB2-F5DF8B581A11}" srcOrd="6" destOrd="0" presId="urn:microsoft.com/office/officeart/2005/8/layout/pyramid2"/>
    <dgm:cxn modelId="{F69CB5F8-D6C1-489A-9861-6D8084C730BA}" type="presParOf" srcId="{42A8D066-4F85-4E32-BD1C-8127F8EC0EA4}" destId="{5BABFE59-1F38-4E8B-906E-D86546A214AC}" srcOrd="7" destOrd="0" presId="urn:microsoft.com/office/officeart/2005/8/layout/pyramid2"/>
    <dgm:cxn modelId="{1840B145-2D05-40E3-B288-A31510E54519}" type="presParOf" srcId="{42A8D066-4F85-4E32-BD1C-8127F8EC0EA4}" destId="{5DAD7E40-A774-42C0-9DC6-D4B4CFC2DAE0}" srcOrd="8" destOrd="0" presId="urn:microsoft.com/office/officeart/2005/8/layout/pyramid2"/>
    <dgm:cxn modelId="{11FC48D7-58D4-4B0B-99F8-4B89C5D187FF}" type="presParOf" srcId="{42A8D066-4F85-4E32-BD1C-8127F8EC0EA4}" destId="{D6FE8CE1-27EB-49CD-AF43-D0D45292E79C}" srcOrd="9" destOrd="0" presId="urn:microsoft.com/office/officeart/2005/8/layout/pyramid2"/>
    <dgm:cxn modelId="{599A6A9E-4438-47AE-A802-B74B050BE11C}" type="presParOf" srcId="{42A8D066-4F85-4E32-BD1C-8127F8EC0EA4}" destId="{D4A8848D-D0B2-43DF-9C3E-2DB53C641F36}" srcOrd="10" destOrd="0" presId="urn:microsoft.com/office/officeart/2005/8/layout/pyramid2"/>
    <dgm:cxn modelId="{D53BC6DC-91E6-489D-A2CD-924896F6AD5F}" type="presParOf" srcId="{42A8D066-4F85-4E32-BD1C-8127F8EC0EA4}" destId="{EFA36FD7-975E-40E7-B86C-338D8FC13436}" srcOrd="1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2A215-1BE5-4E31-94B6-976801144627}">
      <dsp:nvSpPr>
        <dsp:cNvPr id="0" name=""/>
        <dsp:cNvSpPr/>
      </dsp:nvSpPr>
      <dsp:spPr>
        <a:xfrm>
          <a:off x="1085" y="367835"/>
          <a:ext cx="4233677" cy="25402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baseline="0" dirty="0"/>
            <a:t>Choose your </a:t>
          </a:r>
          <a:r>
            <a:rPr lang="en-US" sz="3400" kern="1200" baseline="0" dirty="0" err="1"/>
            <a:t>favourite</a:t>
          </a:r>
          <a:r>
            <a:rPr lang="en-US" sz="3400" kern="1200" baseline="0" dirty="0"/>
            <a:t> picture on your phone and explain why it is so special to you.</a:t>
          </a:r>
          <a:endParaRPr lang="en-US" sz="3400" kern="1200" dirty="0"/>
        </a:p>
      </dsp:txBody>
      <dsp:txXfrm>
        <a:off x="1085" y="367835"/>
        <a:ext cx="4233677" cy="2540206"/>
      </dsp:txXfrm>
    </dsp:sp>
    <dsp:sp modelId="{C3A1E893-2234-4A49-BBFA-73FD4DF130E9}">
      <dsp:nvSpPr>
        <dsp:cNvPr id="0" name=""/>
        <dsp:cNvSpPr/>
      </dsp:nvSpPr>
      <dsp:spPr>
        <a:xfrm>
          <a:off x="4658130" y="367835"/>
          <a:ext cx="4233677" cy="25402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baseline="0" dirty="0"/>
            <a:t>When you share, switch on your camera to show the rest.</a:t>
          </a:r>
          <a:endParaRPr lang="en-US" sz="3400" kern="1200" dirty="0"/>
        </a:p>
      </dsp:txBody>
      <dsp:txXfrm>
        <a:off x="4658130" y="367835"/>
        <a:ext cx="4233677" cy="2540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785B4-FFAA-453B-AD7F-E5C19F89B9A2}">
      <dsp:nvSpPr>
        <dsp:cNvPr id="0" name=""/>
        <dsp:cNvSpPr/>
      </dsp:nvSpPr>
      <dsp:spPr>
        <a:xfrm>
          <a:off x="0" y="0"/>
          <a:ext cx="4638089" cy="4836467"/>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389336-CEBD-4893-BAC3-4CAB61CF131B}">
      <dsp:nvSpPr>
        <dsp:cNvPr id="0" name=""/>
        <dsp:cNvSpPr/>
      </dsp:nvSpPr>
      <dsp:spPr>
        <a:xfrm>
          <a:off x="2319044" y="486244"/>
          <a:ext cx="3014758" cy="57244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Engage with partners to:</a:t>
          </a:r>
          <a:endParaRPr lang="en-ZA" sz="1600" b="1" kern="1200" dirty="0"/>
        </a:p>
      </dsp:txBody>
      <dsp:txXfrm>
        <a:off x="2346988" y="514188"/>
        <a:ext cx="2958870" cy="516553"/>
      </dsp:txXfrm>
    </dsp:sp>
    <dsp:sp modelId="{CEF01D64-0D46-4F4F-AB37-F2AA13717321}">
      <dsp:nvSpPr>
        <dsp:cNvPr id="0" name=""/>
        <dsp:cNvSpPr/>
      </dsp:nvSpPr>
      <dsp:spPr>
        <a:xfrm>
          <a:off x="2319044" y="1130241"/>
          <a:ext cx="3014758" cy="572441"/>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Introduce learners to a range of possibilities</a:t>
          </a:r>
          <a:endParaRPr lang="en-ZA" sz="1500" kern="1200"/>
        </a:p>
      </dsp:txBody>
      <dsp:txXfrm>
        <a:off x="2346988" y="1158185"/>
        <a:ext cx="2958870" cy="516553"/>
      </dsp:txXfrm>
    </dsp:sp>
    <dsp:sp modelId="{136A639E-BD92-4713-812F-166D827D586B}">
      <dsp:nvSpPr>
        <dsp:cNvPr id="0" name=""/>
        <dsp:cNvSpPr/>
      </dsp:nvSpPr>
      <dsp:spPr>
        <a:xfrm>
          <a:off x="2319044" y="1774237"/>
          <a:ext cx="3014758" cy="572441"/>
        </a:xfrm>
        <a:prstGeom prst="round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Enrich teachers understanding of ALP</a:t>
          </a:r>
          <a:endParaRPr lang="en-ZA" sz="1500" kern="1200"/>
        </a:p>
      </dsp:txBody>
      <dsp:txXfrm>
        <a:off x="2346988" y="1802181"/>
        <a:ext cx="2958870" cy="516553"/>
      </dsp:txXfrm>
    </dsp:sp>
    <dsp:sp modelId="{E180B446-7223-41EA-ACB2-F5DF8B581A11}">
      <dsp:nvSpPr>
        <dsp:cNvPr id="0" name=""/>
        <dsp:cNvSpPr/>
      </dsp:nvSpPr>
      <dsp:spPr>
        <a:xfrm>
          <a:off x="2319044" y="2418233"/>
          <a:ext cx="3014758" cy="572441"/>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Bring curriculum alive</a:t>
          </a:r>
          <a:endParaRPr lang="en-ZA" sz="1500" kern="1200"/>
        </a:p>
      </dsp:txBody>
      <dsp:txXfrm>
        <a:off x="2346988" y="2446177"/>
        <a:ext cx="2958870" cy="516553"/>
      </dsp:txXfrm>
    </dsp:sp>
    <dsp:sp modelId="{5DAD7E40-A774-42C0-9DC6-D4B4CFC2DAE0}">
      <dsp:nvSpPr>
        <dsp:cNvPr id="0" name=""/>
        <dsp:cNvSpPr/>
      </dsp:nvSpPr>
      <dsp:spPr>
        <a:xfrm>
          <a:off x="2319044" y="3062230"/>
          <a:ext cx="3014758" cy="572441"/>
        </a:xfrm>
        <a:prstGeom prst="round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Create authentic learning experiences</a:t>
          </a:r>
          <a:endParaRPr lang="en-ZA" sz="1500" kern="1200"/>
        </a:p>
      </dsp:txBody>
      <dsp:txXfrm>
        <a:off x="2346988" y="3090174"/>
        <a:ext cx="2958870" cy="516553"/>
      </dsp:txXfrm>
    </dsp:sp>
    <dsp:sp modelId="{D4A8848D-D0B2-43DF-9C3E-2DB53C641F36}">
      <dsp:nvSpPr>
        <dsp:cNvPr id="0" name=""/>
        <dsp:cNvSpPr/>
      </dsp:nvSpPr>
      <dsp:spPr>
        <a:xfrm>
          <a:off x="2319044" y="3706226"/>
          <a:ext cx="3014758" cy="572441"/>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a:t>Will link learners to real life problems</a:t>
          </a:r>
          <a:endParaRPr lang="en-ZA" sz="1500" kern="1200"/>
        </a:p>
      </dsp:txBody>
      <dsp:txXfrm>
        <a:off x="2346988" y="3734170"/>
        <a:ext cx="2958870" cy="5165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2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2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Teachers need to extend teaching beyond the walls of their classrooms by collaborating with partners to create innovative learning environments. Teachers are encouraged to actively engage with civil society and business to create expanded learning opportunities around their classrooms to support the building of 21st century skills and competencies in their learners.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How do we go about rethinking teaching and learning in 21st century classrooms by activating partnerships and networks? </a:t>
            </a:r>
            <a:endParaRPr dirty="0"/>
          </a:p>
          <a:p>
            <a:pPr marL="0" lvl="0" indent="0" algn="l" rtl="0">
              <a:spcBef>
                <a:spcPts val="0"/>
              </a:spcBef>
              <a:spcAft>
                <a:spcPts val="0"/>
              </a:spcAft>
              <a:buNone/>
            </a:pPr>
            <a:r>
              <a:rPr lang="en-US" b="0" dirty="0"/>
              <a:t>Teachers need to engage with partners to introduce learners to a range of possibilities and resources in the classroom. Engagement with partners will, enrich the teacher’s understanding of active learning pedagogy, bring the curriculum alive, create authentic learning experiences for the learners. Central to authentic teaching, are realistic real-life problems which are interesting because they are more relevant, complex and challenging than more simplified educational ones. Engagement will link learners to real-life problems and hands-on experiences as well as linking them to socially relatable role models. Global research has confirmed the value of this approach to improve teaching and learning. Hargreaves and Fullan tell us teachers </a:t>
            </a:r>
            <a:endParaRPr dirty="0"/>
          </a:p>
          <a:p>
            <a:pPr marL="0" lvl="0" indent="0" algn="l" rtl="0">
              <a:spcBef>
                <a:spcPts val="0"/>
              </a:spcBef>
              <a:spcAft>
                <a:spcPts val="0"/>
              </a:spcAft>
              <a:buNone/>
            </a:pPr>
            <a:r>
              <a:rPr lang="en-US" b="0" dirty="0"/>
              <a:t>who aim to create innovate learning environments should build and maintain the capital they need as organizations. This includes social capital, intellectual capital and professional capital. This can be done through forging alliances, partnerships and networks. Partnerships are not only about enriching learning environments within but extending their boundaries outwards creating networks in the process.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What are the implications for teachers? </a:t>
            </a:r>
            <a:endParaRPr dirty="0"/>
          </a:p>
          <a:p>
            <a:pPr marL="0" lvl="0" indent="0" algn="l" rtl="0">
              <a:spcBef>
                <a:spcPts val="0"/>
              </a:spcBef>
              <a:spcAft>
                <a:spcPts val="0"/>
              </a:spcAft>
              <a:buNone/>
            </a:pPr>
            <a:r>
              <a:rPr lang="en-US" b="0" dirty="0"/>
              <a:t>Teachers need to understand their role. The role of the teacher is to design and facilitate authentic learning experiences by bringing the outside world into the classroom. Teachers need to establish and build relationships with business and civic society in order to facilitate these real-life experiences. Teachers need to actively use learning experiences to link learners with the outside world and build networks and opportunities Teachers need to rethink the role extra and co-curricular programmes play and how to facilitate the process effectively for optimum learning. These present learning opportunities for both learners and teachers. </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The E</a:t>
            </a:r>
            <a:r>
              <a:rPr lang="en-US" b="0" baseline="30000" dirty="0"/>
              <a:t>3</a:t>
            </a:r>
            <a:r>
              <a:rPr lang="en-US" b="0" dirty="0"/>
              <a:t> team will provide support to this process by setting up a national platform. The E</a:t>
            </a:r>
            <a:r>
              <a:rPr lang="en-US" b="0" baseline="30000" dirty="0"/>
              <a:t>3</a:t>
            </a:r>
            <a:r>
              <a:rPr lang="en-US" b="0" dirty="0"/>
              <a:t> program envisions creating a platform for all education initiatives working with DBE schools who are striving to bring 21st century skills into the pedagogy both in the class and out. E</a:t>
            </a:r>
            <a:r>
              <a:rPr lang="en-US" b="0" baseline="30000" dirty="0"/>
              <a:t>3 </a:t>
            </a:r>
            <a:r>
              <a:rPr lang="en-US" b="0" dirty="0"/>
              <a:t>will establish partnerships with a number of role players such as civil society organizations, volunteers, businesses and government departments to create ecosystems around schools. These ecosystems will support and add value to the efforts by the teachers in the classroom so that learners are integrated into a broader ecosystem of support and opportunity. Teachers are encouraged to visit our website to meet our signed-up ecosystem partners and see what they are up to in E</a:t>
            </a:r>
            <a:r>
              <a:rPr lang="en-US" b="0" baseline="30000" dirty="0"/>
              <a:t>3</a:t>
            </a:r>
            <a:r>
              <a:rPr lang="en-US" b="0" dirty="0"/>
              <a:t> schools around the country using this information to build their own ecosystems of support around their schools and classrooms. </a:t>
            </a:r>
            <a:endParaRPr b="0" dirty="0"/>
          </a:p>
        </p:txBody>
      </p:sp>
      <p:sp>
        <p:nvSpPr>
          <p:cNvPr id="1050" name="Google Shape;1050;p27: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1" name="Google Shape;1051;p27: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052" name="Google Shape;1052;p27: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2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Google Shape;1067;p2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Parent involvement is part of the success</a:t>
            </a:r>
          </a:p>
          <a:p>
            <a:pPr marL="0" lvl="0" indent="0" algn="l" rtl="0">
              <a:spcBef>
                <a:spcPts val="0"/>
              </a:spcBef>
              <a:spcAft>
                <a:spcPts val="0"/>
              </a:spcAft>
              <a:buNone/>
            </a:pPr>
            <a:endParaRPr b="1" dirty="0"/>
          </a:p>
          <a:p>
            <a:pPr marL="0" lvl="0" indent="0" algn="l" rtl="0">
              <a:spcBef>
                <a:spcPts val="0"/>
              </a:spcBef>
              <a:spcAft>
                <a:spcPts val="0"/>
              </a:spcAft>
              <a:buNone/>
            </a:pPr>
            <a:r>
              <a:rPr lang="en-US" dirty="0"/>
              <a:t>The </a:t>
            </a:r>
            <a:r>
              <a:rPr lang="en-US" b="0" dirty="0"/>
              <a:t>E</a:t>
            </a:r>
            <a:r>
              <a:rPr lang="en-US" b="0" baseline="30000" dirty="0"/>
              <a:t>3</a:t>
            </a:r>
            <a:r>
              <a:rPr lang="en-US" dirty="0"/>
              <a:t> </a:t>
            </a:r>
            <a:r>
              <a:rPr lang="en-US" dirty="0" err="1"/>
              <a:t>programme</a:t>
            </a:r>
            <a:r>
              <a:rPr lang="en-US" dirty="0"/>
              <a:t> has the vision of </a:t>
            </a:r>
            <a:r>
              <a:rPr lang="en-US" dirty="0" err="1"/>
              <a:t>mobilising</a:t>
            </a:r>
            <a:r>
              <a:rPr lang="en-US" dirty="0"/>
              <a:t> parents so that they are aware of, know about and enthusiastically support their children, the teacher and the school to implement the </a:t>
            </a:r>
            <a:r>
              <a:rPr lang="en-US" b="0" dirty="0"/>
              <a:t>E</a:t>
            </a:r>
            <a:r>
              <a:rPr lang="en-US" b="0" baseline="30000" dirty="0"/>
              <a:t>3</a:t>
            </a:r>
            <a:r>
              <a:rPr lang="en-US" dirty="0"/>
              <a:t> model and Playful project-based learning to activate 21st century skills and competencies.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Click</a:t>
            </a:r>
            <a:r>
              <a:rPr lang="en-US" dirty="0"/>
              <a:t>:</a:t>
            </a:r>
          </a:p>
          <a:p>
            <a:pPr marL="0" lvl="0" indent="0" algn="l" rtl="0">
              <a:spcBef>
                <a:spcPts val="0"/>
              </a:spcBef>
              <a:spcAft>
                <a:spcPts val="0"/>
              </a:spcAft>
              <a:buNone/>
            </a:pPr>
            <a:r>
              <a:rPr lang="en-US" dirty="0"/>
              <a:t>This involves making parents active partners in the learning journey by forming strong partnerships between parents, teachers and schools to create a learning community.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Click</a:t>
            </a:r>
            <a:r>
              <a:rPr lang="en-US" dirty="0"/>
              <a:t>:</a:t>
            </a:r>
          </a:p>
          <a:p>
            <a:pPr marL="0" lvl="0" indent="0" algn="l" rtl="0">
              <a:spcBef>
                <a:spcPts val="0"/>
              </a:spcBef>
              <a:spcAft>
                <a:spcPts val="0"/>
              </a:spcAft>
              <a:buNone/>
            </a:pPr>
            <a:r>
              <a:rPr lang="en-US" dirty="0"/>
              <a:t>This partnership is more than parental involvement in social events fundraising efforts or the traditional involvement in the PTA. Rather, it’s about ongoing collaboration </a:t>
            </a:r>
            <a:r>
              <a:rPr lang="en-US" dirty="0" err="1"/>
              <a:t>focussed</a:t>
            </a:r>
            <a:r>
              <a:rPr lang="en-US" dirty="0"/>
              <a:t> on supporting the goals of activating these 21st century competencies. </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Click</a:t>
            </a:r>
            <a:r>
              <a:rPr lang="en-US" dirty="0"/>
              <a:t>:</a:t>
            </a:r>
          </a:p>
          <a:p>
            <a:pPr marL="0" lvl="0" indent="0" algn="l" rtl="0">
              <a:spcBef>
                <a:spcPts val="0"/>
              </a:spcBef>
              <a:spcAft>
                <a:spcPts val="0"/>
              </a:spcAft>
              <a:buNone/>
            </a:pPr>
            <a:r>
              <a:rPr lang="en-US" dirty="0"/>
              <a:t>An active and thought through mechanism needs to be put in place to support parent involvement in activating 21st century competencies. Research has proved that bridging the gap between home and school improves learner functioning and performance. An integral part of the process is to acknowledge the worth of parent involvement in the process. The school management team is a key custodian of establishing relationships between school, community and parents and must play the role of </a:t>
            </a:r>
            <a:r>
              <a:rPr lang="en-US" dirty="0" err="1"/>
              <a:t>mobilising</a:t>
            </a:r>
            <a:r>
              <a:rPr lang="en-US" dirty="0"/>
              <a:t> the parent partnership component. The South African school act cites the importance of school-driven, capacity building programmes for parents which should include strategies to motivate parents to engage in learner’s education.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Teachers in turn, need to give parents an active role in the innovation in the classroom starting with the shared vision. They need to build shared values and responsibility for the outcomes. This should include the building of understanding of the new approach and creating excitement to build support. By sharing the new approach and building a common vision, parents become equal active partners on the journey. They feel empowered and capable with the knowledge about the learning process. Parents become real partners in changing teaching and learning.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Advice to teachers: make the parents a real part of the learning journey. Efforts must be collaborative and genuine. There should be meaningful roles for each party to play and these must be clearly communicated. Foster interaction around the curriculum and project-based learning, including public events to celebrate each project after completion. Profile lifelong learning as important for both parent and learner. At school level, teachers should lead change in the school, advocate for active learning pedagogies at school meetings.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What can be done to activate this vision? </a:t>
            </a:r>
            <a:endParaRPr dirty="0"/>
          </a:p>
          <a:p>
            <a:pPr marL="0" lvl="0" indent="0" algn="l" rtl="0">
              <a:spcBef>
                <a:spcPts val="0"/>
              </a:spcBef>
              <a:spcAft>
                <a:spcPts val="0"/>
              </a:spcAft>
              <a:buNone/>
            </a:pPr>
            <a:r>
              <a:rPr lang="en-US" dirty="0"/>
              <a:t>Schools can start parent empowerment programmes to develop the understanding commitment to the common goal and to develop an understanding of their role. These parent programmes should be needs-driven, focus on building an understanding of 21st century skills and competencies and they should include the vision of support to out of school learning. </a:t>
            </a:r>
            <a:endParaRPr dirty="0"/>
          </a:p>
          <a:p>
            <a:pPr marL="0" lvl="0" indent="0" algn="l" rtl="0">
              <a:spcBef>
                <a:spcPts val="0"/>
              </a:spcBef>
              <a:spcAft>
                <a:spcPts val="0"/>
              </a:spcAft>
              <a:buNone/>
            </a:pPr>
            <a:endParaRPr dirty="0"/>
          </a:p>
        </p:txBody>
      </p:sp>
      <p:sp>
        <p:nvSpPr>
          <p:cNvPr id="1068" name="Google Shape;1068;p28: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9" name="Google Shape;1069;p28: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070" name="Google Shape;1070;p28: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open discussion should be guided by the facilitators and team. Give this discussion about 10 to 15 minutes</a:t>
            </a:r>
            <a:endParaRPr lang="en-ZA" b="1"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1842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gd9e981dc1f_1_205:notes"/>
          <p:cNvSpPr txBox="1">
            <a:spLocks noGrp="1"/>
          </p:cNvSpPr>
          <p:nvPr>
            <p:ph type="body" idx="1"/>
          </p:nvPr>
        </p:nvSpPr>
        <p:spPr>
          <a:xfrm>
            <a:off x="897255" y="3418065"/>
            <a:ext cx="7178040" cy="27965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8" name="Google Shape;1418;gd9e981dc1f_1_205: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end, please feel free to link up with the E</a:t>
            </a:r>
            <a:r>
              <a:rPr lang="en-US" baseline="30000" dirty="0"/>
              <a:t>3</a:t>
            </a:r>
            <a:r>
              <a:rPr lang="en-US" dirty="0"/>
              <a:t> journey on TeacherConnect and in the Teachers’ Lounge. </a:t>
            </a:r>
            <a:endParaRPr lang="en-ZA" dirty="0"/>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1FBF28A1-29BA-1C49-912E-A6A8479D6F03}" type="slidenum">
              <a:rPr lang="en-GB" smtClean="0"/>
              <a:t>15</a:t>
            </a:fld>
            <a:endParaRPr lang="en-GB"/>
          </a:p>
        </p:txBody>
      </p:sp>
    </p:spTree>
    <p:extLst>
      <p:ext uri="{BB962C8B-B14F-4D97-AF65-F5344CB8AC3E}">
        <p14:creationId xmlns:p14="http://schemas.microsoft.com/office/powerpoint/2010/main" val="421539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4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4" name="Google Shape;1514;p4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notes"/>
          <p:cNvSpPr txBox="1">
            <a:spLocks noGrp="1"/>
          </p:cNvSpPr>
          <p:nvPr>
            <p:ph type="body" idx="1"/>
          </p:nvPr>
        </p:nvSpPr>
        <p:spPr>
          <a:xfrm>
            <a:off x="897255" y="3418065"/>
            <a:ext cx="7178040" cy="27965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Good Morning Colleagues. And Welcome to day 3 of the E3 training. I am really so pleased to be with you this morning and really hope that when we are done today, you would have come away with some valuable information about Playful Project Based Learning.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We have divided this workshop into four parts.</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Although we are not here together in person, we want this to be as interactive as possible so please use the chat function to share your questions and thoughts with us and we will read out your comments throughout the session. I </a:t>
            </a:r>
            <a:r>
              <a:rPr lang="en-US" dirty="0" err="1"/>
              <a:t>foyu</a:t>
            </a:r>
            <a:r>
              <a:rPr lang="en-US" dirty="0"/>
              <a:t> are not able to access the chat function then feel free to raise your hand to add to the conversation and discussions.</a:t>
            </a:r>
            <a:endParaRPr dirty="0"/>
          </a:p>
        </p:txBody>
      </p:sp>
      <p:sp>
        <p:nvSpPr>
          <p:cNvPr id="240" name="Google Shape;240;p2:notes"/>
          <p:cNvSpPr txBox="1">
            <a:spLocks noGrp="1"/>
          </p:cNvSpPr>
          <p:nvPr>
            <p:ph type="sldNum" idx="12"/>
          </p:nvPr>
        </p:nvSpPr>
        <p:spPr>
          <a:xfrm>
            <a:off x="5082369" y="6746119"/>
            <a:ext cx="3888105" cy="35636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20:notes"/>
          <p:cNvSpPr>
            <a:spLocks noGrp="1" noRot="1" noChangeAspect="1"/>
          </p:cNvSpPr>
          <p:nvPr>
            <p:ph type="sldImg" idx="2"/>
          </p:nvPr>
        </p:nvSpPr>
        <p:spPr>
          <a:xfrm>
            <a:off x="2355850" y="887413"/>
            <a:ext cx="42608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20:notes"/>
          <p:cNvSpPr txBox="1">
            <a:spLocks noGrp="1"/>
          </p:cNvSpPr>
          <p:nvPr>
            <p:ph type="body" idx="1"/>
          </p:nvPr>
        </p:nvSpPr>
        <p:spPr>
          <a:xfrm>
            <a:off x="897255" y="3418065"/>
            <a:ext cx="7178040" cy="27965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Explain what this session will cover</a:t>
            </a:r>
          </a:p>
          <a:p>
            <a:pPr marL="0" lvl="0" indent="0" algn="l" rtl="0">
              <a:lnSpc>
                <a:spcPct val="100000"/>
              </a:lnSpc>
              <a:spcBef>
                <a:spcPts val="0"/>
              </a:spcBef>
              <a:spcAft>
                <a:spcPts val="0"/>
              </a:spcAft>
              <a:buClr>
                <a:schemeClr val="dk1"/>
              </a:buClr>
              <a:buSzPts val="1400"/>
              <a:buFont typeface="Calibri"/>
              <a:buNone/>
            </a:pPr>
            <a:endParaRPr dirty="0"/>
          </a:p>
        </p:txBody>
      </p:sp>
      <p:sp>
        <p:nvSpPr>
          <p:cNvPr id="824" name="Google Shape;824;p20:notes"/>
          <p:cNvSpPr txBox="1">
            <a:spLocks noGrp="1"/>
          </p:cNvSpPr>
          <p:nvPr>
            <p:ph type="sldNum" idx="12"/>
          </p:nvPr>
        </p:nvSpPr>
        <p:spPr>
          <a:xfrm>
            <a:off x="5082369" y="6746119"/>
            <a:ext cx="3888105" cy="35636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2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6" name="Google Shape;856;p2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Click</a:t>
            </a:r>
            <a:r>
              <a:rPr lang="en-US" dirty="0"/>
              <a:t>: </a:t>
            </a:r>
          </a:p>
          <a:p>
            <a:pPr marL="0" lvl="0" indent="0" algn="l" rtl="0">
              <a:spcBef>
                <a:spcPts val="0"/>
              </a:spcBef>
              <a:spcAft>
                <a:spcPts val="0"/>
              </a:spcAft>
              <a:buNone/>
            </a:pPr>
            <a:r>
              <a:rPr lang="en-US" dirty="0"/>
              <a:t>At the end of 2019, the E</a:t>
            </a:r>
            <a:r>
              <a:rPr lang="en-US" baseline="30000" dirty="0"/>
              <a:t>3</a:t>
            </a:r>
            <a:r>
              <a:rPr lang="en-US" dirty="0"/>
              <a:t> monitoring and evaluation team </a:t>
            </a:r>
            <a:r>
              <a:rPr lang="en-US" dirty="0" err="1"/>
              <a:t>analysed</a:t>
            </a:r>
            <a:r>
              <a:rPr lang="en-US" dirty="0"/>
              <a:t> the results of their data. The found there was an outcry for more teacher support toward helping children become more actively engaged in the classroom and better prepared for the 21st century and the challenges of the fourth industrial revolution. As a result, the team decided to appoint co facilitators and coaches who could assist provincial master trainers to train teachers as well as to visit and support schools during the implementation of the third term active learning projects. The role of the coaches includes five areas.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Click: Planning</a:t>
            </a:r>
            <a:r>
              <a:rPr lang="en-US" dirty="0"/>
              <a:t>, </a:t>
            </a:r>
            <a:endParaRPr dirty="0"/>
          </a:p>
          <a:p>
            <a:pPr marL="0" lvl="0" indent="0" algn="l" rtl="0">
              <a:spcBef>
                <a:spcPts val="0"/>
              </a:spcBef>
              <a:spcAft>
                <a:spcPts val="0"/>
              </a:spcAft>
              <a:buNone/>
            </a:pPr>
            <a:r>
              <a:rPr lang="en-US" dirty="0"/>
              <a:t>To meet the DCESs and be assigned co-training sites with the DCESs</a:t>
            </a:r>
            <a:endParaRPr dirty="0"/>
          </a:p>
          <a:p>
            <a:pPr marL="0" lvl="0" indent="0" algn="l" rtl="0">
              <a:spcBef>
                <a:spcPts val="0"/>
              </a:spcBef>
              <a:spcAft>
                <a:spcPts val="0"/>
              </a:spcAft>
              <a:buNone/>
            </a:pPr>
            <a:r>
              <a:rPr lang="en-US" dirty="0"/>
              <a:t>Provide coaches with a letter of introduction to schools from the DG. Facilitate their meetings with the DCESs in order to establish the protocols per province.</a:t>
            </a:r>
            <a:endParaRPr dirty="0"/>
          </a:p>
          <a:p>
            <a:pPr marL="0" lvl="0" indent="0" algn="l" rtl="0">
              <a:spcBef>
                <a:spcPts val="0"/>
              </a:spcBef>
              <a:spcAft>
                <a:spcPts val="0"/>
              </a:spcAft>
              <a:buNone/>
            </a:pPr>
            <a:r>
              <a:rPr lang="en-US" dirty="0"/>
              <a:t>To engage with Principals and SMTs to set expectations. Ascertain with the DCESs as to how the coaches should liaise in terms of the best strategy to engage with principals</a:t>
            </a:r>
            <a:endParaRPr dirty="0"/>
          </a:p>
          <a:p>
            <a:pPr marL="0" lvl="0" indent="0" algn="l" rtl="0">
              <a:spcBef>
                <a:spcPts val="0"/>
              </a:spcBef>
              <a:spcAft>
                <a:spcPts val="0"/>
              </a:spcAft>
              <a:buNone/>
            </a:pPr>
            <a:r>
              <a:rPr lang="en-US" b="0" dirty="0"/>
              <a:t>To create a space for dialogue with the teachers to plan how to implement the PBL project in the classroom in terms of logistics and mindset. Provide the Project Planner as a guide to PBL in the classroom</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Click: observation,</a:t>
            </a:r>
            <a:endParaRPr dirty="0"/>
          </a:p>
          <a:p>
            <a:pPr marL="0" lvl="0" indent="0" algn="l" rtl="0">
              <a:spcBef>
                <a:spcPts val="0"/>
              </a:spcBef>
              <a:spcAft>
                <a:spcPts val="0"/>
              </a:spcAft>
              <a:buNone/>
            </a:pPr>
            <a:r>
              <a:rPr lang="en-US" b="0" dirty="0"/>
              <a:t>To observe every teacher in their mentee group. Provide a reflection and feedback template with space for additional insights from coaches</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1" dirty="0"/>
              <a:t>Click: support, </a:t>
            </a:r>
            <a:endParaRPr dirty="0"/>
          </a:p>
          <a:p>
            <a:pPr marL="0" lvl="0" indent="0" algn="l" rtl="0">
              <a:spcBef>
                <a:spcPts val="0"/>
              </a:spcBef>
              <a:spcAft>
                <a:spcPts val="0"/>
              </a:spcAft>
              <a:buNone/>
            </a:pPr>
            <a:r>
              <a:rPr lang="en-US" b="0" dirty="0"/>
              <a:t>To ensure SMT support (informing, information gathering, </a:t>
            </a:r>
            <a:r>
              <a:rPr lang="en-US" b="0" dirty="0" err="1"/>
              <a:t>etc</a:t>
            </a:r>
            <a:r>
              <a:rPr lang="en-US" b="0" dirty="0"/>
              <a:t>). Provide a list probing questions. To identify challenges and brainstorm solutions with teachers after observation visits. Provide an observation template with space for additional insights from coaches. To listen to, acknowledge and document learner stories in terms of the overall goals. On the observation template, there will be a space for feedback on learner engagement, competency development and stories. (Verbally, voice notes, reports, etc.) To </a:t>
            </a:r>
            <a:r>
              <a:rPr lang="en-US" b="0" dirty="0" err="1"/>
              <a:t>utilise</a:t>
            </a:r>
            <a:r>
              <a:rPr lang="en-US" b="0" dirty="0"/>
              <a:t> WhatsApp group communication with their teachers as part of the support process (once a week). Remind coaches to get phone numbers and create a WhatsApp group and “meet” them on a group once-a-week to track project progress, facilitation issues, challenges, etc. To initiate PLCs and create a sustainable plan for PLCs (also in order to achieve SACE points). VVOB to assist in training of coaches. Assist the coaches to plan for meetings, ensure 4 solid interventions which are action research based which deliver results and documented as specified by SACE so that they can upload 10 points. To train how to facilitate a PLC. Included in VVOB training</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1" dirty="0"/>
              <a:t>Click: reporting </a:t>
            </a:r>
            <a:endParaRPr dirty="0"/>
          </a:p>
          <a:p>
            <a:pPr marL="0" lvl="0" indent="0" algn="l" rtl="0">
              <a:spcBef>
                <a:spcPts val="0"/>
              </a:spcBef>
              <a:spcAft>
                <a:spcPts val="0"/>
              </a:spcAft>
              <a:buNone/>
            </a:pPr>
            <a:r>
              <a:rPr lang="en-US" b="0" dirty="0"/>
              <a:t>To </a:t>
            </a:r>
            <a:r>
              <a:rPr lang="en-US" dirty="0"/>
              <a:t>E</a:t>
            </a:r>
            <a:r>
              <a:rPr lang="en-US" baseline="30000" dirty="0"/>
              <a:t>3</a:t>
            </a:r>
            <a:r>
              <a:rPr lang="en-US" b="0" dirty="0"/>
              <a:t> (verbal, videos, voice notes, written reports).Set the expectations for what reports are required in a document in the training. To provide Website uploads Orientate them to the </a:t>
            </a:r>
            <a:r>
              <a:rPr lang="en-US" dirty="0"/>
              <a:t>E</a:t>
            </a:r>
            <a:r>
              <a:rPr lang="en-US" baseline="30000" dirty="0"/>
              <a:t>3</a:t>
            </a:r>
            <a:r>
              <a:rPr lang="en-US" b="0" dirty="0"/>
              <a:t> website and show them the protocols as to how to upload their stories, feedback, etc. To participate in Coaches’ WhatsApp group. </a:t>
            </a:r>
            <a:r>
              <a:rPr lang="en-US" dirty="0"/>
              <a:t>E</a:t>
            </a:r>
            <a:r>
              <a:rPr lang="en-US" baseline="30000" dirty="0"/>
              <a:t>3</a:t>
            </a:r>
            <a:r>
              <a:rPr lang="en-US" b="0" dirty="0"/>
              <a:t> to set up a Coaches' WhatsApp group.</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Click: and reflection. </a:t>
            </a:r>
            <a:endParaRPr dirty="0"/>
          </a:p>
          <a:p>
            <a:pPr marL="0" lvl="0" indent="0" algn="l" rtl="0">
              <a:spcBef>
                <a:spcPts val="0"/>
              </a:spcBef>
              <a:spcAft>
                <a:spcPts val="0"/>
              </a:spcAft>
              <a:buNone/>
            </a:pPr>
            <a:r>
              <a:rPr lang="en-US" b="0" dirty="0"/>
              <a:t>To conduct a reflection process at the end of term 3 with their teachers during the last </a:t>
            </a:r>
            <a:r>
              <a:rPr lang="en-US" b="0" dirty="0" err="1"/>
              <a:t>PLC.Provide</a:t>
            </a:r>
            <a:r>
              <a:rPr lang="en-US" b="0" dirty="0"/>
              <a:t> a framework for reflection guided by input from the M&amp;E </a:t>
            </a:r>
            <a:r>
              <a:rPr lang="en-US" b="0" dirty="0" err="1"/>
              <a:t>team.To</a:t>
            </a:r>
            <a:r>
              <a:rPr lang="en-US" b="0" dirty="0"/>
              <a:t> attend an </a:t>
            </a:r>
            <a:r>
              <a:rPr lang="en-US" dirty="0"/>
              <a:t>E</a:t>
            </a:r>
            <a:r>
              <a:rPr lang="en-US" baseline="30000" dirty="0"/>
              <a:t>3</a:t>
            </a:r>
            <a:r>
              <a:rPr lang="en-US" b="0" dirty="0"/>
              <a:t> reflection session with </a:t>
            </a:r>
            <a:r>
              <a:rPr lang="en-US" dirty="0"/>
              <a:t>E</a:t>
            </a:r>
            <a:r>
              <a:rPr lang="en-US" baseline="30000" dirty="0"/>
              <a:t>3</a:t>
            </a:r>
            <a:r>
              <a:rPr lang="en-US" b="0" dirty="0"/>
              <a:t>.Provide a framework for reflection guided by input from the M&amp;E team.</a:t>
            </a:r>
            <a:endParaRPr dirty="0"/>
          </a:p>
          <a:p>
            <a:pPr marL="0" lvl="0" indent="0" algn="l" rtl="0">
              <a:spcBef>
                <a:spcPts val="0"/>
              </a:spcBef>
              <a:spcAft>
                <a:spcPts val="0"/>
              </a:spcAft>
              <a:buNone/>
            </a:pPr>
            <a:endParaRPr b="1" dirty="0"/>
          </a:p>
        </p:txBody>
      </p:sp>
      <p:sp>
        <p:nvSpPr>
          <p:cNvPr id="857" name="Google Shape;857;p21: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21: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859" name="Google Shape;859;p21: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2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6" name="Google Shape;926;p2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Click:</a:t>
            </a:r>
          </a:p>
          <a:p>
            <a:pPr marL="0" lvl="0" indent="0" algn="l" rtl="0">
              <a:spcBef>
                <a:spcPts val="0"/>
              </a:spcBef>
              <a:spcAft>
                <a:spcPts val="0"/>
              </a:spcAft>
              <a:buNone/>
            </a:pPr>
            <a:r>
              <a:rPr lang="en-US" b="1" dirty="0" err="1"/>
              <a:t>Mobilising</a:t>
            </a:r>
            <a:r>
              <a:rPr lang="en-US" b="1" dirty="0"/>
              <a:t> the districts</a:t>
            </a:r>
            <a:endParaRPr dirty="0"/>
          </a:p>
          <a:p>
            <a:pPr marL="0" lvl="0" indent="0" algn="l" rtl="0">
              <a:spcBef>
                <a:spcPts val="0"/>
              </a:spcBef>
              <a:spcAft>
                <a:spcPts val="0"/>
              </a:spcAft>
              <a:buNone/>
            </a:pPr>
            <a:r>
              <a:rPr lang="en-US" b="0" dirty="0" err="1"/>
              <a:t>Mobilising</a:t>
            </a:r>
            <a:r>
              <a:rPr lang="en-US" b="0" dirty="0"/>
              <a:t> the districts will involve an advocacy campaign to make sure that the E³ message reaches everyone. It began with the Minister’s Meeting with District Directors, in early December of 2019 and the DBE </a:t>
            </a:r>
            <a:r>
              <a:rPr lang="en-US" b="0" dirty="0" err="1"/>
              <a:t>MaLekgotla</a:t>
            </a:r>
            <a:r>
              <a:rPr lang="en-US" b="0" dirty="0"/>
              <a:t>. E³ participated in the Director General’s Provincial Engagement in all Provinces and nearly 33 000 concept and other documents were circulated. Finally, E³ is included as a standing agenda item on all reporting structures.</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1" dirty="0"/>
              <a:t>Click:</a:t>
            </a:r>
          </a:p>
          <a:p>
            <a:pPr marL="0" lvl="0" indent="0" algn="l" rtl="0">
              <a:spcBef>
                <a:spcPts val="0"/>
              </a:spcBef>
              <a:spcAft>
                <a:spcPts val="0"/>
              </a:spcAft>
              <a:buNone/>
            </a:pPr>
            <a:r>
              <a:rPr lang="en-US" b="1" dirty="0"/>
              <a:t>Why it is important for districts to be </a:t>
            </a:r>
            <a:r>
              <a:rPr lang="en-US" b="1" dirty="0" err="1"/>
              <a:t>mobilised</a:t>
            </a:r>
            <a:r>
              <a:rPr lang="en-US" b="1" dirty="0"/>
              <a:t>?</a:t>
            </a:r>
            <a:endParaRPr dirty="0"/>
          </a:p>
          <a:p>
            <a:pPr marL="0" lvl="0" indent="0" algn="l" rtl="0">
              <a:spcBef>
                <a:spcPts val="0"/>
              </a:spcBef>
              <a:spcAft>
                <a:spcPts val="0"/>
              </a:spcAft>
              <a:buNone/>
            </a:pPr>
            <a:r>
              <a:rPr lang="en-US" b="0" dirty="0"/>
              <a:t>Firstly, the districts work directly with circuits and schools and their main function is the implementation and management of the National Curriculum Statement. They are there to provide support to Deputy Chief Education Specialists, and to provide oversight and support to school. They implement and oversee school competitions, advocate E³ during engagements with structured meetings with Principals, engage with Teacher Unions at the local level and they include E³ in the District Management Plans and Annual Performance Plans.</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Click:</a:t>
            </a:r>
          </a:p>
          <a:p>
            <a:pPr marL="0" lvl="0" indent="0" algn="l" rtl="0">
              <a:spcBef>
                <a:spcPts val="0"/>
              </a:spcBef>
              <a:spcAft>
                <a:spcPts val="0"/>
              </a:spcAft>
              <a:buNone/>
            </a:pPr>
            <a:r>
              <a:rPr lang="en-US" b="1" dirty="0"/>
              <a:t> The role of the District Teacher Development </a:t>
            </a:r>
            <a:r>
              <a:rPr lang="en-US" b="1" dirty="0" err="1"/>
              <a:t>Centres</a:t>
            </a:r>
            <a:endParaRPr b="1" dirty="0"/>
          </a:p>
          <a:p>
            <a:pPr marL="0" lvl="0" indent="0" algn="l" rtl="0">
              <a:spcBef>
                <a:spcPts val="0"/>
              </a:spcBef>
              <a:spcAft>
                <a:spcPts val="0"/>
              </a:spcAft>
              <a:buNone/>
            </a:pPr>
            <a:r>
              <a:rPr lang="en-US" b="0" dirty="0"/>
              <a:t>The DTDC start by doing the skills audit and then plan and implement teacher training programmes. They are responsible for capturing and submitting SACE points and they are the liaison between relevant stakeholders, such as teacher unions and other entities. They also coordinate the National Teacher awards and attend the Provincial Teachers Training Committee Meetings</a:t>
            </a:r>
            <a:endParaRPr dirty="0"/>
          </a:p>
          <a:p>
            <a:pPr marL="0" lvl="0" indent="0" algn="l" rtl="0">
              <a:spcBef>
                <a:spcPts val="0"/>
              </a:spcBef>
              <a:spcAft>
                <a:spcPts val="0"/>
              </a:spcAft>
              <a:buNone/>
            </a:pPr>
            <a:r>
              <a:rPr lang="en-US" b="0" dirty="0"/>
              <a:t>The DTDC will take charge once the annual teacher training plans are approved and budgets are provided, and then training planning sessions will take place during September and -October for the following year</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Click:</a:t>
            </a:r>
          </a:p>
          <a:p>
            <a:pPr marL="0" lvl="0" indent="0" algn="l" rtl="0">
              <a:spcBef>
                <a:spcPts val="0"/>
              </a:spcBef>
              <a:spcAft>
                <a:spcPts val="0"/>
              </a:spcAft>
              <a:buNone/>
            </a:pPr>
            <a:r>
              <a:rPr lang="en-US" b="1" dirty="0"/>
              <a:t>Other Important information</a:t>
            </a:r>
            <a:endParaRPr dirty="0"/>
          </a:p>
          <a:p>
            <a:pPr marL="0" lvl="0" indent="0" algn="l" rtl="0">
              <a:spcBef>
                <a:spcPts val="0"/>
              </a:spcBef>
              <a:spcAft>
                <a:spcPts val="0"/>
              </a:spcAft>
              <a:buNone/>
            </a:pPr>
            <a:r>
              <a:rPr lang="en-US" b="0" dirty="0"/>
              <a:t>You might want to know that the funding for the DTDC is provided through the ETDP SETA and the 1% Levy, as well as that the training is demand-driven, which makes it fit for </a:t>
            </a:r>
            <a:endParaRPr dirty="0"/>
          </a:p>
          <a:p>
            <a:pPr marL="0" lvl="0" indent="0" algn="l" rtl="0">
              <a:spcBef>
                <a:spcPts val="0"/>
              </a:spcBef>
              <a:spcAft>
                <a:spcPts val="0"/>
              </a:spcAft>
              <a:buNone/>
            </a:pPr>
            <a:r>
              <a:rPr lang="en-US" b="0" dirty="0"/>
              <a:t>purpose</a:t>
            </a:r>
            <a:endParaRPr b="0" dirty="0"/>
          </a:p>
        </p:txBody>
      </p:sp>
      <p:sp>
        <p:nvSpPr>
          <p:cNvPr id="927" name="Google Shape;927;p22: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8" name="Google Shape;928;p22: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929" name="Google Shape;929;p22: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2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p2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Click:</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What are Professional Learning Communities?</a:t>
            </a:r>
            <a:endParaRPr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b="0" dirty="0"/>
              <a:t>Professional Learning Communities are groups of professionals in our present context, teachers, who decide to come together to learn with and from each other on needs they themselves have identified. PLCs are communities that provide the setting and the necessary support for groups of classroom teachers, school managers and subject advisors to participate collectively in determining their own developmental trajectories and to set up activities that will drive their development. PLCs are fully imbedded in South African policy as cited in the integrated strategic planning framework for teacher education development.</a:t>
            </a:r>
            <a:endParaRPr dirty="0"/>
          </a:p>
          <a:p>
            <a:pPr marL="0" lvl="0" indent="0" algn="l" rtl="0">
              <a:spcBef>
                <a:spcPts val="0"/>
              </a:spcBef>
              <a:spcAft>
                <a:spcPts val="0"/>
              </a:spcAft>
              <a:buNone/>
            </a:pPr>
            <a:endParaRPr b="0" dirty="0"/>
          </a:p>
        </p:txBody>
      </p:sp>
      <p:sp>
        <p:nvSpPr>
          <p:cNvPr id="969" name="Google Shape;969;p23: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0" name="Google Shape;970;p23: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971" name="Google Shape;971;p23: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2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1" name="Google Shape;991;p2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Why are PLCs important to E</a:t>
            </a:r>
            <a:r>
              <a:rPr lang="en-US" b="1" baseline="30000" dirty="0"/>
              <a:t>3</a:t>
            </a:r>
            <a:r>
              <a:rPr lang="en-US" b="1" dirty="0"/>
              <a:t>?</a:t>
            </a:r>
            <a:endParaRPr dirty="0"/>
          </a:p>
          <a:p>
            <a:pPr marL="0" lvl="0" indent="0" algn="l" rtl="0">
              <a:spcBef>
                <a:spcPts val="0"/>
              </a:spcBef>
              <a:spcAft>
                <a:spcPts val="0"/>
              </a:spcAft>
              <a:buNone/>
            </a:pPr>
            <a:r>
              <a:rPr lang="en-US" dirty="0"/>
              <a:t>E</a:t>
            </a:r>
            <a:r>
              <a:rPr lang="en-US" baseline="30000" dirty="0"/>
              <a:t>3</a:t>
            </a:r>
            <a:r>
              <a:rPr lang="en-US" dirty="0"/>
              <a:t> teachers will be at the forefront of changing teaching and learning in South Africa. In order to be the trailblazers and tone setters of change, E</a:t>
            </a:r>
            <a:r>
              <a:rPr lang="en-US" baseline="30000" dirty="0"/>
              <a:t>3</a:t>
            </a:r>
            <a:r>
              <a:rPr lang="en-US" dirty="0"/>
              <a:t> teachers need to become reflective practitioners who engage in lifelong professional development and action research. This includes engaging with likeminded teachers on the implementation of playful project-based learning in classrooms. PLCs offer the platform for this engagement and E</a:t>
            </a:r>
            <a:r>
              <a:rPr lang="en-US" baseline="30000" dirty="0"/>
              <a:t>3</a:t>
            </a:r>
            <a:r>
              <a:rPr lang="en-US" dirty="0"/>
              <a:t> has chosen PLCs as one of the key mechanisms to support teachers. Global research confirms that exchanging experiences and learning from each other directly is a form of support most appreciated by teachers. The very nature of PLCs allows teachers to direct and take charge of their own professional development. The following characteristics of PLCs confirm this. PLCs are driven by the needs of teachers and focus on content and real classroom issues. They allow for the sharing of materials and teaching strategies and support innovation by infusing new ideas into teaching practice. PLCs support collaboration and create a safe space for teachers to share ideas and collaborate in their learning. They allow teachers to profile models of best practice to provide guidance to fellow teachers and create a platform for coaching and expert support. They provide opportunity for feedback and reflection and create the opportunity for teachers to meet regularly to discuss teaching and learning.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PLCs are the perfect professional model to support the change we want to bring. E</a:t>
            </a:r>
            <a:r>
              <a:rPr lang="en-US" baseline="30000" dirty="0"/>
              <a:t>3</a:t>
            </a:r>
            <a:r>
              <a:rPr lang="en-US" dirty="0"/>
              <a:t> hopes to encourage and support teachers to establish PLCs to plan and reflect on the implementation of playful project-based learning and the activation of 21st-century competencies in learners. When establishing your own PLC, consider the following essential ingredients of effective PLCs: </a:t>
            </a:r>
            <a:endParaRPr dirty="0"/>
          </a:p>
          <a:p>
            <a:pPr marL="0" lvl="0" indent="0" algn="l" rtl="0">
              <a:spcBef>
                <a:spcPts val="0"/>
              </a:spcBef>
              <a:spcAft>
                <a:spcPts val="0"/>
              </a:spcAft>
              <a:buNone/>
            </a:pPr>
            <a:r>
              <a:rPr lang="en-US" dirty="0"/>
              <a:t>• There must be mutual trust and respect amongst members, in other words, a safe environment to openly share. </a:t>
            </a:r>
            <a:endParaRPr dirty="0"/>
          </a:p>
          <a:p>
            <a:pPr marL="0" lvl="0" indent="0" algn="l" rtl="0">
              <a:spcBef>
                <a:spcPts val="0"/>
              </a:spcBef>
              <a:spcAft>
                <a:spcPts val="0"/>
              </a:spcAft>
              <a:buNone/>
            </a:pPr>
            <a:r>
              <a:rPr lang="en-US" dirty="0"/>
              <a:t>• Members, in this case teachers, must set the agenda. Members must be motivated by a sense of collective responsibility for student learning. </a:t>
            </a:r>
            <a:endParaRPr dirty="0"/>
          </a:p>
          <a:p>
            <a:pPr marL="0" lvl="0" indent="0" algn="l" rtl="0">
              <a:spcBef>
                <a:spcPts val="0"/>
              </a:spcBef>
              <a:spcAft>
                <a:spcPts val="0"/>
              </a:spcAft>
              <a:buNone/>
            </a:pPr>
            <a:r>
              <a:rPr lang="en-US" dirty="0"/>
              <a:t>• PLCs need to be supported by the school management and successful PLCs need to be </a:t>
            </a:r>
            <a:r>
              <a:rPr lang="en-US" dirty="0" err="1"/>
              <a:t>skilfully</a:t>
            </a:r>
            <a:r>
              <a:rPr lang="en-US" dirty="0"/>
              <a:t> facilitated. When necessary, input from external experts must be sourced. </a:t>
            </a:r>
            <a:endParaRPr dirty="0"/>
          </a:p>
          <a:p>
            <a:pPr marL="0" lvl="0" indent="0" algn="l" rtl="0">
              <a:spcBef>
                <a:spcPts val="0"/>
              </a:spcBef>
              <a:spcAft>
                <a:spcPts val="0"/>
              </a:spcAft>
              <a:buNone/>
            </a:pPr>
            <a:endParaRPr dirty="0"/>
          </a:p>
        </p:txBody>
      </p:sp>
      <p:sp>
        <p:nvSpPr>
          <p:cNvPr id="992" name="Google Shape;992;p24: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3" name="Google Shape;993;p24: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994" name="Google Shape;994;p24: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2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0" name="Google Shape;1020;p2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The </a:t>
            </a:r>
            <a:r>
              <a:rPr lang="en-US" dirty="0"/>
              <a:t>E</a:t>
            </a:r>
            <a:r>
              <a:rPr lang="en-US" baseline="30000" dirty="0"/>
              <a:t>3</a:t>
            </a:r>
            <a:r>
              <a:rPr lang="en-US" b="0" dirty="0"/>
              <a:t> team will support teachers to establish PLCs. The </a:t>
            </a:r>
            <a:r>
              <a:rPr lang="en-US" dirty="0"/>
              <a:t>E</a:t>
            </a:r>
            <a:r>
              <a:rPr lang="en-US" baseline="30000" dirty="0"/>
              <a:t>3</a:t>
            </a:r>
            <a:r>
              <a:rPr lang="en-US" b="0" dirty="0"/>
              <a:t> coaches will play an ongoing supportive role to the PLCs. Some PLCs will be facilitated using technology where teachers will connect with other teachers at a distance while other PLCs will rely on more direct forms of face-to-face dialogue. In conclusion, peer learning and collaboration among teachers is amongst the highest indicators of effectiveness in teacher development. It allows teachers to learn from colleagues, transfer that knowledge to their classroom practice and be reflective about what they have learned.</a:t>
            </a:r>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r>
              <a:rPr lang="en-US" sz="1600" b="1" dirty="0"/>
              <a:t>Have an open discussion om why the 10 Characteristics above are crucial for a successful PLC – Discussion can take about 10 – 15 minutes</a:t>
            </a:r>
            <a:endParaRPr sz="1600" b="1" dirty="0"/>
          </a:p>
        </p:txBody>
      </p:sp>
      <p:sp>
        <p:nvSpPr>
          <p:cNvPr id="1021" name="Google Shape;1021;p25: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2" name="Google Shape;1022;p25: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023" name="Google Shape;1023;p25: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2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p2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School visits</a:t>
            </a:r>
            <a:endParaRPr dirty="0"/>
          </a:p>
          <a:p>
            <a:pPr marL="0" lvl="0" indent="0" algn="l" rtl="0">
              <a:spcBef>
                <a:spcPts val="0"/>
              </a:spcBef>
              <a:spcAft>
                <a:spcPts val="0"/>
              </a:spcAft>
              <a:buNone/>
            </a:pPr>
            <a:r>
              <a:rPr lang="en-US" b="0" dirty="0"/>
              <a:t>There are two types of visits to school – ‘Celebrate and Support’ visits and Monitoring and Evaluation (M&amp;E) visits. The visits are very different in terms of function. Annual school visits are planned to a sample of E</a:t>
            </a:r>
            <a:r>
              <a:rPr lang="en-US" b="0" baseline="30000" dirty="0"/>
              <a:t>3</a:t>
            </a:r>
            <a:r>
              <a:rPr lang="en-US" b="0" dirty="0"/>
              <a:t> schools with the purpose of celebrating success and offering developmental support. </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The impact of the pilot is being measured by a professional monitoring and evaluation team. Their processes measure the mindset and competency of teachers and learners, as well as the development of schools and surrounding stakeholder communities towards the goals of E</a:t>
            </a:r>
            <a:r>
              <a:rPr lang="en-US" b="0" baseline="30000" dirty="0"/>
              <a:t>3</a:t>
            </a:r>
            <a:r>
              <a:rPr lang="en-US" b="0" dirty="0"/>
              <a:t>. </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This formal monitoring and evaluation process rigorously engages with key stakeholders and conducts classroom observations to inform the teacher development model.</a:t>
            </a:r>
            <a:endParaRPr b="0" dirty="0"/>
          </a:p>
        </p:txBody>
      </p:sp>
      <p:sp>
        <p:nvSpPr>
          <p:cNvPr id="1041" name="Google Shape;1041;p26:notes"/>
          <p:cNvSpPr txBox="1">
            <a:spLocks noGrp="1"/>
          </p:cNvSpPr>
          <p:nvPr>
            <p:ph type="hdr" idx="3"/>
          </p:nvPr>
        </p:nvSpPr>
        <p:spPr>
          <a:xfrm>
            <a:off x="0" y="0"/>
            <a:ext cx="3962400" cy="3440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2" name="Google Shape;1042;p26:notes"/>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043" name="Google Shape;1043;p26:notes"/>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chart" Target="../charts/chart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4B5EC4"/>
              </a:buClr>
              <a:buSzPts val="6000"/>
              <a:buFont typeface="Montserrat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8"/>
        <p:cNvGrpSpPr/>
        <p:nvPr/>
      </p:nvGrpSpPr>
      <p:grpSpPr>
        <a:xfrm>
          <a:off x="0" y="0"/>
          <a:ext cx="0" cy="0"/>
          <a:chOff x="0" y="0"/>
          <a:chExt cx="0" cy="0"/>
        </a:xfrm>
      </p:grpSpPr>
      <p:sp>
        <p:nvSpPr>
          <p:cNvPr id="139" name="Google Shape;139;p69"/>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69"/>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1" name="Google Shape;141;p69"/>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69"/>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69"/>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6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6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6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7"/>
        <p:cNvGrpSpPr/>
        <p:nvPr/>
      </p:nvGrpSpPr>
      <p:grpSpPr>
        <a:xfrm>
          <a:off x="0" y="0"/>
          <a:ext cx="0" cy="0"/>
          <a:chOff x="0" y="0"/>
          <a:chExt cx="0" cy="0"/>
        </a:xfrm>
      </p:grpSpPr>
      <p:sp>
        <p:nvSpPr>
          <p:cNvPr id="148" name="Google Shape;148;p7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7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7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7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2"/>
        <p:cNvGrpSpPr/>
        <p:nvPr/>
      </p:nvGrpSpPr>
      <p:grpSpPr>
        <a:xfrm>
          <a:off x="0" y="0"/>
          <a:ext cx="0" cy="0"/>
          <a:chOff x="0" y="0"/>
          <a:chExt cx="0" cy="0"/>
        </a:xfrm>
      </p:grpSpPr>
      <p:sp>
        <p:nvSpPr>
          <p:cNvPr id="153" name="Google Shape;153;p7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B5EC4"/>
              </a:buClr>
              <a:buSzPts val="3200"/>
              <a:buFont typeface="Montserrat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71"/>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b="0" i="0">
                <a:latin typeface="Montserrat"/>
                <a:ea typeface="Montserrat"/>
                <a:cs typeface="Montserrat"/>
                <a:sym typeface="Montserrat"/>
              </a:defRPr>
            </a:lvl3pPr>
            <a:lvl4pPr marL="1828800" lvl="3" indent="-355600" algn="l">
              <a:lnSpc>
                <a:spcPct val="90000"/>
              </a:lnSpc>
              <a:spcBef>
                <a:spcPts val="500"/>
              </a:spcBef>
              <a:spcAft>
                <a:spcPts val="0"/>
              </a:spcAft>
              <a:buClr>
                <a:schemeClr val="dk1"/>
              </a:buClr>
              <a:buSzPts val="2000"/>
              <a:buChar char="•"/>
              <a:defRPr sz="2000" b="0" i="0">
                <a:latin typeface="Montserrat"/>
                <a:ea typeface="Montserrat"/>
                <a:cs typeface="Montserrat"/>
                <a:sym typeface="Montserrat"/>
              </a:defRPr>
            </a:lvl4pPr>
            <a:lvl5pPr marL="2286000" lvl="4" indent="-355600" algn="l">
              <a:lnSpc>
                <a:spcPct val="90000"/>
              </a:lnSpc>
              <a:spcBef>
                <a:spcPts val="500"/>
              </a:spcBef>
              <a:spcAft>
                <a:spcPts val="0"/>
              </a:spcAft>
              <a:buClr>
                <a:schemeClr val="dk1"/>
              </a:buClr>
              <a:buSzPts val="2000"/>
              <a:buChar char="•"/>
              <a:defRPr sz="2000" b="0" i="0">
                <a:latin typeface="Montserrat"/>
                <a:ea typeface="Montserrat"/>
                <a:cs typeface="Montserrat"/>
                <a:sym typeface="Montserrat"/>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5" name="Google Shape;155;p7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6" name="Google Shape;156;p7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7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7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9"/>
        <p:cNvGrpSpPr/>
        <p:nvPr/>
      </p:nvGrpSpPr>
      <p:grpSpPr>
        <a:xfrm>
          <a:off x="0" y="0"/>
          <a:ext cx="0" cy="0"/>
          <a:chOff x="0" y="0"/>
          <a:chExt cx="0" cy="0"/>
        </a:xfrm>
      </p:grpSpPr>
      <p:sp>
        <p:nvSpPr>
          <p:cNvPr id="160" name="Google Shape;160;p7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B5EC4"/>
              </a:buClr>
              <a:buSzPts val="3200"/>
              <a:buFont typeface="Montserrat SemiBold"/>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72"/>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2" name="Google Shape;162;p7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3" name="Google Shape;163;p7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7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7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6"/>
        <p:cNvGrpSpPr/>
        <p:nvPr/>
      </p:nvGrpSpPr>
      <p:grpSpPr>
        <a:xfrm>
          <a:off x="0" y="0"/>
          <a:ext cx="0" cy="0"/>
          <a:chOff x="0" y="0"/>
          <a:chExt cx="0" cy="0"/>
        </a:xfrm>
      </p:grpSpPr>
      <p:sp>
        <p:nvSpPr>
          <p:cNvPr id="167" name="Google Shape;167;p7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7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7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7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7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p74"/>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74"/>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7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7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7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84"/>
        <p:cNvGrpSpPr/>
        <p:nvPr/>
      </p:nvGrpSpPr>
      <p:grpSpPr>
        <a:xfrm>
          <a:off x="0" y="0"/>
          <a:ext cx="0" cy="0"/>
          <a:chOff x="0" y="0"/>
          <a:chExt cx="0" cy="0"/>
        </a:xfrm>
      </p:grpSpPr>
      <p:pic>
        <p:nvPicPr>
          <p:cNvPr id="185" name="Google Shape;185;p45"/>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186" name="Google Shape;186;p45"/>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5"/>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0" name="Google Shape;190;p45"/>
          <p:cNvPicPr preferRelativeResize="0"/>
          <p:nvPr/>
        </p:nvPicPr>
        <p:blipFill rotWithShape="1">
          <a:blip r:embed="rId3">
            <a:alphaModFix/>
          </a:blip>
          <a:srcRect/>
          <a:stretch/>
        </p:blipFill>
        <p:spPr>
          <a:xfrm>
            <a:off x="17252" y="6306847"/>
            <a:ext cx="513352" cy="41463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3"/>
        <p:cNvGrpSpPr/>
        <p:nvPr/>
      </p:nvGrpSpPr>
      <p:grpSpPr>
        <a:xfrm>
          <a:off x="0" y="0"/>
          <a:ext cx="0" cy="0"/>
          <a:chOff x="0" y="0"/>
          <a:chExt cx="0" cy="0"/>
        </a:xfrm>
      </p:grpSpPr>
      <p:pic>
        <p:nvPicPr>
          <p:cNvPr id="204" name="Google Shape;204;p52"/>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205" name="Google Shape;205;p52"/>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2"/>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09" name="Google Shape;209;p52"/>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210" name="Google Shape;210;p52"/>
          <p:cNvSpPr txBox="1">
            <a:spLocks noGrp="1"/>
          </p:cNvSpPr>
          <p:nvPr>
            <p:ph type="body" idx="1"/>
          </p:nvPr>
        </p:nvSpPr>
        <p:spPr>
          <a:xfrm>
            <a:off x="1397000" y="1682750"/>
            <a:ext cx="9956800" cy="4391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1"/>
        <p:cNvGrpSpPr/>
        <p:nvPr/>
      </p:nvGrpSpPr>
      <p:grpSpPr>
        <a:xfrm>
          <a:off x="0" y="0"/>
          <a:ext cx="0" cy="0"/>
          <a:chOff x="0" y="0"/>
          <a:chExt cx="0" cy="0"/>
        </a:xfrm>
      </p:grpSpPr>
      <p:pic>
        <p:nvPicPr>
          <p:cNvPr id="212" name="Google Shape;212;p53"/>
          <p:cNvPicPr preferRelativeResize="0"/>
          <p:nvPr/>
        </p:nvPicPr>
        <p:blipFill rotWithShape="1">
          <a:blip r:embed="rId2">
            <a:alphaModFix/>
          </a:blip>
          <a:srcRect/>
          <a:stretch/>
        </p:blipFill>
        <p:spPr>
          <a:xfrm>
            <a:off x="0" y="0"/>
            <a:ext cx="12169463" cy="6858000"/>
          </a:xfrm>
          <a:prstGeom prst="rect">
            <a:avLst/>
          </a:prstGeom>
          <a:noFill/>
          <a:ln>
            <a:noFill/>
          </a:ln>
        </p:spPr>
      </p:pic>
      <p:sp>
        <p:nvSpPr>
          <p:cNvPr id="213" name="Google Shape;213;p53"/>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53"/>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5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7" name="Google Shape;217;p53"/>
          <p:cNvSpPr txBox="1">
            <a:spLocks noGrp="1"/>
          </p:cNvSpPr>
          <p:nvPr>
            <p:ph type="body" idx="1"/>
          </p:nvPr>
        </p:nvSpPr>
        <p:spPr>
          <a:xfrm>
            <a:off x="6332538" y="1633538"/>
            <a:ext cx="5021262" cy="4581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3"/>
          <p:cNvSpPr>
            <a:spLocks noGrp="1"/>
          </p:cNvSpPr>
          <p:nvPr>
            <p:ph type="pic" idx="2"/>
          </p:nvPr>
        </p:nvSpPr>
        <p:spPr>
          <a:xfrm>
            <a:off x="1397000" y="1631424"/>
            <a:ext cx="4818063" cy="458364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pic>
        <p:nvPicPr>
          <p:cNvPr id="219" name="Google Shape;219;p53"/>
          <p:cNvPicPr preferRelativeResize="0"/>
          <p:nvPr/>
        </p:nvPicPr>
        <p:blipFill rotWithShape="1">
          <a:blip r:embed="rId3">
            <a:alphaModFix/>
          </a:blip>
          <a:srcRect/>
          <a:stretch/>
        </p:blipFill>
        <p:spPr>
          <a:xfrm>
            <a:off x="11471275" y="6188077"/>
            <a:ext cx="660400" cy="533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0"/>
        <p:cNvGrpSpPr/>
        <p:nvPr/>
      </p:nvGrpSpPr>
      <p:grpSpPr>
        <a:xfrm>
          <a:off x="0" y="0"/>
          <a:ext cx="0" cy="0"/>
          <a:chOff x="0" y="0"/>
          <a:chExt cx="0" cy="0"/>
        </a:xfrm>
      </p:grpSpPr>
      <p:sp>
        <p:nvSpPr>
          <p:cNvPr id="221" name="Google Shape;221;p5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2" name="Google Shape;222;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3" name="Google Shape;223;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5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5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5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61"/>
        <p:cNvGrpSpPr/>
        <p:nvPr/>
      </p:nvGrpSpPr>
      <p:grpSpPr>
        <a:xfrm>
          <a:off x="0" y="0"/>
          <a:ext cx="0" cy="0"/>
          <a:chOff x="0" y="0"/>
          <a:chExt cx="0" cy="0"/>
        </a:xfrm>
      </p:grpSpPr>
      <p:pic>
        <p:nvPicPr>
          <p:cNvPr id="62" name="Google Shape;62;p59"/>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63" name="Google Shape;63;p59"/>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9"/>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59"/>
          <p:cNvSpPr txBox="1">
            <a:spLocks noGrp="1"/>
          </p:cNvSpPr>
          <p:nvPr>
            <p:ph type="body" idx="1"/>
          </p:nvPr>
        </p:nvSpPr>
        <p:spPr>
          <a:xfrm>
            <a:off x="1397000" y="1682750"/>
            <a:ext cx="9956800" cy="4391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7"/>
        <p:cNvGrpSpPr/>
        <p:nvPr/>
      </p:nvGrpSpPr>
      <p:grpSpPr>
        <a:xfrm>
          <a:off x="0" y="0"/>
          <a:ext cx="0" cy="0"/>
          <a:chOff x="0" y="0"/>
          <a:chExt cx="0" cy="0"/>
        </a:xfrm>
      </p:grpSpPr>
      <p:sp>
        <p:nvSpPr>
          <p:cNvPr id="228" name="Google Shape;228;p5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5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5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446BDF-4E60-4D47-9D43-7B15599FAB7D}" type="datetimeFigureOut">
              <a:rPr lang="en-US" smtClean="0"/>
              <a:t>5/31/2021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79C65-F3BD-464E-87FB-F141A06165F5}" type="slidenum">
              <a:rPr lang="en-US" smtClean="0"/>
              <a:t>‹#›</a:t>
            </a:fld>
            <a:endParaRPr lang="en-US"/>
          </a:p>
        </p:txBody>
      </p:sp>
    </p:spTree>
    <p:extLst>
      <p:ext uri="{BB962C8B-B14F-4D97-AF65-F5344CB8AC3E}">
        <p14:creationId xmlns:p14="http://schemas.microsoft.com/office/powerpoint/2010/main" val="2931480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ECBC9F6-F0CC-4745-8D44-4BB9ED5FB8A4}"/>
              </a:ext>
            </a:extLst>
          </p:cNvPr>
          <p:cNvPicPr>
            <a:picLocks noChangeAspect="1"/>
          </p:cNvPicPr>
          <p:nvPr userDrawn="1"/>
        </p:nvPicPr>
        <p:blipFill>
          <a:blip r:embed="rId2"/>
          <a:srcRect/>
          <a:stretch/>
        </p:blipFill>
        <p:spPr>
          <a:xfrm>
            <a:off x="-28703" y="0"/>
            <a:ext cx="12169463" cy="6858000"/>
          </a:xfrm>
          <a:prstGeom prst="rect">
            <a:avLst/>
          </a:prstGeom>
        </p:spPr>
      </p:pic>
      <p:sp>
        <p:nvSpPr>
          <p:cNvPr id="2" name="Title 1">
            <a:extLst>
              <a:ext uri="{FF2B5EF4-FFF2-40B4-BE49-F238E27FC236}">
                <a16:creationId xmlns:a16="http://schemas.microsoft.com/office/drawing/2014/main" id="{3AFFE037-55AB-CD49-B395-2AAD45BD7C9E}"/>
              </a:ext>
            </a:extLst>
          </p:cNvPr>
          <p:cNvSpPr>
            <a:spLocks noGrp="1"/>
          </p:cNvSpPr>
          <p:nvPr>
            <p:ph type="title" hasCustomPrompt="1"/>
          </p:nvPr>
        </p:nvSpPr>
        <p:spPr>
          <a:xfrm>
            <a:off x="1397000" y="365128"/>
            <a:ext cx="9956799" cy="1125006"/>
          </a:xfrm>
        </p:spPr>
        <p:txBody>
          <a:bodyPr/>
          <a:lstStyle/>
          <a:p>
            <a:r>
              <a:rPr lang="en-GB" dirty="0"/>
              <a:t>VIDEO TITLE</a:t>
            </a:r>
          </a:p>
        </p:txBody>
      </p:sp>
      <p:sp>
        <p:nvSpPr>
          <p:cNvPr id="3" name="Date Placeholder 2">
            <a:extLst>
              <a:ext uri="{FF2B5EF4-FFF2-40B4-BE49-F238E27FC236}">
                <a16:creationId xmlns:a16="http://schemas.microsoft.com/office/drawing/2014/main" id="{264F7957-ED5D-A141-816A-BB16655D26EB}"/>
              </a:ext>
            </a:extLst>
          </p:cNvPr>
          <p:cNvSpPr>
            <a:spLocks noGrp="1"/>
          </p:cNvSpPr>
          <p:nvPr>
            <p:ph type="dt" sz="half" idx="10"/>
          </p:nvPr>
        </p:nvSpPr>
        <p:spPr>
          <a:xfrm>
            <a:off x="1464734" y="6356352"/>
            <a:ext cx="2116666" cy="365125"/>
          </a:xfrm>
        </p:spPr>
        <p:txBody>
          <a:bodyPr/>
          <a:lstStyle/>
          <a:p>
            <a:fld id="{54446BDF-4E60-4D47-9D43-7B15599FAB7D}" type="datetimeFigureOut">
              <a:rPr lang="en-US" smtClean="0"/>
              <a:t>5/31/2021</a:t>
            </a:fld>
            <a:endParaRPr lang="en-US"/>
          </a:p>
        </p:txBody>
      </p:sp>
      <p:sp>
        <p:nvSpPr>
          <p:cNvPr id="4" name="Footer Placeholder 3">
            <a:extLst>
              <a:ext uri="{FF2B5EF4-FFF2-40B4-BE49-F238E27FC236}">
                <a16:creationId xmlns:a16="http://schemas.microsoft.com/office/drawing/2014/main" id="{F1BCEA43-CD68-2E43-A290-2810AEFEB4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10E9BD-271D-6D46-8A61-02F98CC703E0}"/>
              </a:ext>
            </a:extLst>
          </p:cNvPr>
          <p:cNvSpPr>
            <a:spLocks noGrp="1"/>
          </p:cNvSpPr>
          <p:nvPr>
            <p:ph type="sldNum" sz="quarter" idx="12"/>
          </p:nvPr>
        </p:nvSpPr>
        <p:spPr/>
        <p:txBody>
          <a:bodyPr/>
          <a:lstStyle/>
          <a:p>
            <a:fld id="{99579C65-F3BD-464E-87FB-F141A06165F5}" type="slidenum">
              <a:rPr lang="en-US" smtClean="0"/>
              <a:t>‹#›</a:t>
            </a:fld>
            <a:endParaRPr lang="en-US"/>
          </a:p>
        </p:txBody>
      </p:sp>
      <p:pic>
        <p:nvPicPr>
          <p:cNvPr id="14" name="Content Placeholder 4">
            <a:extLst>
              <a:ext uri="{FF2B5EF4-FFF2-40B4-BE49-F238E27FC236}">
                <a16:creationId xmlns:a16="http://schemas.microsoft.com/office/drawing/2014/main" id="{6793B8B6-E7AD-904F-A2A6-44C9777AE34E}"/>
              </a:ext>
            </a:extLst>
          </p:cNvPr>
          <p:cNvPicPr>
            <a:picLocks noChangeAspect="1"/>
          </p:cNvPicPr>
          <p:nvPr userDrawn="1"/>
        </p:nvPicPr>
        <p:blipFill>
          <a:blip r:embed="rId3"/>
          <a:stretch>
            <a:fillRect/>
          </a:stretch>
        </p:blipFill>
        <p:spPr>
          <a:xfrm>
            <a:off x="17252" y="6306847"/>
            <a:ext cx="513352" cy="414630"/>
          </a:xfrm>
          <a:prstGeom prst="rect">
            <a:avLst/>
          </a:prstGeom>
        </p:spPr>
      </p:pic>
      <p:sp>
        <p:nvSpPr>
          <p:cNvPr id="7" name="Media Placeholder 6">
            <a:extLst>
              <a:ext uri="{FF2B5EF4-FFF2-40B4-BE49-F238E27FC236}">
                <a16:creationId xmlns:a16="http://schemas.microsoft.com/office/drawing/2014/main" id="{A2726B6F-37BD-0949-9074-93B408AEBEA6}"/>
              </a:ext>
            </a:extLst>
          </p:cNvPr>
          <p:cNvSpPr>
            <a:spLocks noGrp="1"/>
          </p:cNvSpPr>
          <p:nvPr>
            <p:ph type="media" sz="quarter" idx="13"/>
          </p:nvPr>
        </p:nvSpPr>
        <p:spPr>
          <a:xfrm>
            <a:off x="1397000" y="1662113"/>
            <a:ext cx="9956800" cy="4414837"/>
          </a:xfrm>
        </p:spPr>
        <p:txBody>
          <a:bodyPr/>
          <a:lstStyle/>
          <a:p>
            <a:r>
              <a:rPr lang="en-US"/>
              <a:t>Click icon to add media</a:t>
            </a:r>
            <a:endParaRPr lang="en-GB" dirty="0"/>
          </a:p>
        </p:txBody>
      </p:sp>
    </p:spTree>
    <p:extLst>
      <p:ext uri="{BB962C8B-B14F-4D97-AF65-F5344CB8AC3E}">
        <p14:creationId xmlns:p14="http://schemas.microsoft.com/office/powerpoint/2010/main" val="1165336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7"/>
        <p:cNvGrpSpPr/>
        <p:nvPr/>
      </p:nvGrpSpPr>
      <p:grpSpPr>
        <a:xfrm>
          <a:off x="0" y="0"/>
          <a:ext cx="0" cy="0"/>
          <a:chOff x="0" y="0"/>
          <a:chExt cx="0" cy="0"/>
        </a:xfrm>
      </p:grpSpPr>
      <p:pic>
        <p:nvPicPr>
          <p:cNvPr id="38" name="Google Shape;38;p34"/>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39" name="Google Shape;39;p34"/>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4"/>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43" name="Google Shape;43;p34"/>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44" name="Google Shape;44;p34"/>
          <p:cNvSpPr>
            <a:spLocks noGrp="1"/>
          </p:cNvSpPr>
          <p:nvPr>
            <p:ph type="media" idx="2"/>
          </p:nvPr>
        </p:nvSpPr>
        <p:spPr>
          <a:xfrm>
            <a:off x="1397000" y="1662113"/>
            <a:ext cx="9956800" cy="44148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8"/>
        <p:cNvGrpSpPr/>
        <p:nvPr/>
      </p:nvGrpSpPr>
      <p:grpSpPr>
        <a:xfrm>
          <a:off x="0" y="0"/>
          <a:ext cx="0" cy="0"/>
          <a:chOff x="0" y="0"/>
          <a:chExt cx="0" cy="0"/>
        </a:xfrm>
      </p:grpSpPr>
      <p:pic>
        <p:nvPicPr>
          <p:cNvPr id="69" name="Google Shape;69;p60"/>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70" name="Google Shape;70;p60"/>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60"/>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60"/>
          <p:cNvPicPr preferRelativeResize="0"/>
          <p:nvPr/>
        </p:nvPicPr>
        <p:blipFill rotWithShape="1">
          <a:blip r:embed="rId3">
            <a:alphaModFix/>
          </a:blip>
          <a:srcRect/>
          <a:stretch/>
        </p:blipFill>
        <p:spPr>
          <a:xfrm>
            <a:off x="17252" y="6306847"/>
            <a:ext cx="513352" cy="414630"/>
          </a:xfrm>
          <a:prstGeom prst="rect">
            <a:avLst/>
          </a:prstGeom>
          <a:noFill/>
          <a:ln>
            <a:noFill/>
          </a:ln>
        </p:spPr>
      </p:pic>
      <p:graphicFrame>
        <p:nvGraphicFramePr>
          <p:cNvPr id="75" name="Google Shape;75;p60"/>
          <p:cNvGraphicFramePr/>
          <p:nvPr/>
        </p:nvGraphicFramePr>
        <p:xfrm>
          <a:off x="1397000" y="1825625"/>
          <a:ext cx="9956800" cy="435133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84"/>
        <p:cNvGrpSpPr/>
        <p:nvPr/>
      </p:nvGrpSpPr>
      <p:grpSpPr>
        <a:xfrm>
          <a:off x="0" y="0"/>
          <a:ext cx="0" cy="0"/>
          <a:chOff x="0" y="0"/>
          <a:chExt cx="0" cy="0"/>
        </a:xfrm>
      </p:grpSpPr>
      <p:pic>
        <p:nvPicPr>
          <p:cNvPr id="85" name="Google Shape;85;p62"/>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86" name="Google Shape;86;p62"/>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62"/>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6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0" name="Google Shape;90;p62"/>
          <p:cNvPicPr preferRelativeResize="0"/>
          <p:nvPr/>
        </p:nvPicPr>
        <p:blipFill rotWithShape="1">
          <a:blip r:embed="rId3">
            <a:alphaModFix/>
          </a:blip>
          <a:srcRect/>
          <a:stretch/>
        </p:blipFill>
        <p:spPr>
          <a:xfrm>
            <a:off x="17252" y="6306847"/>
            <a:ext cx="513352" cy="41463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91"/>
        <p:cNvGrpSpPr/>
        <p:nvPr/>
      </p:nvGrpSpPr>
      <p:grpSpPr>
        <a:xfrm>
          <a:off x="0" y="0"/>
          <a:ext cx="0" cy="0"/>
          <a:chOff x="0" y="0"/>
          <a:chExt cx="0" cy="0"/>
        </a:xfrm>
      </p:grpSpPr>
      <p:pic>
        <p:nvPicPr>
          <p:cNvPr id="92" name="Google Shape;92;p63"/>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93" name="Google Shape;93;p63"/>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63"/>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6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7" name="Google Shape;97;p63"/>
          <p:cNvPicPr preferRelativeResize="0"/>
          <p:nvPr/>
        </p:nvPicPr>
        <p:blipFill rotWithShape="1">
          <a:blip r:embed="rId3">
            <a:alphaModFix/>
          </a:blip>
          <a:srcRect/>
          <a:stretch/>
        </p:blipFill>
        <p:spPr>
          <a:xfrm>
            <a:off x="17252" y="6306847"/>
            <a:ext cx="513352" cy="41463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98"/>
        <p:cNvGrpSpPr/>
        <p:nvPr/>
      </p:nvGrpSpPr>
      <p:grpSpPr>
        <a:xfrm>
          <a:off x="0" y="0"/>
          <a:ext cx="0" cy="0"/>
          <a:chOff x="0" y="0"/>
          <a:chExt cx="0" cy="0"/>
        </a:xfrm>
      </p:grpSpPr>
      <p:pic>
        <p:nvPicPr>
          <p:cNvPr id="99" name="Google Shape;99;p64"/>
          <p:cNvPicPr preferRelativeResize="0"/>
          <p:nvPr/>
        </p:nvPicPr>
        <p:blipFill rotWithShape="1">
          <a:blip r:embed="rId2">
            <a:alphaModFix/>
          </a:blip>
          <a:srcRect/>
          <a:stretch/>
        </p:blipFill>
        <p:spPr>
          <a:xfrm>
            <a:off x="-28703" y="0"/>
            <a:ext cx="12169463" cy="6858000"/>
          </a:xfrm>
          <a:prstGeom prst="rect">
            <a:avLst/>
          </a:prstGeom>
          <a:noFill/>
          <a:ln>
            <a:noFill/>
          </a:ln>
        </p:spPr>
      </p:pic>
      <p:sp>
        <p:nvSpPr>
          <p:cNvPr id="100" name="Google Shape;100;p64"/>
          <p:cNvSpPr txBox="1">
            <a:spLocks noGrp="1"/>
          </p:cNvSpPr>
          <p:nvPr>
            <p:ph type="dt" idx="10"/>
          </p:nvPr>
        </p:nvSpPr>
        <p:spPr>
          <a:xfrm>
            <a:off x="1464734" y="6356352"/>
            <a:ext cx="2116666"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3" name="Google Shape;103;p64"/>
          <p:cNvPicPr preferRelativeResize="0"/>
          <p:nvPr/>
        </p:nvPicPr>
        <p:blipFill rotWithShape="1">
          <a:blip r:embed="rId3">
            <a:alphaModFix/>
          </a:blip>
          <a:srcRect/>
          <a:stretch/>
        </p:blipFill>
        <p:spPr>
          <a:xfrm>
            <a:off x="17252" y="6306847"/>
            <a:ext cx="513352" cy="414630"/>
          </a:xfrm>
          <a:prstGeom prst="rect">
            <a:avLst/>
          </a:prstGeom>
          <a:noFill/>
          <a:ln>
            <a:noFill/>
          </a:ln>
        </p:spPr>
      </p:pic>
      <p:sp>
        <p:nvSpPr>
          <p:cNvPr id="104" name="Google Shape;104;p64"/>
          <p:cNvSpPr txBox="1"/>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4B5EC4"/>
              </a:buClr>
              <a:buSzPts val="4400"/>
              <a:buFont typeface="Montserrat SemiBold"/>
              <a:buNone/>
            </a:pPr>
            <a:endParaRPr sz="4400" b="1">
              <a:solidFill>
                <a:srgbClr val="4B5EC4"/>
              </a:solidFill>
              <a:latin typeface="Montserrat SemiBold"/>
              <a:ea typeface="Montserrat SemiBold"/>
              <a:cs typeface="Montserrat SemiBold"/>
              <a:sym typeface="Montserrat SemiBold"/>
            </a:endParaRPr>
          </a:p>
        </p:txBody>
      </p:sp>
      <p:sp>
        <p:nvSpPr>
          <p:cNvPr id="105" name="Google Shape;105;p64"/>
          <p:cNvSpPr>
            <a:spLocks noGrp="1"/>
          </p:cNvSpPr>
          <p:nvPr>
            <p:ph type="pic" idx="2"/>
          </p:nvPr>
        </p:nvSpPr>
        <p:spPr>
          <a:xfrm>
            <a:off x="7066040" y="-243039"/>
            <a:ext cx="7696234" cy="7549613"/>
          </a:xfrm>
          <a:prstGeom prst="ellipse">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64"/>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64"/>
          <p:cNvSpPr txBox="1">
            <a:spLocks noGrp="1"/>
          </p:cNvSpPr>
          <p:nvPr>
            <p:ph type="body" idx="1"/>
          </p:nvPr>
        </p:nvSpPr>
        <p:spPr>
          <a:xfrm>
            <a:off x="1396999" y="1855262"/>
            <a:ext cx="5322977" cy="433830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p6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6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6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6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5"/>
        <p:cNvGrpSpPr/>
        <p:nvPr/>
      </p:nvGrpSpPr>
      <p:grpSpPr>
        <a:xfrm>
          <a:off x="0" y="0"/>
          <a:ext cx="0" cy="0"/>
          <a:chOff x="0" y="0"/>
          <a:chExt cx="0" cy="0"/>
        </a:xfrm>
      </p:grpSpPr>
      <p:sp>
        <p:nvSpPr>
          <p:cNvPr id="126" name="Google Shape;126;p67"/>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4B5EC4"/>
              </a:buClr>
              <a:buSzPts val="6000"/>
              <a:buFont typeface="Montserrat SemiBold"/>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67"/>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8" name="Google Shape;128;p6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6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6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1"/>
        <p:cNvGrpSpPr/>
        <p:nvPr/>
      </p:nvGrpSpPr>
      <p:grpSpPr>
        <a:xfrm>
          <a:off x="0" y="0"/>
          <a:ext cx="0" cy="0"/>
          <a:chOff x="0" y="0"/>
          <a:chExt cx="0" cy="0"/>
        </a:xfrm>
      </p:grpSpPr>
      <p:sp>
        <p:nvSpPr>
          <p:cNvPr id="132" name="Google Shape;132;p6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B5EC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6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6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55600" algn="l">
              <a:lnSpc>
                <a:spcPct val="90000"/>
              </a:lnSpc>
              <a:spcBef>
                <a:spcPts val="500"/>
              </a:spcBef>
              <a:spcAft>
                <a:spcPts val="0"/>
              </a:spcAft>
              <a:buClr>
                <a:schemeClr val="dk1"/>
              </a:buClr>
              <a:buSzPts val="2000"/>
              <a:buChar char="•"/>
              <a:defRPr b="0" i="0">
                <a:latin typeface="Montserrat"/>
                <a:ea typeface="Montserrat"/>
                <a:cs typeface="Montserrat"/>
                <a:sym typeface="Montserrat"/>
              </a:defRPr>
            </a:lvl3pPr>
            <a:lvl4pPr marL="1828800" lvl="3"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4pPr>
            <a:lvl5pPr marL="2286000" lvl="4" indent="-342900" algn="l">
              <a:lnSpc>
                <a:spcPct val="90000"/>
              </a:lnSpc>
              <a:spcBef>
                <a:spcPts val="500"/>
              </a:spcBef>
              <a:spcAft>
                <a:spcPts val="0"/>
              </a:spcAft>
              <a:buClr>
                <a:schemeClr val="dk1"/>
              </a:buClr>
              <a:buSzPts val="1800"/>
              <a:buChar char="•"/>
              <a:defRPr b="0" i="0">
                <a:latin typeface="Montserrat"/>
                <a:ea typeface="Montserrat"/>
                <a:cs typeface="Montserrat"/>
                <a:sym typeface="Montserra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6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6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6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B5EC4"/>
              </a:buClr>
              <a:buSzPts val="4400"/>
              <a:buFont typeface="Montserrat SemiBold"/>
              <a:buNone/>
              <a:defRPr sz="4400" b="0" i="0" u="none" strike="noStrike" cap="none">
                <a:solidFill>
                  <a:srgbClr val="4B5EC4"/>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6" r:id="rId3"/>
    <p:sldLayoutId id="2147483658" r:id="rId4"/>
    <p:sldLayoutId id="2147483659" r:id="rId5"/>
    <p:sldLayoutId id="2147483685" r:id="rId6"/>
    <p:sldLayoutId id="2147483662" r:id="rId7"/>
    <p:sldLayoutId id="2147483663" r:id="rId8"/>
    <p:sldLayoutId id="2147483687" r:id="rId9"/>
    <p:sldLayoutId id="2147483665" r:id="rId10"/>
    <p:sldLayoutId id="2147483666" r:id="rId11"/>
    <p:sldLayoutId id="2147483667" r:id="rId12"/>
    <p:sldLayoutId id="2147483668" r:id="rId13"/>
    <p:sldLayoutId id="2147483669" r:id="rId14"/>
    <p:sldLayoutId id="214748367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4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B5EC4"/>
              </a:buClr>
              <a:buSzPts val="4400"/>
              <a:buFont typeface="Montserrat SemiBold"/>
              <a:buNone/>
              <a:defRPr sz="4400" b="0" i="0" u="none" strike="noStrike" cap="none">
                <a:solidFill>
                  <a:srgbClr val="4B5EC4"/>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80" name="Google Shape;180;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4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4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3" name="Google Shape;183;p4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sp>
        <p:nvSpPr>
          <p:cNvPr id="198" name="Google Shape;198;p5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B5EC4"/>
              </a:buClr>
              <a:buSzPts val="4400"/>
              <a:buFont typeface="Montserrat SemiBold"/>
              <a:buNone/>
              <a:defRPr sz="4400" b="0" i="0" u="none" strike="noStrike" cap="none">
                <a:solidFill>
                  <a:srgbClr val="4B5EC4"/>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9" name="Google Shape;199;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
        <p:nvSpPr>
          <p:cNvPr id="200" name="Google Shape;200;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9pPr>
          </a:lstStyle>
          <a:p>
            <a:endParaRPr/>
          </a:p>
        </p:txBody>
      </p:sp>
      <p:sp>
        <p:nvSpPr>
          <p:cNvPr id="201" name="Google Shape;201;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Montserrat"/>
                <a:ea typeface="Montserrat"/>
                <a:cs typeface="Montserrat"/>
                <a:sym typeface="Montserrat"/>
              </a:defRPr>
            </a:lvl1pPr>
            <a:lvl2pPr marR="0" lvl="1"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2pPr>
            <a:lvl3pPr marR="0" lvl="2"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3pPr>
            <a:lvl4pPr marR="0" lvl="3"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4pPr>
            <a:lvl5pPr marR="0" lvl="4"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5pPr>
            <a:lvl6pPr marR="0" lvl="5"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6pPr>
            <a:lvl7pPr marR="0" lvl="6"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7pPr>
            <a:lvl8pPr marR="0" lvl="7"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8pPr>
            <a:lvl9pPr marR="0" lvl="8" algn="l" rtl="0">
              <a:spcBef>
                <a:spcPts val="0"/>
              </a:spcBef>
              <a:spcAft>
                <a:spcPts val="0"/>
              </a:spcAft>
              <a:buSzPts val="1400"/>
              <a:buNone/>
              <a:defRPr sz="1800" b="0" i="0" u="none" strike="noStrike" cap="none">
                <a:solidFill>
                  <a:schemeClr val="dk1"/>
                </a:solidFill>
                <a:latin typeface="Montserrat"/>
                <a:ea typeface="Montserrat"/>
                <a:cs typeface="Montserrat"/>
                <a:sym typeface="Montserrat"/>
              </a:defRPr>
            </a:lvl9pPr>
          </a:lstStyle>
          <a:p>
            <a:endParaRPr/>
          </a:p>
        </p:txBody>
      </p:sp>
      <p:sp>
        <p:nvSpPr>
          <p:cNvPr id="202" name="Google Shape;202;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Montserrat"/>
                <a:ea typeface="Montserrat"/>
                <a:cs typeface="Montserrat"/>
                <a:sym typeface="Montserrat"/>
              </a:defRPr>
            </a:lvl1pPr>
            <a:lvl2pPr marL="0" marR="0" lvl="1" indent="0" algn="r" rtl="0">
              <a:spcBef>
                <a:spcPts val="0"/>
              </a:spcBef>
              <a:buNone/>
              <a:defRPr sz="1200">
                <a:solidFill>
                  <a:srgbClr val="888888"/>
                </a:solidFill>
                <a:latin typeface="Montserrat"/>
                <a:ea typeface="Montserrat"/>
                <a:cs typeface="Montserrat"/>
                <a:sym typeface="Montserrat"/>
              </a:defRPr>
            </a:lvl2pPr>
            <a:lvl3pPr marL="0" marR="0" lvl="2" indent="0" algn="r" rtl="0">
              <a:spcBef>
                <a:spcPts val="0"/>
              </a:spcBef>
              <a:buNone/>
              <a:defRPr sz="1200">
                <a:solidFill>
                  <a:srgbClr val="888888"/>
                </a:solidFill>
                <a:latin typeface="Montserrat"/>
                <a:ea typeface="Montserrat"/>
                <a:cs typeface="Montserrat"/>
                <a:sym typeface="Montserrat"/>
              </a:defRPr>
            </a:lvl3pPr>
            <a:lvl4pPr marL="0" marR="0" lvl="3" indent="0" algn="r" rtl="0">
              <a:spcBef>
                <a:spcPts val="0"/>
              </a:spcBef>
              <a:buNone/>
              <a:defRPr sz="1200">
                <a:solidFill>
                  <a:srgbClr val="888888"/>
                </a:solidFill>
                <a:latin typeface="Montserrat"/>
                <a:ea typeface="Montserrat"/>
                <a:cs typeface="Montserrat"/>
                <a:sym typeface="Montserrat"/>
              </a:defRPr>
            </a:lvl4pPr>
            <a:lvl5pPr marL="0" marR="0" lvl="4" indent="0" algn="r" rtl="0">
              <a:spcBef>
                <a:spcPts val="0"/>
              </a:spcBef>
              <a:buNone/>
              <a:defRPr sz="1200">
                <a:solidFill>
                  <a:srgbClr val="888888"/>
                </a:solidFill>
                <a:latin typeface="Montserrat"/>
                <a:ea typeface="Montserrat"/>
                <a:cs typeface="Montserrat"/>
                <a:sym typeface="Montserrat"/>
              </a:defRPr>
            </a:lvl5pPr>
            <a:lvl6pPr marL="0" marR="0" lvl="5" indent="0" algn="r" rtl="0">
              <a:spcBef>
                <a:spcPts val="0"/>
              </a:spcBef>
              <a:buNone/>
              <a:defRPr sz="1200">
                <a:solidFill>
                  <a:srgbClr val="888888"/>
                </a:solidFill>
                <a:latin typeface="Montserrat"/>
                <a:ea typeface="Montserrat"/>
                <a:cs typeface="Montserrat"/>
                <a:sym typeface="Montserrat"/>
              </a:defRPr>
            </a:lvl6pPr>
            <a:lvl7pPr marL="0" marR="0" lvl="6" indent="0" algn="r" rtl="0">
              <a:spcBef>
                <a:spcPts val="0"/>
              </a:spcBef>
              <a:buNone/>
              <a:defRPr sz="1200">
                <a:solidFill>
                  <a:srgbClr val="888888"/>
                </a:solidFill>
                <a:latin typeface="Montserrat"/>
                <a:ea typeface="Montserrat"/>
                <a:cs typeface="Montserrat"/>
                <a:sym typeface="Montserrat"/>
              </a:defRPr>
            </a:lvl7pPr>
            <a:lvl8pPr marL="0" marR="0" lvl="7" indent="0" algn="r" rtl="0">
              <a:spcBef>
                <a:spcPts val="0"/>
              </a:spcBef>
              <a:buNone/>
              <a:defRPr sz="1200">
                <a:solidFill>
                  <a:srgbClr val="888888"/>
                </a:solidFill>
                <a:latin typeface="Montserrat"/>
                <a:ea typeface="Montserrat"/>
                <a:cs typeface="Montserrat"/>
                <a:sym typeface="Montserrat"/>
              </a:defRPr>
            </a:lvl8pPr>
            <a:lvl9pPr marL="0" marR="0" lvl="8" indent="0" algn="r" rtl="0">
              <a:spcBef>
                <a:spcPts val="0"/>
              </a:spcBef>
              <a:buNone/>
              <a:defRPr sz="1200">
                <a:solidFill>
                  <a:srgbClr val="888888"/>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46BDF-4E60-4D47-9D43-7B15599FAB7D}" type="datetimeFigureOut">
              <a:rPr lang="en-US" smtClean="0"/>
              <a:t>5/31/2021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79C65-F3BD-464E-87FB-F141A06165F5}" type="slidenum">
              <a:rPr lang="en-US" smtClean="0"/>
              <a:t>‹#›</a:t>
            </a:fld>
            <a:endParaRPr lang="en-US"/>
          </a:p>
        </p:txBody>
      </p:sp>
    </p:spTree>
    <p:extLst>
      <p:ext uri="{BB962C8B-B14F-4D97-AF65-F5344CB8AC3E}">
        <p14:creationId xmlns:p14="http://schemas.microsoft.com/office/powerpoint/2010/main" val="822477618"/>
      </p:ext>
    </p:extLst>
  </p:cSld>
  <p:clrMap bg1="lt1" tx1="dk1" bg2="lt2" tx2="dk2" accent1="accent1" accent2="accent2" accent3="accent3" accent4="accent4" accent5="accent5" accent6="accent6" hlink="hlink" folHlink="folHlink"/>
  <p:sldLayoutIdLst>
    <p:sldLayoutId id="2147483664" r:id="rId1"/>
    <p:sldLayoutId id="2147483684"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baseline="0">
          <a:solidFill>
            <a:srgbClr val="4B5EC4"/>
          </a:solidFill>
          <a:latin typeface="Montserrat SemiBol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ontserrat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ontserrat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B5EC4"/>
              </a:buClr>
              <a:buSzPts val="4400"/>
              <a:buFont typeface="Montserrat SemiBold"/>
              <a:buNone/>
              <a:defRPr sz="4400" b="0" i="0" u="none" strike="noStrike" cap="none">
                <a:solidFill>
                  <a:srgbClr val="4B5EC4"/>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Medium"/>
                <a:ea typeface="Montserrat Medium"/>
                <a:cs typeface="Montserrat Medium"/>
                <a:sym typeface="Montserrat Mediu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Medium"/>
                <a:ea typeface="Montserrat Medium"/>
                <a:cs typeface="Montserrat Medium"/>
                <a:sym typeface="Montserrat Mediu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
          <p:cNvPicPr preferRelativeResize="0"/>
          <p:nvPr/>
        </p:nvPicPr>
        <p:blipFill rotWithShape="1">
          <a:blip r:embed="rId3">
            <a:alphaModFix/>
          </a:blip>
          <a:srcRect/>
          <a:stretch/>
        </p:blipFill>
        <p:spPr>
          <a:xfrm>
            <a:off x="11268" y="0"/>
            <a:ext cx="12169463" cy="6857999"/>
          </a:xfrm>
          <a:prstGeom prst="rect">
            <a:avLst/>
          </a:prstGeom>
          <a:noFill/>
          <a:ln>
            <a:noFill/>
          </a:ln>
        </p:spPr>
      </p:pic>
      <p:sp>
        <p:nvSpPr>
          <p:cNvPr id="236" name="Google Shape;236;p1"/>
          <p:cNvSpPr txBox="1">
            <a:spLocks noGrp="1"/>
          </p:cNvSpPr>
          <p:nvPr>
            <p:ph type="ctrTitle"/>
          </p:nvPr>
        </p:nvSpPr>
        <p:spPr>
          <a:xfrm>
            <a:off x="22537" y="3073489"/>
            <a:ext cx="12169463" cy="166687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Montserrat"/>
              <a:buNone/>
            </a:pPr>
            <a:r>
              <a:rPr lang="en-US" cap="none" dirty="0">
                <a:solidFill>
                  <a:schemeClr val="bg1"/>
                </a:solidFill>
                <a:latin typeface="Montserrat"/>
                <a:ea typeface="Montserrat"/>
                <a:cs typeface="Montserrat"/>
                <a:sym typeface="Montserrat"/>
              </a:rPr>
              <a:t>PLAYFUL PROJECT-BASED LEARNING </a:t>
            </a:r>
            <a:br>
              <a:rPr lang="en-US" cap="none" dirty="0">
                <a:solidFill>
                  <a:schemeClr val="bg1"/>
                </a:solidFill>
                <a:latin typeface="Montserrat"/>
                <a:ea typeface="Montserrat"/>
                <a:cs typeface="Montserrat"/>
                <a:sym typeface="Montserrat"/>
              </a:rPr>
            </a:br>
            <a:r>
              <a:rPr lang="en-US" dirty="0">
                <a:solidFill>
                  <a:schemeClr val="bg1"/>
                </a:solidFill>
              </a:rPr>
              <a:t>SUPPORTING E3 AND PPBL IMPLEMENTATION – Topic 6</a:t>
            </a:r>
            <a:endParaRPr cap="none" dirty="0">
              <a:solidFill>
                <a:schemeClr val="bg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26"/>
          <p:cNvSpPr txBox="1">
            <a:spLocks noGrp="1"/>
          </p:cNvSpPr>
          <p:nvPr>
            <p:ph type="title"/>
          </p:nvPr>
        </p:nvSpPr>
        <p:spPr>
          <a:xfrm>
            <a:off x="567267" y="9527"/>
            <a:ext cx="9956799" cy="11250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US"/>
              <a:t>Celebrate and support visits </a:t>
            </a:r>
            <a:endParaRPr/>
          </a:p>
        </p:txBody>
      </p:sp>
      <p:pic>
        <p:nvPicPr>
          <p:cNvPr id="1046" name="Google Shape;1046;p26" descr="See the source image"/>
          <p:cNvPicPr preferRelativeResize="0"/>
          <p:nvPr/>
        </p:nvPicPr>
        <p:blipFill rotWithShape="1">
          <a:blip r:embed="rId3">
            <a:alphaModFix/>
          </a:blip>
          <a:srcRect/>
          <a:stretch/>
        </p:blipFill>
        <p:spPr>
          <a:xfrm>
            <a:off x="6353514" y="1833518"/>
            <a:ext cx="5140048" cy="2803027"/>
          </a:xfrm>
          <a:prstGeom prst="rect">
            <a:avLst/>
          </a:prstGeom>
          <a:noFill/>
          <a:ln>
            <a:noFill/>
          </a:ln>
        </p:spPr>
      </p:pic>
      <p:pic>
        <p:nvPicPr>
          <p:cNvPr id="3" name="Picture 2" descr="A picture containing floor, person, indoor, wall&#10;&#10;Description automatically generated">
            <a:extLst>
              <a:ext uri="{FF2B5EF4-FFF2-40B4-BE49-F238E27FC236}">
                <a16:creationId xmlns:a16="http://schemas.microsoft.com/office/drawing/2014/main" id="{44CFA6F9-35E0-414E-8CFC-F5D95C38B908}"/>
              </a:ext>
            </a:extLst>
          </p:cNvPr>
          <p:cNvPicPr>
            <a:picLocks noChangeAspect="1"/>
          </p:cNvPicPr>
          <p:nvPr/>
        </p:nvPicPr>
        <p:blipFill>
          <a:blip r:embed="rId4"/>
          <a:stretch>
            <a:fillRect/>
          </a:stretch>
        </p:blipFill>
        <p:spPr>
          <a:xfrm>
            <a:off x="1446257" y="886092"/>
            <a:ext cx="4392231" cy="585630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p27"/>
          <p:cNvSpPr txBox="1">
            <a:spLocks noGrp="1"/>
          </p:cNvSpPr>
          <p:nvPr>
            <p:ph type="title"/>
          </p:nvPr>
        </p:nvSpPr>
        <p:spPr>
          <a:xfrm>
            <a:off x="567267" y="9526"/>
            <a:ext cx="11483219" cy="1443717"/>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B5EC4"/>
              </a:buClr>
              <a:buSzPts val="4400"/>
              <a:buFont typeface="Montserrat SemiBold"/>
              <a:buNone/>
            </a:pPr>
            <a:r>
              <a:rPr lang="en-US"/>
              <a:t>Supporting schools: The Partnership and Stakeholder Relationship workstream</a:t>
            </a:r>
            <a:endParaRPr/>
          </a:p>
        </p:txBody>
      </p:sp>
      <p:pic>
        <p:nvPicPr>
          <p:cNvPr id="10" name="Picture 9" descr="A picture containing person, music, indoor, concert band&#10;&#10;Description automatically generated">
            <a:extLst>
              <a:ext uri="{FF2B5EF4-FFF2-40B4-BE49-F238E27FC236}">
                <a16:creationId xmlns:a16="http://schemas.microsoft.com/office/drawing/2014/main" id="{3AA5A977-5F44-427E-946A-73DDFA5DC696}"/>
              </a:ext>
            </a:extLst>
          </p:cNvPr>
          <p:cNvPicPr>
            <a:picLocks noChangeAspect="1"/>
          </p:cNvPicPr>
          <p:nvPr/>
        </p:nvPicPr>
        <p:blipFill>
          <a:blip r:embed="rId3"/>
          <a:stretch>
            <a:fillRect/>
          </a:stretch>
        </p:blipFill>
        <p:spPr>
          <a:xfrm>
            <a:off x="6001592" y="1872907"/>
            <a:ext cx="6048894" cy="4032596"/>
          </a:xfrm>
          <a:prstGeom prst="rect">
            <a:avLst/>
          </a:prstGeom>
        </p:spPr>
      </p:pic>
      <p:graphicFrame>
        <p:nvGraphicFramePr>
          <p:cNvPr id="13" name="Diagram 12">
            <a:extLst>
              <a:ext uri="{FF2B5EF4-FFF2-40B4-BE49-F238E27FC236}">
                <a16:creationId xmlns:a16="http://schemas.microsoft.com/office/drawing/2014/main" id="{900F7733-F2C6-4F11-86C6-E56945D3EFA0}"/>
              </a:ext>
            </a:extLst>
          </p:cNvPr>
          <p:cNvGraphicFramePr/>
          <p:nvPr>
            <p:extLst>
              <p:ext uri="{D42A27DB-BD31-4B8C-83A1-F6EECF244321}">
                <p14:modId xmlns:p14="http://schemas.microsoft.com/office/powerpoint/2010/main" val="876868333"/>
              </p:ext>
            </p:extLst>
          </p:nvPr>
        </p:nvGraphicFramePr>
        <p:xfrm>
          <a:off x="567267" y="1286541"/>
          <a:ext cx="5333803" cy="48364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071"/>
        <p:cNvGrpSpPr/>
        <p:nvPr/>
      </p:nvGrpSpPr>
      <p:grpSpPr>
        <a:xfrm>
          <a:off x="0" y="0"/>
          <a:ext cx="0" cy="0"/>
          <a:chOff x="0" y="0"/>
          <a:chExt cx="0" cy="0"/>
        </a:xfrm>
      </p:grpSpPr>
      <p:grpSp>
        <p:nvGrpSpPr>
          <p:cNvPr id="1072" name="Google Shape;1072;p28"/>
          <p:cNvGrpSpPr/>
          <p:nvPr/>
        </p:nvGrpSpPr>
        <p:grpSpPr>
          <a:xfrm>
            <a:off x="4663098" y="1018988"/>
            <a:ext cx="2197769" cy="4010212"/>
            <a:chOff x="4663098" y="1018988"/>
            <a:chExt cx="2197769" cy="4010212"/>
          </a:xfrm>
        </p:grpSpPr>
        <p:sp>
          <p:nvSpPr>
            <p:cNvPr id="1073" name="Google Shape;1073;p28"/>
            <p:cNvSpPr/>
            <p:nvPr/>
          </p:nvSpPr>
          <p:spPr>
            <a:xfrm>
              <a:off x="4663098" y="4259179"/>
              <a:ext cx="2197769" cy="77002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074" name="Google Shape;1074;p28"/>
            <p:cNvSpPr/>
            <p:nvPr/>
          </p:nvSpPr>
          <p:spPr>
            <a:xfrm>
              <a:off x="5461330" y="1018988"/>
              <a:ext cx="352928" cy="3529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075" name="Google Shape;1075;p28"/>
            <p:cNvSpPr/>
            <p:nvPr/>
          </p:nvSpPr>
          <p:spPr>
            <a:xfrm>
              <a:off x="4750468" y="1233007"/>
              <a:ext cx="2006020" cy="3274825"/>
            </a:xfrm>
            <a:custGeom>
              <a:avLst/>
              <a:gdLst/>
              <a:ahLst/>
              <a:cxnLst/>
              <a:rect l="l" t="t" r="r" b="b"/>
              <a:pathLst>
                <a:path w="2006020" h="3274825" extrusionOk="0">
                  <a:moveTo>
                    <a:pt x="0" y="3274825"/>
                  </a:moveTo>
                  <a:lnTo>
                    <a:pt x="754325" y="0"/>
                  </a:lnTo>
                  <a:lnTo>
                    <a:pt x="1035725" y="44809"/>
                  </a:lnTo>
                  <a:lnTo>
                    <a:pt x="2006020" y="3269382"/>
                  </a:lnTo>
                  <a:lnTo>
                    <a:pt x="0" y="3274825"/>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pic>
          <p:nvPicPr>
            <p:cNvPr id="1076" name="Google Shape;1076;p28" descr="Classroom outline"/>
            <p:cNvPicPr preferRelativeResize="0"/>
            <p:nvPr/>
          </p:nvPicPr>
          <p:blipFill rotWithShape="1">
            <a:blip r:embed="rId3">
              <a:alphaModFix/>
            </a:blip>
            <a:srcRect/>
            <a:stretch/>
          </p:blipFill>
          <p:spPr>
            <a:xfrm>
              <a:off x="5304782" y="4050631"/>
              <a:ext cx="914400" cy="914400"/>
            </a:xfrm>
            <a:prstGeom prst="rect">
              <a:avLst/>
            </a:prstGeom>
            <a:noFill/>
            <a:ln>
              <a:noFill/>
            </a:ln>
          </p:spPr>
        </p:pic>
      </p:grpSp>
      <p:grpSp>
        <p:nvGrpSpPr>
          <p:cNvPr id="1077" name="Google Shape;1077;p28"/>
          <p:cNvGrpSpPr/>
          <p:nvPr/>
        </p:nvGrpSpPr>
        <p:grpSpPr>
          <a:xfrm>
            <a:off x="8222942" y="998475"/>
            <a:ext cx="2197769" cy="3990437"/>
            <a:chOff x="8222942" y="998475"/>
            <a:chExt cx="2197769" cy="3990437"/>
          </a:xfrm>
        </p:grpSpPr>
        <p:sp>
          <p:nvSpPr>
            <p:cNvPr id="1078" name="Google Shape;1078;p28"/>
            <p:cNvSpPr/>
            <p:nvPr/>
          </p:nvSpPr>
          <p:spPr>
            <a:xfrm>
              <a:off x="8222942" y="4218891"/>
              <a:ext cx="2197769" cy="77002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079" name="Google Shape;1079;p28"/>
            <p:cNvSpPr/>
            <p:nvPr/>
          </p:nvSpPr>
          <p:spPr>
            <a:xfrm>
              <a:off x="9921620" y="998475"/>
              <a:ext cx="352928" cy="3529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080" name="Google Shape;1080;p28"/>
            <p:cNvSpPr/>
            <p:nvPr/>
          </p:nvSpPr>
          <p:spPr>
            <a:xfrm flipH="1">
              <a:off x="8318817" y="1233007"/>
              <a:ext cx="2006020" cy="3252501"/>
            </a:xfrm>
            <a:custGeom>
              <a:avLst/>
              <a:gdLst/>
              <a:ahLst/>
              <a:cxnLst/>
              <a:rect l="l" t="t" r="r" b="b"/>
              <a:pathLst>
                <a:path w="2006020" h="3252501" extrusionOk="0">
                  <a:moveTo>
                    <a:pt x="0" y="3252501"/>
                  </a:moveTo>
                  <a:lnTo>
                    <a:pt x="87263" y="60122"/>
                  </a:lnTo>
                  <a:lnTo>
                    <a:pt x="383653" y="0"/>
                  </a:lnTo>
                  <a:lnTo>
                    <a:pt x="2006020" y="3247058"/>
                  </a:lnTo>
                  <a:lnTo>
                    <a:pt x="0" y="3252501"/>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pic>
          <p:nvPicPr>
            <p:cNvPr id="1081" name="Google Shape;1081;p28" descr="Dance with solid fill"/>
            <p:cNvPicPr preferRelativeResize="0"/>
            <p:nvPr/>
          </p:nvPicPr>
          <p:blipFill rotWithShape="1">
            <a:blip r:embed="rId4">
              <a:alphaModFix/>
            </a:blip>
            <a:srcRect/>
            <a:stretch/>
          </p:blipFill>
          <p:spPr>
            <a:xfrm>
              <a:off x="8864626" y="3932238"/>
              <a:ext cx="914400" cy="914400"/>
            </a:xfrm>
            <a:prstGeom prst="rect">
              <a:avLst/>
            </a:prstGeom>
            <a:noFill/>
            <a:ln>
              <a:noFill/>
            </a:ln>
          </p:spPr>
        </p:pic>
      </p:grpSp>
      <p:sp>
        <p:nvSpPr>
          <p:cNvPr id="1082" name="Google Shape;1082;p28"/>
          <p:cNvSpPr txBox="1"/>
          <p:nvPr/>
        </p:nvSpPr>
        <p:spPr>
          <a:xfrm>
            <a:off x="697043" y="5149121"/>
            <a:ext cx="253333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ontserrat"/>
                <a:ea typeface="Montserrat"/>
                <a:cs typeface="Montserrat"/>
                <a:sym typeface="Montserrat"/>
              </a:rPr>
              <a:t>Parent Involvement</a:t>
            </a:r>
            <a:endParaRPr dirty="0"/>
          </a:p>
        </p:txBody>
      </p:sp>
      <p:sp>
        <p:nvSpPr>
          <p:cNvPr id="1083" name="Google Shape;1083;p28"/>
          <p:cNvSpPr txBox="1"/>
          <p:nvPr/>
        </p:nvSpPr>
        <p:spPr>
          <a:xfrm>
            <a:off x="0" y="-14212"/>
            <a:ext cx="12192000" cy="1125006"/>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lt1"/>
              </a:buClr>
              <a:buSzPct val="100000"/>
              <a:buFont typeface="Montserrat SemiBold"/>
              <a:buNone/>
            </a:pPr>
            <a:r>
              <a:rPr lang="en-US" sz="4400" dirty="0">
                <a:solidFill>
                  <a:schemeClr val="lt1"/>
                </a:solidFill>
                <a:latin typeface="Montserrat SemiBold"/>
                <a:ea typeface="Montserrat SemiBold"/>
                <a:cs typeface="Montserrat SemiBold"/>
                <a:sym typeface="Montserrat SemiBold"/>
              </a:rPr>
              <a:t>Parent involvement is part of the success</a:t>
            </a:r>
            <a:endParaRPr sz="4400" dirty="0">
              <a:solidFill>
                <a:schemeClr val="lt1"/>
              </a:solidFill>
              <a:latin typeface="Montserrat SemiBold"/>
              <a:ea typeface="Montserrat SemiBold"/>
              <a:cs typeface="Montserrat SemiBold"/>
              <a:sym typeface="Montserrat SemiBold"/>
            </a:endParaRPr>
          </a:p>
        </p:txBody>
      </p:sp>
      <p:sp>
        <p:nvSpPr>
          <p:cNvPr id="1084" name="Google Shape;1084;p28"/>
          <p:cNvSpPr/>
          <p:nvPr/>
        </p:nvSpPr>
        <p:spPr>
          <a:xfrm>
            <a:off x="978568" y="4234382"/>
            <a:ext cx="2197769" cy="77002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085" name="Google Shape;1085;p28"/>
          <p:cNvSpPr/>
          <p:nvPr/>
        </p:nvSpPr>
        <p:spPr>
          <a:xfrm>
            <a:off x="1114925" y="1058779"/>
            <a:ext cx="352928" cy="3529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1086" name="Google Shape;1086;p28"/>
          <p:cNvSpPr/>
          <p:nvPr/>
        </p:nvSpPr>
        <p:spPr>
          <a:xfrm>
            <a:off x="1065938" y="1255331"/>
            <a:ext cx="2006020" cy="3252501"/>
          </a:xfrm>
          <a:custGeom>
            <a:avLst/>
            <a:gdLst/>
            <a:ahLst/>
            <a:cxnLst/>
            <a:rect l="l" t="t" r="r" b="b"/>
            <a:pathLst>
              <a:path w="2006020" h="3252501" extrusionOk="0">
                <a:moveTo>
                  <a:pt x="0" y="3252501"/>
                </a:moveTo>
                <a:lnTo>
                  <a:pt x="87263" y="60122"/>
                </a:lnTo>
                <a:lnTo>
                  <a:pt x="383653" y="0"/>
                </a:lnTo>
                <a:lnTo>
                  <a:pt x="2006020" y="3247058"/>
                </a:lnTo>
                <a:lnTo>
                  <a:pt x="0" y="3252501"/>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pic>
        <p:nvPicPr>
          <p:cNvPr id="1087" name="Google Shape;1087;p28" descr="Family with boy with solid fill"/>
          <p:cNvPicPr preferRelativeResize="0"/>
          <p:nvPr/>
        </p:nvPicPr>
        <p:blipFill rotWithShape="1">
          <a:blip r:embed="rId5">
            <a:alphaModFix/>
          </a:blip>
          <a:srcRect/>
          <a:stretch/>
        </p:blipFill>
        <p:spPr>
          <a:xfrm>
            <a:off x="1611748" y="3978442"/>
            <a:ext cx="914400" cy="914400"/>
          </a:xfrm>
          <a:prstGeom prst="rect">
            <a:avLst/>
          </a:prstGeom>
          <a:noFill/>
          <a:ln>
            <a:noFill/>
          </a:ln>
        </p:spPr>
      </p:pic>
      <p:sp>
        <p:nvSpPr>
          <p:cNvPr id="1088" name="Google Shape;1088;p28"/>
          <p:cNvSpPr txBox="1"/>
          <p:nvPr/>
        </p:nvSpPr>
        <p:spPr>
          <a:xfrm>
            <a:off x="4389120" y="5152201"/>
            <a:ext cx="2947595"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ontserrat"/>
                <a:ea typeface="Montserrat"/>
                <a:cs typeface="Montserrat"/>
                <a:sym typeface="Montserrat"/>
              </a:rPr>
              <a:t>PPBL Implementation</a:t>
            </a:r>
            <a:endParaRPr dirty="0"/>
          </a:p>
        </p:txBody>
      </p:sp>
      <p:sp>
        <p:nvSpPr>
          <p:cNvPr id="1089" name="Google Shape;1089;p28"/>
          <p:cNvSpPr txBox="1"/>
          <p:nvPr/>
        </p:nvSpPr>
        <p:spPr>
          <a:xfrm>
            <a:off x="8222942" y="5154117"/>
            <a:ext cx="253333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Montserrat"/>
                <a:ea typeface="Montserrat"/>
                <a:cs typeface="Montserrat"/>
                <a:sym typeface="Montserrat"/>
              </a:rPr>
              <a:t>21</a:t>
            </a:r>
            <a:r>
              <a:rPr lang="en-US" sz="2400" b="1" baseline="30000" dirty="0">
                <a:solidFill>
                  <a:schemeClr val="lt1"/>
                </a:solidFill>
                <a:latin typeface="Montserrat"/>
                <a:ea typeface="Montserrat"/>
                <a:cs typeface="Montserrat"/>
                <a:sym typeface="Montserrat"/>
              </a:rPr>
              <a:t>st</a:t>
            </a:r>
            <a:r>
              <a:rPr lang="en-US" sz="2400" b="1" dirty="0">
                <a:solidFill>
                  <a:schemeClr val="lt1"/>
                </a:solidFill>
                <a:latin typeface="Montserrat"/>
                <a:ea typeface="Montserrat"/>
                <a:cs typeface="Montserrat"/>
                <a:sym typeface="Montserrat"/>
              </a:rPr>
              <a:t> Century Competencies</a:t>
            </a:r>
            <a:endParaRPr dirty="0"/>
          </a:p>
        </p:txBody>
      </p:sp>
      <p:sp>
        <p:nvSpPr>
          <p:cNvPr id="1090" name="Google Shape;1090;p28"/>
          <p:cNvSpPr txBox="1"/>
          <p:nvPr/>
        </p:nvSpPr>
        <p:spPr>
          <a:xfrm>
            <a:off x="3176337" y="5164110"/>
            <a:ext cx="148676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lt1"/>
                </a:solidFill>
                <a:latin typeface="Montserrat"/>
                <a:ea typeface="Montserrat"/>
                <a:cs typeface="Montserrat"/>
                <a:sym typeface="Montserrat"/>
              </a:rPr>
              <a:t>+</a:t>
            </a:r>
            <a:endParaRPr sz="2000" b="1" dirty="0">
              <a:solidFill>
                <a:schemeClr val="lt1"/>
              </a:solidFill>
              <a:latin typeface="Montserrat"/>
              <a:ea typeface="Montserrat"/>
              <a:cs typeface="Montserrat"/>
              <a:sym typeface="Montserrat"/>
            </a:endParaRPr>
          </a:p>
        </p:txBody>
      </p:sp>
      <p:sp>
        <p:nvSpPr>
          <p:cNvPr id="1091" name="Google Shape;1091;p28"/>
          <p:cNvSpPr txBox="1"/>
          <p:nvPr/>
        </p:nvSpPr>
        <p:spPr>
          <a:xfrm>
            <a:off x="6777237" y="5194402"/>
            <a:ext cx="1486762"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a:solidFill>
                  <a:schemeClr val="lt1"/>
                </a:solidFill>
                <a:latin typeface="Montserrat"/>
                <a:ea typeface="Montserrat"/>
                <a:cs typeface="Montserrat"/>
                <a:sym typeface="Montserrat"/>
              </a:rPr>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87"/>
                                        </p:tgtEl>
                                        <p:attrNameLst>
                                          <p:attrName>style.visibility</p:attrName>
                                        </p:attrNameLst>
                                      </p:cBhvr>
                                      <p:to>
                                        <p:strVal val="visible"/>
                                      </p:to>
                                    </p:set>
                                    <p:animEffect transition="in" filter="fade">
                                      <p:cBhvr>
                                        <p:cTn id="11" dur="500"/>
                                        <p:tgtEl>
                                          <p:spTgt spid="108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84"/>
                                        </p:tgtEl>
                                        <p:attrNameLst>
                                          <p:attrName>style.visibility</p:attrName>
                                        </p:attrNameLst>
                                      </p:cBhvr>
                                      <p:to>
                                        <p:strVal val="visible"/>
                                      </p:to>
                                    </p:set>
                                    <p:animEffect transition="in" filter="fade">
                                      <p:cBhvr>
                                        <p:cTn id="14" dur="500"/>
                                        <p:tgtEl>
                                          <p:spTgt spid="108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86"/>
                                        </p:tgtEl>
                                        <p:attrNameLst>
                                          <p:attrName>style.visibility</p:attrName>
                                        </p:attrNameLst>
                                      </p:cBhvr>
                                      <p:to>
                                        <p:strVal val="visible"/>
                                      </p:to>
                                    </p:set>
                                    <p:animEffect transition="in" filter="fade">
                                      <p:cBhvr>
                                        <p:cTn id="17" dur="500"/>
                                        <p:tgtEl>
                                          <p:spTgt spid="108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82"/>
                                        </p:tgtEl>
                                        <p:attrNameLst>
                                          <p:attrName>style.visibility</p:attrName>
                                        </p:attrNameLst>
                                      </p:cBhvr>
                                      <p:to>
                                        <p:strVal val="visible"/>
                                      </p:to>
                                    </p:set>
                                    <p:anim calcmode="lin" valueType="num">
                                      <p:cBhvr additive="base">
                                        <p:cTn id="22" dur="500" fill="hold"/>
                                        <p:tgtEl>
                                          <p:spTgt spid="1082"/>
                                        </p:tgtEl>
                                        <p:attrNameLst>
                                          <p:attrName>ppt_x</p:attrName>
                                        </p:attrNameLst>
                                      </p:cBhvr>
                                      <p:tavLst>
                                        <p:tav tm="0">
                                          <p:val>
                                            <p:strVal val="#ppt_x"/>
                                          </p:val>
                                        </p:tav>
                                        <p:tav tm="100000">
                                          <p:val>
                                            <p:strVal val="#ppt_x"/>
                                          </p:val>
                                        </p:tav>
                                      </p:tavLst>
                                    </p:anim>
                                    <p:anim calcmode="lin" valueType="num">
                                      <p:cBhvr additive="base">
                                        <p:cTn id="23" dur="500" fill="hold"/>
                                        <p:tgtEl>
                                          <p:spTgt spid="1082"/>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90"/>
                                        </p:tgtEl>
                                        <p:attrNameLst>
                                          <p:attrName>style.visibility</p:attrName>
                                        </p:attrNameLst>
                                      </p:cBhvr>
                                      <p:to>
                                        <p:strVal val="visible"/>
                                      </p:to>
                                    </p:set>
                                    <p:anim calcmode="lin" valueType="num">
                                      <p:cBhvr additive="base">
                                        <p:cTn id="26" dur="500" fill="hold"/>
                                        <p:tgtEl>
                                          <p:spTgt spid="1090"/>
                                        </p:tgtEl>
                                        <p:attrNameLst>
                                          <p:attrName>ppt_x</p:attrName>
                                        </p:attrNameLst>
                                      </p:cBhvr>
                                      <p:tavLst>
                                        <p:tav tm="0">
                                          <p:val>
                                            <p:strVal val="#ppt_x"/>
                                          </p:val>
                                        </p:tav>
                                        <p:tav tm="100000">
                                          <p:val>
                                            <p:strVal val="#ppt_x"/>
                                          </p:val>
                                        </p:tav>
                                      </p:tavLst>
                                    </p:anim>
                                    <p:anim calcmode="lin" valueType="num">
                                      <p:cBhvr additive="base">
                                        <p:cTn id="27" dur="500" fill="hold"/>
                                        <p:tgtEl>
                                          <p:spTgt spid="109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72"/>
                                        </p:tgtEl>
                                        <p:attrNameLst>
                                          <p:attrName>style.visibility</p:attrName>
                                        </p:attrNameLst>
                                      </p:cBhvr>
                                      <p:to>
                                        <p:strVal val="visible"/>
                                      </p:to>
                                    </p:set>
                                    <p:animEffect transition="in" filter="fade">
                                      <p:cBhvr>
                                        <p:cTn id="32" dur="500"/>
                                        <p:tgtEl>
                                          <p:spTgt spid="107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88"/>
                                        </p:tgtEl>
                                        <p:attrNameLst>
                                          <p:attrName>style.visibility</p:attrName>
                                        </p:attrNameLst>
                                      </p:cBhvr>
                                      <p:to>
                                        <p:strVal val="visible"/>
                                      </p:to>
                                    </p:set>
                                    <p:anim calcmode="lin" valueType="num">
                                      <p:cBhvr additive="base">
                                        <p:cTn id="37" dur="500" fill="hold"/>
                                        <p:tgtEl>
                                          <p:spTgt spid="1088"/>
                                        </p:tgtEl>
                                        <p:attrNameLst>
                                          <p:attrName>ppt_x</p:attrName>
                                        </p:attrNameLst>
                                      </p:cBhvr>
                                      <p:tavLst>
                                        <p:tav tm="0">
                                          <p:val>
                                            <p:strVal val="#ppt_x"/>
                                          </p:val>
                                        </p:tav>
                                        <p:tav tm="100000">
                                          <p:val>
                                            <p:strVal val="#ppt_x"/>
                                          </p:val>
                                        </p:tav>
                                      </p:tavLst>
                                    </p:anim>
                                    <p:anim calcmode="lin" valueType="num">
                                      <p:cBhvr additive="base">
                                        <p:cTn id="38" dur="500" fill="hold"/>
                                        <p:tgtEl>
                                          <p:spTgt spid="1088"/>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1077"/>
                                        </p:tgtEl>
                                        <p:attrNameLst>
                                          <p:attrName>style.visibility</p:attrName>
                                        </p:attrNameLst>
                                      </p:cBhvr>
                                      <p:to>
                                        <p:strVal val="visible"/>
                                      </p:to>
                                    </p:set>
                                    <p:animEffect transition="in" filter="fade">
                                      <p:cBhvr>
                                        <p:cTn id="41" dur="500"/>
                                        <p:tgtEl>
                                          <p:spTgt spid="107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89"/>
                                        </p:tgtEl>
                                        <p:attrNameLst>
                                          <p:attrName>style.visibility</p:attrName>
                                        </p:attrNameLst>
                                      </p:cBhvr>
                                      <p:to>
                                        <p:strVal val="visible"/>
                                      </p:to>
                                    </p:set>
                                    <p:anim calcmode="lin" valueType="num">
                                      <p:cBhvr additive="base">
                                        <p:cTn id="46" dur="500" fill="hold"/>
                                        <p:tgtEl>
                                          <p:spTgt spid="1089"/>
                                        </p:tgtEl>
                                        <p:attrNameLst>
                                          <p:attrName>ppt_x</p:attrName>
                                        </p:attrNameLst>
                                      </p:cBhvr>
                                      <p:tavLst>
                                        <p:tav tm="0">
                                          <p:val>
                                            <p:strVal val="#ppt_x"/>
                                          </p:val>
                                        </p:tav>
                                        <p:tav tm="100000">
                                          <p:val>
                                            <p:strVal val="#ppt_x"/>
                                          </p:val>
                                        </p:tav>
                                      </p:tavLst>
                                    </p:anim>
                                    <p:anim calcmode="lin" valueType="num">
                                      <p:cBhvr additive="base">
                                        <p:cTn id="47" dur="500" fill="hold"/>
                                        <p:tgtEl>
                                          <p:spTgt spid="108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091"/>
                                        </p:tgtEl>
                                        <p:attrNameLst>
                                          <p:attrName>style.visibility</p:attrName>
                                        </p:attrNameLst>
                                      </p:cBhvr>
                                      <p:to>
                                        <p:strVal val="visible"/>
                                      </p:to>
                                    </p:set>
                                    <p:anim calcmode="lin" valueType="num">
                                      <p:cBhvr additive="base">
                                        <p:cTn id="50" dur="500" fill="hold"/>
                                        <p:tgtEl>
                                          <p:spTgt spid="1091"/>
                                        </p:tgtEl>
                                        <p:attrNameLst>
                                          <p:attrName>ppt_x</p:attrName>
                                        </p:attrNameLst>
                                      </p:cBhvr>
                                      <p:tavLst>
                                        <p:tav tm="0">
                                          <p:val>
                                            <p:strVal val="#ppt_x"/>
                                          </p:val>
                                        </p:tav>
                                        <p:tav tm="100000">
                                          <p:val>
                                            <p:strVal val="#ppt_x"/>
                                          </p:val>
                                        </p:tav>
                                      </p:tavLst>
                                    </p:anim>
                                    <p:anim calcmode="lin" valueType="num">
                                      <p:cBhvr additive="base">
                                        <p:cTn id="51" dur="500" fill="hold"/>
                                        <p:tgtEl>
                                          <p:spTgt spid="1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2" grpId="0"/>
      <p:bldP spid="1084" grpId="0" animBg="1"/>
      <p:bldP spid="1085" grpId="0" animBg="1"/>
      <p:bldP spid="1086" grpId="0" animBg="1"/>
      <p:bldP spid="1088" grpId="0"/>
      <p:bldP spid="1089" grpId="0"/>
      <p:bldP spid="1090" grpId="0"/>
      <p:bldP spid="10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2CE6F-7BB1-4DDF-9420-B2EF6D9F9860}"/>
              </a:ext>
            </a:extLst>
          </p:cNvPr>
          <p:cNvSpPr>
            <a:spLocks noGrp="1"/>
          </p:cNvSpPr>
          <p:nvPr>
            <p:ph type="title"/>
          </p:nvPr>
        </p:nvSpPr>
        <p:spPr>
          <a:xfrm>
            <a:off x="543561" y="2611325"/>
            <a:ext cx="6223000" cy="1125006"/>
          </a:xfrm>
        </p:spPr>
        <p:txBody>
          <a:bodyPr>
            <a:normAutofit fontScale="90000"/>
          </a:bodyPr>
          <a:lstStyle/>
          <a:p>
            <a:r>
              <a:rPr lang="en-US" dirty="0"/>
              <a:t>How important is parental involvement in the success of learning and teaching?</a:t>
            </a:r>
            <a:endParaRPr lang="en-ZA" dirty="0"/>
          </a:p>
        </p:txBody>
      </p:sp>
      <p:sp>
        <p:nvSpPr>
          <p:cNvPr id="6" name="Title 1">
            <a:extLst>
              <a:ext uri="{FF2B5EF4-FFF2-40B4-BE49-F238E27FC236}">
                <a16:creationId xmlns:a16="http://schemas.microsoft.com/office/drawing/2014/main" id="{4B0DC3CF-8A25-4927-9FD4-D2DCDAD389F4}"/>
              </a:ext>
            </a:extLst>
          </p:cNvPr>
          <p:cNvSpPr txBox="1">
            <a:spLocks/>
          </p:cNvSpPr>
          <p:nvPr/>
        </p:nvSpPr>
        <p:spPr>
          <a:xfrm>
            <a:off x="543560" y="188838"/>
            <a:ext cx="6670040" cy="1375802"/>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4B5EC4"/>
              </a:buClr>
              <a:buSzPts val="1800"/>
              <a:buFont typeface="Montserrat SemiBold"/>
              <a:buNone/>
              <a:defRPr sz="4400" b="0" i="0" u="none" strike="noStrike" cap="none">
                <a:solidFill>
                  <a:srgbClr val="4B5EC4"/>
                </a:solidFill>
                <a:latin typeface="Montserrat SemiBold"/>
                <a:ea typeface="Montserrat SemiBold"/>
                <a:cs typeface="Montserrat SemiBold"/>
                <a:sym typeface="Montserrat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800" b="1" dirty="0"/>
              <a:t>Open Discussion</a:t>
            </a:r>
            <a:endParaRPr lang="en-ZA" sz="4800" b="1" dirty="0"/>
          </a:p>
        </p:txBody>
      </p:sp>
      <p:pic>
        <p:nvPicPr>
          <p:cNvPr id="2050" name="Picture 2" descr="Image result for Parent School Involvement">
            <a:extLst>
              <a:ext uri="{FF2B5EF4-FFF2-40B4-BE49-F238E27FC236}">
                <a16:creationId xmlns:a16="http://schemas.microsoft.com/office/drawing/2014/main" id="{88891BBF-1992-4825-83FC-A746C13CC86F}"/>
              </a:ext>
            </a:extLst>
          </p:cNvPr>
          <p:cNvPicPr>
            <a:picLocks noGrp="1" noChangeAspect="1" noChangeArrowheads="1"/>
          </p:cNvPicPr>
          <p:nvPr>
            <p:ph type="pic" idx="2"/>
          </p:nvPr>
        </p:nvPicPr>
        <p:blipFill>
          <a:blip r:embed="rId3">
            <a:extLst>
              <a:ext uri="{28A0092B-C50C-407E-A947-70E740481C1C}">
                <a14:useLocalDpi xmlns:a14="http://schemas.microsoft.com/office/drawing/2010/main" val="0"/>
              </a:ext>
            </a:extLst>
          </a:blip>
          <a:srcRect t="4873" b="4873"/>
          <a:stretch>
            <a:fillRect/>
          </a:stretch>
        </p:blipFill>
        <p:spPr bwMode="auto">
          <a:xfrm>
            <a:off x="6766560" y="-38744"/>
            <a:ext cx="7025639" cy="6892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96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gd9e981dc1f_1_205"/>
          <p:cNvSpPr txBox="1">
            <a:spLocks noGrp="1"/>
          </p:cNvSpPr>
          <p:nvPr>
            <p:ph type="title"/>
          </p:nvPr>
        </p:nvSpPr>
        <p:spPr>
          <a:xfrm>
            <a:off x="1397000" y="365128"/>
            <a:ext cx="9956700" cy="1125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ZA"/>
              <a:t>Questions and Answers</a:t>
            </a:r>
            <a:endParaRPr/>
          </a:p>
        </p:txBody>
      </p:sp>
      <p:pic>
        <p:nvPicPr>
          <p:cNvPr id="1421" name="Google Shape;1421;gd9e981dc1f_1_205"/>
          <p:cNvPicPr preferRelativeResize="0"/>
          <p:nvPr/>
        </p:nvPicPr>
        <p:blipFill rotWithShape="1">
          <a:blip r:embed="rId3">
            <a:alphaModFix/>
          </a:blip>
          <a:srcRect/>
          <a:stretch/>
        </p:blipFill>
        <p:spPr>
          <a:xfrm>
            <a:off x="1656000" y="1729375"/>
            <a:ext cx="4413500" cy="4413500"/>
          </a:xfrm>
          <a:prstGeom prst="rect">
            <a:avLst/>
          </a:prstGeom>
          <a:noFill/>
          <a:ln>
            <a:noFill/>
          </a:ln>
        </p:spPr>
      </p:pic>
      <p:sp>
        <p:nvSpPr>
          <p:cNvPr id="1422" name="Google Shape;1422;gd9e981dc1f_1_205"/>
          <p:cNvSpPr txBox="1"/>
          <p:nvPr/>
        </p:nvSpPr>
        <p:spPr>
          <a:xfrm>
            <a:off x="6069500" y="2089950"/>
            <a:ext cx="5629500" cy="2678100"/>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Montserrat Medium"/>
              <a:buChar char="-"/>
            </a:pPr>
            <a:r>
              <a:rPr lang="en-ZA" sz="2700" b="0" i="0" u="none" strike="noStrike" cap="none">
                <a:solidFill>
                  <a:srgbClr val="000000"/>
                </a:solidFill>
                <a:latin typeface="Montserrat Medium"/>
                <a:ea typeface="Montserrat Medium"/>
                <a:cs typeface="Montserrat Medium"/>
                <a:sym typeface="Montserrat Medium"/>
              </a:rPr>
              <a:t>Raise your hand to ask questions</a:t>
            </a:r>
            <a:endParaRPr sz="2700" b="0" i="0" u="none" strike="noStrike" cap="none">
              <a:solidFill>
                <a:srgbClr val="000000"/>
              </a:solidFill>
              <a:latin typeface="Montserrat Medium"/>
              <a:ea typeface="Montserrat Medium"/>
              <a:cs typeface="Montserrat Medium"/>
              <a:sym typeface="Montserrat Medium"/>
            </a:endParaRPr>
          </a:p>
          <a:p>
            <a:pPr marL="457200" marR="0" lvl="0" indent="-400050" algn="l" rtl="0">
              <a:lnSpc>
                <a:spcPct val="100000"/>
              </a:lnSpc>
              <a:spcBef>
                <a:spcPts val="0"/>
              </a:spcBef>
              <a:spcAft>
                <a:spcPts val="0"/>
              </a:spcAft>
              <a:buClr>
                <a:srgbClr val="000000"/>
              </a:buClr>
              <a:buSzPts val="2700"/>
              <a:buFont typeface="Montserrat Medium"/>
              <a:buChar char="-"/>
            </a:pPr>
            <a:r>
              <a:rPr lang="en-ZA" sz="2700" b="0" i="0" u="none" strike="noStrike" cap="none">
                <a:solidFill>
                  <a:srgbClr val="000000"/>
                </a:solidFill>
                <a:latin typeface="Montserrat Medium"/>
                <a:ea typeface="Montserrat Medium"/>
                <a:cs typeface="Montserrat Medium"/>
                <a:sym typeface="Montserrat Medium"/>
              </a:rPr>
              <a:t>Or put your questions in the chat box </a:t>
            </a:r>
            <a:endParaRPr sz="2700" b="0" i="0" u="none" strike="noStrike" cap="none">
              <a:solidFill>
                <a:srgbClr val="000000"/>
              </a:solidFill>
              <a:latin typeface="Montserrat Medium"/>
              <a:ea typeface="Montserrat Medium"/>
              <a:cs typeface="Montserrat Medium"/>
              <a:sym typeface="Montserrat Medium"/>
            </a:endParaRPr>
          </a:p>
          <a:p>
            <a:pPr marL="457200" marR="0" lvl="0" indent="-400050" algn="l" rtl="0">
              <a:lnSpc>
                <a:spcPct val="100000"/>
              </a:lnSpc>
              <a:spcBef>
                <a:spcPts val="0"/>
              </a:spcBef>
              <a:spcAft>
                <a:spcPts val="0"/>
              </a:spcAft>
              <a:buClr>
                <a:srgbClr val="000000"/>
              </a:buClr>
              <a:buSzPts val="2700"/>
              <a:buFont typeface="Montserrat Medium"/>
              <a:buChar char="-"/>
            </a:pPr>
            <a:r>
              <a:rPr lang="en-ZA" sz="2700" b="0" i="0" u="none" strike="noStrike" cap="none">
                <a:solidFill>
                  <a:srgbClr val="000000"/>
                </a:solidFill>
                <a:latin typeface="Montserrat Medium"/>
                <a:ea typeface="Montserrat Medium"/>
                <a:cs typeface="Montserrat Medium"/>
                <a:sym typeface="Montserrat Medium"/>
              </a:rPr>
              <a:t>Or ask your coach after this training session. </a:t>
            </a:r>
            <a:endParaRPr sz="2700" b="0" i="0" u="none" strike="noStrike" cap="none">
              <a:solidFill>
                <a:srgbClr val="000000"/>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589910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30D9F-F395-4C60-BF23-A67FA6F2B9FF}"/>
              </a:ext>
            </a:extLst>
          </p:cNvPr>
          <p:cNvSpPr>
            <a:spLocks noGrp="1"/>
          </p:cNvSpPr>
          <p:nvPr>
            <p:ph type="title"/>
          </p:nvPr>
        </p:nvSpPr>
        <p:spPr/>
        <p:txBody>
          <a:bodyPr/>
          <a:lstStyle/>
          <a:p>
            <a:r>
              <a:rPr lang="en-US" dirty="0"/>
              <a:t>Get connected</a:t>
            </a:r>
            <a:endParaRPr lang="en-ZA" dirty="0"/>
          </a:p>
        </p:txBody>
      </p:sp>
      <p:sp>
        <p:nvSpPr>
          <p:cNvPr id="3" name="Content Placeholder 2">
            <a:extLst>
              <a:ext uri="{FF2B5EF4-FFF2-40B4-BE49-F238E27FC236}">
                <a16:creationId xmlns:a16="http://schemas.microsoft.com/office/drawing/2014/main" id="{266B312B-29FE-48C7-93B1-320036345CEB}"/>
              </a:ext>
            </a:extLst>
          </p:cNvPr>
          <p:cNvSpPr>
            <a:spLocks noGrp="1"/>
          </p:cNvSpPr>
          <p:nvPr>
            <p:ph sz="half" idx="1"/>
          </p:nvPr>
        </p:nvSpPr>
        <p:spPr>
          <a:xfrm>
            <a:off x="838200" y="1825625"/>
            <a:ext cx="11168270" cy="881687"/>
          </a:xfrm>
        </p:spPr>
        <p:txBody>
          <a:bodyPr/>
          <a:lstStyle/>
          <a:p>
            <a:pPr marL="0" indent="0" algn="ctr">
              <a:buNone/>
            </a:pPr>
            <a:r>
              <a:rPr lang="en-ZA" sz="1800" dirty="0">
                <a:solidFill>
                  <a:srgbClr val="1F3864"/>
                </a:solidFill>
                <a:effectLst/>
                <a:latin typeface="Montserrat" panose="00000500000000000000" pitchFamily="2" charset="0"/>
                <a:ea typeface="Calibri" panose="020F0502020204030204" pitchFamily="34" charset="0"/>
              </a:rPr>
              <a:t>Find out what you need for this journey by adding TeacherConnect as a contact on WhatsApp with the number </a:t>
            </a:r>
            <a:r>
              <a:rPr lang="en-ZA" sz="1800" b="1" dirty="0">
                <a:solidFill>
                  <a:srgbClr val="1F3864"/>
                </a:solidFill>
                <a:effectLst/>
                <a:latin typeface="Montserrat" panose="00000500000000000000" pitchFamily="2" charset="0"/>
                <a:ea typeface="Calibri" panose="020F0502020204030204" pitchFamily="34" charset="0"/>
              </a:rPr>
              <a:t>060 060 33 33</a:t>
            </a:r>
            <a:r>
              <a:rPr lang="en-ZA" sz="1800" dirty="0">
                <a:solidFill>
                  <a:srgbClr val="1F3864"/>
                </a:solidFill>
                <a:effectLst/>
                <a:latin typeface="Montserrat" panose="00000500000000000000" pitchFamily="2" charset="0"/>
                <a:ea typeface="Calibri" panose="020F0502020204030204" pitchFamily="34" charset="0"/>
              </a:rPr>
              <a:t> and send the world BELT to start with training on our zero-rated platform, or use the TeacherConnect QR code below:</a:t>
            </a:r>
            <a:endParaRPr lang="en-ZA" sz="1800" dirty="0">
              <a:effectLst/>
              <a:latin typeface="Calibri" panose="020F0502020204030204" pitchFamily="34" charset="0"/>
              <a:ea typeface="Calibri" panose="020F0502020204030204" pitchFamily="34" charset="0"/>
            </a:endParaRPr>
          </a:p>
          <a:p>
            <a:endParaRPr lang="en-ZA" dirty="0"/>
          </a:p>
        </p:txBody>
      </p:sp>
      <p:pic>
        <p:nvPicPr>
          <p:cNvPr id="6" name="Picture 5">
            <a:extLst>
              <a:ext uri="{FF2B5EF4-FFF2-40B4-BE49-F238E27FC236}">
                <a16:creationId xmlns:a16="http://schemas.microsoft.com/office/drawing/2014/main" id="{85B4D771-23BC-4DC6-AB8B-69DD6072BF51}"/>
              </a:ext>
            </a:extLst>
          </p:cNvPr>
          <p:cNvPicPr>
            <a:picLocks noChangeAspect="1"/>
          </p:cNvPicPr>
          <p:nvPr/>
        </p:nvPicPr>
        <p:blipFill>
          <a:blip r:embed="rId3"/>
          <a:stretch>
            <a:fillRect/>
          </a:stretch>
        </p:blipFill>
        <p:spPr>
          <a:xfrm>
            <a:off x="4827621" y="2707312"/>
            <a:ext cx="2536757" cy="2644704"/>
          </a:xfrm>
          <a:prstGeom prst="rect">
            <a:avLst/>
          </a:prstGeom>
        </p:spPr>
      </p:pic>
      <p:sp>
        <p:nvSpPr>
          <p:cNvPr id="9" name="Content Placeholder 2">
            <a:extLst>
              <a:ext uri="{FF2B5EF4-FFF2-40B4-BE49-F238E27FC236}">
                <a16:creationId xmlns:a16="http://schemas.microsoft.com/office/drawing/2014/main" id="{AF25A3F9-EB99-450E-B809-B109885B6D6B}"/>
              </a:ext>
            </a:extLst>
          </p:cNvPr>
          <p:cNvSpPr txBox="1">
            <a:spLocks/>
          </p:cNvSpPr>
          <p:nvPr/>
        </p:nvSpPr>
        <p:spPr>
          <a:xfrm>
            <a:off x="4827620" y="5622714"/>
            <a:ext cx="7178849" cy="881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ontserrat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ontserrat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ZA" sz="1800" dirty="0">
                <a:solidFill>
                  <a:srgbClr val="1F3864"/>
                </a:solidFill>
                <a:latin typeface="Montserrat" panose="00000500000000000000" pitchFamily="2" charset="0"/>
                <a:ea typeface="Calibri" panose="020F0502020204030204" pitchFamily="34" charset="0"/>
              </a:rPr>
              <a:t>The Teachers’ Lounge</a:t>
            </a:r>
            <a:endParaRPr lang="en-ZA" sz="1800" dirty="0">
              <a:latin typeface="Calibri" panose="020F0502020204030204" pitchFamily="34" charset="0"/>
              <a:ea typeface="Calibri" panose="020F0502020204030204" pitchFamily="34" charset="0"/>
            </a:endParaRPr>
          </a:p>
          <a:p>
            <a:pPr marL="0" indent="0" algn="ctr">
              <a:buNone/>
            </a:pPr>
            <a:r>
              <a:rPr lang="en-ZA" sz="1200" dirty="0"/>
              <a:t>https://www.teacherconnect.co.za/share/49Q5oaJa85GQmb9C?utm_source=manual</a:t>
            </a:r>
          </a:p>
        </p:txBody>
      </p:sp>
    </p:spTree>
    <p:extLst>
      <p:ext uri="{BB962C8B-B14F-4D97-AF65-F5344CB8AC3E}">
        <p14:creationId xmlns:p14="http://schemas.microsoft.com/office/powerpoint/2010/main" val="2900814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pic>
        <p:nvPicPr>
          <p:cNvPr id="1516" name="Google Shape;1516;p41"/>
          <p:cNvPicPr preferRelativeResize="0"/>
          <p:nvPr/>
        </p:nvPicPr>
        <p:blipFill rotWithShape="1">
          <a:blip r:embed="rId3">
            <a:alphaModFix/>
          </a:blip>
          <a:srcRect/>
          <a:stretch/>
        </p:blipFill>
        <p:spPr>
          <a:xfrm>
            <a:off x="11268" y="0"/>
            <a:ext cx="12169463" cy="6857999"/>
          </a:xfrm>
          <a:prstGeom prst="rect">
            <a:avLst/>
          </a:prstGeom>
          <a:noFill/>
          <a:ln>
            <a:noFill/>
          </a:ln>
        </p:spPr>
      </p:pic>
      <p:sp>
        <p:nvSpPr>
          <p:cNvPr id="1517" name="Google Shape;1517;p41"/>
          <p:cNvSpPr txBox="1">
            <a:spLocks noGrp="1"/>
          </p:cNvSpPr>
          <p:nvPr>
            <p:ph type="ctrTitle"/>
          </p:nvPr>
        </p:nvSpPr>
        <p:spPr>
          <a:xfrm>
            <a:off x="914399" y="3326440"/>
            <a:ext cx="10363200" cy="166687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6000"/>
              <a:buFont typeface="Montserrat SemiBold"/>
              <a:buNone/>
            </a:pPr>
            <a:r>
              <a:rPr lang="en-US" b="1" dirty="0">
                <a:solidFill>
                  <a:schemeClr val="lt1"/>
                </a:solidFill>
              </a:rPr>
              <a:t>Thank you – see you soon </a:t>
            </a:r>
            <a:br>
              <a:rPr lang="en-US" b="1" dirty="0">
                <a:solidFill>
                  <a:schemeClr val="lt1"/>
                </a:solidFill>
              </a:rPr>
            </a:br>
            <a:br>
              <a:rPr lang="en-US" b="1" dirty="0">
                <a:solidFill>
                  <a:schemeClr val="lt1"/>
                </a:solidFill>
              </a:rPr>
            </a:br>
            <a:r>
              <a:rPr lang="en-US" sz="4900" b="1" dirty="0">
                <a:solidFill>
                  <a:schemeClr val="lt1"/>
                </a:solidFill>
              </a:rPr>
              <a:t>www.ecubed-dbe.org</a:t>
            </a:r>
            <a:endParaRPr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
          <p:cNvSpPr txBox="1"/>
          <p:nvPr/>
        </p:nvSpPr>
        <p:spPr>
          <a:xfrm>
            <a:off x="1037325" y="96050"/>
            <a:ext cx="5109900" cy="572434"/>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accent1"/>
              </a:buClr>
              <a:buSzPts val="4400"/>
              <a:buFont typeface="Montserrat SemiBold"/>
              <a:buNone/>
            </a:pPr>
            <a:r>
              <a:rPr lang="en-US" sz="2800" b="0" i="0" u="none" strike="noStrike" cap="none" dirty="0">
                <a:solidFill>
                  <a:schemeClr val="accent1"/>
                </a:solidFill>
                <a:latin typeface="Montserrat SemiBold"/>
                <a:ea typeface="Montserrat SemiBold"/>
                <a:cs typeface="Montserrat SemiBold"/>
                <a:sym typeface="Montserrat SemiBold"/>
              </a:rPr>
              <a:t>Programme</a:t>
            </a:r>
            <a:endParaRPr sz="2800" b="0" i="0" u="none" strike="noStrike" cap="none" dirty="0">
              <a:solidFill>
                <a:schemeClr val="accent1"/>
              </a:solidFill>
              <a:latin typeface="Montserrat SemiBold"/>
              <a:ea typeface="Montserrat SemiBold"/>
              <a:cs typeface="Montserrat SemiBold"/>
              <a:sym typeface="Montserrat SemiBold"/>
            </a:endParaRPr>
          </a:p>
        </p:txBody>
      </p:sp>
      <p:graphicFrame>
        <p:nvGraphicFramePr>
          <p:cNvPr id="243" name="Google Shape;243;p2"/>
          <p:cNvGraphicFramePr/>
          <p:nvPr>
            <p:extLst>
              <p:ext uri="{D42A27DB-BD31-4B8C-83A1-F6EECF244321}">
                <p14:modId xmlns:p14="http://schemas.microsoft.com/office/powerpoint/2010/main" val="2872023879"/>
              </p:ext>
            </p:extLst>
          </p:nvPr>
        </p:nvGraphicFramePr>
        <p:xfrm>
          <a:off x="934720" y="609601"/>
          <a:ext cx="10509568" cy="4637291"/>
        </p:xfrm>
        <a:graphic>
          <a:graphicData uri="http://schemas.openxmlformats.org/drawingml/2006/table">
            <a:tbl>
              <a:tblPr firstRow="1" bandRow="1">
                <a:noFill/>
                <a:tableStyleId>{32769CBC-D6DE-497E-933C-220F28A0DCDB}</a:tableStyleId>
              </a:tblPr>
              <a:tblGrid>
                <a:gridCol w="1583134">
                  <a:extLst>
                    <a:ext uri="{9D8B030D-6E8A-4147-A177-3AD203B41FA5}">
                      <a16:colId xmlns:a16="http://schemas.microsoft.com/office/drawing/2014/main" val="20000"/>
                    </a:ext>
                  </a:extLst>
                </a:gridCol>
                <a:gridCol w="928971">
                  <a:extLst>
                    <a:ext uri="{9D8B030D-6E8A-4147-A177-3AD203B41FA5}">
                      <a16:colId xmlns:a16="http://schemas.microsoft.com/office/drawing/2014/main" val="20001"/>
                    </a:ext>
                  </a:extLst>
                </a:gridCol>
                <a:gridCol w="7997463">
                  <a:extLst>
                    <a:ext uri="{9D8B030D-6E8A-4147-A177-3AD203B41FA5}">
                      <a16:colId xmlns:a16="http://schemas.microsoft.com/office/drawing/2014/main" val="20002"/>
                    </a:ext>
                  </a:extLst>
                </a:gridCol>
              </a:tblGrid>
              <a:tr h="315173">
                <a:tc>
                  <a:txBody>
                    <a:bodyPr/>
                    <a:lstStyle/>
                    <a:p>
                      <a:pPr marL="0" marR="0" lvl="0" indent="0" algn="l" rtl="0">
                        <a:lnSpc>
                          <a:spcPct val="100000"/>
                        </a:lnSpc>
                        <a:spcBef>
                          <a:spcPts val="0"/>
                        </a:spcBef>
                        <a:spcAft>
                          <a:spcPts val="0"/>
                        </a:spcAft>
                        <a:buNone/>
                      </a:pPr>
                      <a:r>
                        <a:rPr lang="en-US" sz="1400" u="none" strike="noStrike" cap="none" dirty="0"/>
                        <a:t>TIME </a:t>
                      </a:r>
                      <a:endParaRPr dirty="0"/>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a:t>Min</a:t>
                      </a:r>
                      <a:endParaRPr/>
                    </a:p>
                  </a:txBody>
                  <a:tcPr marL="91450" marR="91450" marT="45725" marB="45725"/>
                </a:tc>
                <a:tc>
                  <a:txBody>
                    <a:bodyPr/>
                    <a:lstStyle/>
                    <a:p>
                      <a:pPr marL="0" marR="0" lvl="0" indent="0" algn="l" rtl="0">
                        <a:lnSpc>
                          <a:spcPct val="100000"/>
                        </a:lnSpc>
                        <a:spcBef>
                          <a:spcPts val="0"/>
                        </a:spcBef>
                        <a:spcAft>
                          <a:spcPts val="0"/>
                        </a:spcAft>
                        <a:buNone/>
                      </a:pPr>
                      <a:r>
                        <a:rPr lang="en-US" sz="1400" u="none" strike="noStrike" cap="none" dirty="0"/>
                        <a:t>ITEM</a:t>
                      </a:r>
                      <a:endParaRPr dirty="0"/>
                    </a:p>
                  </a:txBody>
                  <a:tcPr marL="91450" marR="91450" marT="45725" marB="45725"/>
                </a:tc>
                <a:extLst>
                  <a:ext uri="{0D108BD9-81ED-4DB2-BD59-A6C34878D82A}">
                    <a16:rowId xmlns:a16="http://schemas.microsoft.com/office/drawing/2014/main" val="10000"/>
                  </a:ext>
                </a:extLst>
              </a:tr>
              <a:tr h="368286">
                <a:tc>
                  <a:txBody>
                    <a:bodyPr/>
                    <a:lstStyle/>
                    <a:p>
                      <a:pPr marL="0" marR="0" lvl="0" indent="0" algn="ctr" rtl="0">
                        <a:lnSpc>
                          <a:spcPct val="100000"/>
                        </a:lnSpc>
                        <a:spcBef>
                          <a:spcPts val="0"/>
                        </a:spcBef>
                        <a:spcAft>
                          <a:spcPts val="0"/>
                        </a:spcAft>
                        <a:buNone/>
                      </a:pPr>
                      <a:r>
                        <a:rPr lang="en-US" sz="1100" b="1" u="none" strike="noStrike" cap="none"/>
                        <a:t>E.g. Time</a:t>
                      </a:r>
                      <a:endParaRPr/>
                    </a:p>
                  </a:txBody>
                  <a:tcPr marL="91450" marR="91450" marT="45725" marB="45725"/>
                </a:tc>
                <a:tc>
                  <a:txBody>
                    <a:bodyPr/>
                    <a:lstStyle/>
                    <a:p>
                      <a:pPr marL="0" marR="0" lvl="0" indent="0" algn="ctr" rtl="0">
                        <a:lnSpc>
                          <a:spcPct val="100000"/>
                        </a:lnSpc>
                        <a:spcBef>
                          <a:spcPts val="0"/>
                        </a:spcBef>
                        <a:spcAft>
                          <a:spcPts val="0"/>
                        </a:spcAft>
                        <a:buNone/>
                      </a:pPr>
                      <a:r>
                        <a:rPr lang="en-US" sz="1000" b="1" u="none" strike="noStrike" cap="none"/>
                        <a:t>TIME NEEDED</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dirty="0"/>
                        <a:t>Item</a:t>
                      </a:r>
                      <a:endParaRPr dirty="0"/>
                    </a:p>
                  </a:txBody>
                  <a:tcPr marL="91450" marR="91450" marT="45725" marB="45725"/>
                </a:tc>
                <a:extLst>
                  <a:ext uri="{0D108BD9-81ED-4DB2-BD59-A6C34878D82A}">
                    <a16:rowId xmlns:a16="http://schemas.microsoft.com/office/drawing/2014/main" val="10001"/>
                  </a:ext>
                </a:extLst>
              </a:tr>
              <a:tr h="311628">
                <a:tc>
                  <a:txBody>
                    <a:bodyPr/>
                    <a:lstStyle/>
                    <a:p>
                      <a:pPr marL="0" marR="0" lvl="0" indent="0" algn="l" rtl="0">
                        <a:lnSpc>
                          <a:spcPct val="100000"/>
                        </a:lnSpc>
                        <a:spcBef>
                          <a:spcPts val="0"/>
                        </a:spcBef>
                        <a:spcAft>
                          <a:spcPts val="0"/>
                        </a:spcAft>
                        <a:buNone/>
                      </a:pPr>
                      <a:r>
                        <a:rPr lang="en-US" sz="1600" b="0" u="none" strike="noStrike" cap="none" dirty="0">
                          <a:latin typeface="Montserat medium"/>
                        </a:rPr>
                        <a:t>08h00 – 08h20</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b="0" u="none" strike="noStrike" cap="none" dirty="0">
                          <a:latin typeface="Montserat medium"/>
                        </a:rPr>
                        <a:t>20</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b="0" u="none" strike="noStrike" cap="none" dirty="0">
                          <a:latin typeface="Montserat medium"/>
                        </a:rPr>
                        <a:t>Registration, Welcome and Introductions</a:t>
                      </a:r>
                      <a:endParaRPr sz="1600" dirty="0">
                        <a:latin typeface="Montserat medium"/>
                      </a:endParaRPr>
                    </a:p>
                  </a:txBody>
                  <a:tcPr marL="91450" marR="91450" marT="45725" marB="45725"/>
                </a:tc>
                <a:extLst>
                  <a:ext uri="{0D108BD9-81ED-4DB2-BD59-A6C34878D82A}">
                    <a16:rowId xmlns:a16="http://schemas.microsoft.com/office/drawing/2014/main" val="10002"/>
                  </a:ext>
                </a:extLst>
              </a:tr>
              <a:tr h="311628">
                <a:tc>
                  <a:txBody>
                    <a:bodyPr/>
                    <a:lstStyle/>
                    <a:p>
                      <a:pPr marL="0" marR="0" lvl="0" indent="0" algn="l" rtl="0">
                        <a:lnSpc>
                          <a:spcPct val="100000"/>
                        </a:lnSpc>
                        <a:spcBef>
                          <a:spcPts val="0"/>
                        </a:spcBef>
                        <a:spcAft>
                          <a:spcPts val="0"/>
                        </a:spcAft>
                        <a:buNone/>
                      </a:pPr>
                      <a:r>
                        <a:rPr lang="en-US" sz="1600" dirty="0">
                          <a:latin typeface="Montserat medium"/>
                        </a:rPr>
                        <a:t>08h20 – 08h35</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15</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Ice Breaker</a:t>
                      </a:r>
                      <a:endParaRPr sz="1600" dirty="0">
                        <a:latin typeface="Montserat medium"/>
                      </a:endParaRPr>
                    </a:p>
                  </a:txBody>
                  <a:tcPr marL="91450" marR="91450" marT="45725" marB="45725"/>
                </a:tc>
                <a:extLst>
                  <a:ext uri="{0D108BD9-81ED-4DB2-BD59-A6C34878D82A}">
                    <a16:rowId xmlns:a16="http://schemas.microsoft.com/office/drawing/2014/main" val="3002642561"/>
                  </a:ext>
                </a:extLst>
              </a:tr>
              <a:tr h="311628">
                <a:tc>
                  <a:txBody>
                    <a:bodyPr/>
                    <a:lstStyle/>
                    <a:p>
                      <a:pPr marL="0" marR="0" lvl="0" indent="0" algn="l" rtl="0">
                        <a:lnSpc>
                          <a:spcPct val="100000"/>
                        </a:lnSpc>
                        <a:spcBef>
                          <a:spcPts val="0"/>
                        </a:spcBef>
                        <a:spcAft>
                          <a:spcPts val="0"/>
                        </a:spcAft>
                        <a:buNone/>
                      </a:pPr>
                      <a:r>
                        <a:rPr lang="en-US" sz="1600" dirty="0">
                          <a:latin typeface="Montserat medium"/>
                        </a:rPr>
                        <a:t>08h35 – 09h05</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30</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b="0" u="none" strike="noStrike" cap="none" dirty="0">
                          <a:latin typeface="Montserat medium"/>
                        </a:rPr>
                        <a:t>Supporting E</a:t>
                      </a:r>
                      <a:r>
                        <a:rPr lang="en-US" sz="1600" b="0" u="none" strike="noStrike" cap="none" baseline="30000" dirty="0">
                          <a:latin typeface="Montserat medium"/>
                        </a:rPr>
                        <a:t>3</a:t>
                      </a:r>
                      <a:r>
                        <a:rPr lang="en-US" sz="1600" b="0" u="none" strike="noStrike" cap="none" dirty="0">
                          <a:latin typeface="Montserat medium"/>
                        </a:rPr>
                        <a:t> and PPBL Implementation</a:t>
                      </a:r>
                      <a:endParaRPr sz="1600" dirty="0">
                        <a:latin typeface="Montserat medium"/>
                      </a:endParaRPr>
                    </a:p>
                  </a:txBody>
                  <a:tcPr marL="91450" marR="91450" marT="45725" marB="45725"/>
                </a:tc>
                <a:extLst>
                  <a:ext uri="{0D108BD9-81ED-4DB2-BD59-A6C34878D82A}">
                    <a16:rowId xmlns:a16="http://schemas.microsoft.com/office/drawing/2014/main" val="496410347"/>
                  </a:ext>
                </a:extLst>
              </a:tr>
              <a:tr h="311628">
                <a:tc>
                  <a:txBody>
                    <a:bodyPr/>
                    <a:lstStyle/>
                    <a:p>
                      <a:pPr marL="0" marR="0" lvl="0" indent="0" algn="l" rtl="0">
                        <a:lnSpc>
                          <a:spcPct val="100000"/>
                        </a:lnSpc>
                        <a:spcBef>
                          <a:spcPts val="0"/>
                        </a:spcBef>
                        <a:spcAft>
                          <a:spcPts val="0"/>
                        </a:spcAft>
                        <a:buNone/>
                      </a:pPr>
                      <a:r>
                        <a:rPr lang="en-US" sz="1600" b="0" u="none" strike="noStrike" cap="none" dirty="0">
                          <a:latin typeface="Montserat medium"/>
                        </a:rPr>
                        <a:t>09h05 – 09h20</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b="0" u="none" strike="noStrike" cap="none" dirty="0">
                          <a:latin typeface="Montserat medium"/>
                        </a:rPr>
                        <a:t>15</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Open Discussion</a:t>
                      </a:r>
                      <a:endParaRPr sz="1600" dirty="0">
                        <a:latin typeface="Montserat medium"/>
                      </a:endParaRPr>
                    </a:p>
                  </a:txBody>
                  <a:tcPr marL="91450" marR="91450" marT="45725" marB="45725"/>
                </a:tc>
                <a:extLst>
                  <a:ext uri="{0D108BD9-81ED-4DB2-BD59-A6C34878D82A}">
                    <a16:rowId xmlns:a16="http://schemas.microsoft.com/office/drawing/2014/main" val="2392165006"/>
                  </a:ext>
                </a:extLst>
              </a:tr>
              <a:tr h="311628">
                <a:tc>
                  <a:txBody>
                    <a:bodyPr/>
                    <a:lstStyle/>
                    <a:p>
                      <a:pPr marL="0" marR="0" lvl="0" indent="0" algn="l" rtl="0">
                        <a:lnSpc>
                          <a:spcPct val="100000"/>
                        </a:lnSpc>
                        <a:spcBef>
                          <a:spcPts val="0"/>
                        </a:spcBef>
                        <a:spcAft>
                          <a:spcPts val="0"/>
                        </a:spcAft>
                        <a:buNone/>
                      </a:pPr>
                      <a:r>
                        <a:rPr lang="en-US" sz="1600" dirty="0">
                          <a:latin typeface="Montserat medium"/>
                        </a:rPr>
                        <a:t>09h20 – 09h35</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15</a:t>
                      </a:r>
                      <a:endParaRPr sz="1600" dirty="0">
                        <a:latin typeface="Montserat medium"/>
                      </a:endParaRPr>
                    </a:p>
                  </a:txBody>
                  <a:tcPr marL="91450" marR="91450" marT="45725" marB="45725"/>
                </a:tc>
                <a:tc>
                  <a:txBody>
                    <a:bodyPr/>
                    <a:lstStyle/>
                    <a:p>
                      <a:pPr marL="0" marR="0" lvl="0" indent="0" algn="l" rtl="0">
                        <a:lnSpc>
                          <a:spcPct val="100000"/>
                        </a:lnSpc>
                        <a:spcBef>
                          <a:spcPts val="0"/>
                        </a:spcBef>
                        <a:spcAft>
                          <a:spcPts val="0"/>
                        </a:spcAft>
                        <a:buNone/>
                      </a:pPr>
                      <a:r>
                        <a:rPr lang="en-US" sz="1600" dirty="0">
                          <a:latin typeface="Montserat medium"/>
                        </a:rPr>
                        <a:t>Q&amp;A</a:t>
                      </a:r>
                      <a:endParaRPr sz="1600" dirty="0">
                        <a:latin typeface="Montserat medium"/>
                      </a:endParaRPr>
                    </a:p>
                  </a:txBody>
                  <a:tcPr marL="91450" marR="91450" marT="45725" marB="45725"/>
                </a:tc>
                <a:extLst>
                  <a:ext uri="{0D108BD9-81ED-4DB2-BD59-A6C34878D82A}">
                    <a16:rowId xmlns:a16="http://schemas.microsoft.com/office/drawing/2014/main" val="10004"/>
                  </a:ext>
                </a:extLst>
              </a:tr>
              <a:tr h="2249418">
                <a:tc gridSpan="3">
                  <a:txBody>
                    <a:bodyPr/>
                    <a:lstStyle/>
                    <a:p>
                      <a:pPr marL="0" marR="0" lvl="0" indent="0" algn="l" rtl="0">
                        <a:lnSpc>
                          <a:spcPct val="100000"/>
                        </a:lnSpc>
                        <a:spcBef>
                          <a:spcPts val="0"/>
                        </a:spcBef>
                        <a:spcAft>
                          <a:spcPts val="0"/>
                        </a:spcAft>
                        <a:buNone/>
                      </a:pPr>
                      <a:endParaRPr sz="1600" dirty="0">
                        <a:latin typeface="Montserat medium"/>
                      </a:endParaRPr>
                    </a:p>
                  </a:txBody>
                  <a:tcPr marL="91450" marR="91450" marT="45725" marB="45725"/>
                </a:tc>
                <a:tc hMerge="1">
                  <a:txBody>
                    <a:bodyPr/>
                    <a:lstStyle/>
                    <a:p>
                      <a:pPr marL="0" marR="0" lvl="0" indent="0" algn="l" rtl="0">
                        <a:lnSpc>
                          <a:spcPct val="100000"/>
                        </a:lnSpc>
                        <a:spcBef>
                          <a:spcPts val="0"/>
                        </a:spcBef>
                        <a:spcAft>
                          <a:spcPts val="0"/>
                        </a:spcAft>
                        <a:buNone/>
                      </a:pPr>
                      <a:endParaRPr sz="1600" dirty="0">
                        <a:latin typeface="Montserat medium"/>
                      </a:endParaRPr>
                    </a:p>
                  </a:txBody>
                  <a:tcPr marL="91450" marR="91450" marT="45725" marB="45725"/>
                </a:tc>
                <a:tc hMerge="1">
                  <a:txBody>
                    <a:bodyPr/>
                    <a:lstStyle/>
                    <a:p>
                      <a:pPr marL="0" marR="0" lvl="0" indent="0" algn="l" rtl="0">
                        <a:lnSpc>
                          <a:spcPct val="100000"/>
                        </a:lnSpc>
                        <a:spcBef>
                          <a:spcPts val="0"/>
                        </a:spcBef>
                        <a:spcAft>
                          <a:spcPts val="0"/>
                        </a:spcAft>
                        <a:buNone/>
                      </a:pPr>
                      <a:endParaRPr sz="1600" dirty="0">
                        <a:latin typeface="Montserat medium"/>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F673CE-EE9B-4D6E-B34D-E9583F65DF45}"/>
              </a:ext>
            </a:extLst>
          </p:cNvPr>
          <p:cNvSpPr>
            <a:spLocks noGrp="1"/>
          </p:cNvSpPr>
          <p:nvPr>
            <p:ph type="title"/>
          </p:nvPr>
        </p:nvSpPr>
        <p:spPr>
          <a:xfrm>
            <a:off x="1397000" y="365128"/>
            <a:ext cx="9956799" cy="1125006"/>
          </a:xfrm>
        </p:spPr>
        <p:txBody>
          <a:bodyPr anchor="ctr">
            <a:normAutofit/>
          </a:bodyPr>
          <a:lstStyle/>
          <a:p>
            <a:r>
              <a:rPr lang="en-US" dirty="0"/>
              <a:t>Ice-Breaker</a:t>
            </a:r>
            <a:endParaRPr lang="en-ZA" dirty="0"/>
          </a:p>
        </p:txBody>
      </p:sp>
      <p:graphicFrame>
        <p:nvGraphicFramePr>
          <p:cNvPr id="7" name="Text Placeholder 4">
            <a:extLst>
              <a:ext uri="{FF2B5EF4-FFF2-40B4-BE49-F238E27FC236}">
                <a16:creationId xmlns:a16="http://schemas.microsoft.com/office/drawing/2014/main" id="{283C47BF-CABF-48D9-93AE-A89D3697FC46}"/>
              </a:ext>
            </a:extLst>
          </p:cNvPr>
          <p:cNvGraphicFramePr/>
          <p:nvPr>
            <p:extLst>
              <p:ext uri="{D42A27DB-BD31-4B8C-83A1-F6EECF244321}">
                <p14:modId xmlns:p14="http://schemas.microsoft.com/office/powerpoint/2010/main" val="3912405822"/>
              </p:ext>
            </p:extLst>
          </p:nvPr>
        </p:nvGraphicFramePr>
        <p:xfrm>
          <a:off x="2010458" y="3429000"/>
          <a:ext cx="8892894" cy="3275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See the source image">
            <a:extLst>
              <a:ext uri="{FF2B5EF4-FFF2-40B4-BE49-F238E27FC236}">
                <a16:creationId xmlns:a16="http://schemas.microsoft.com/office/drawing/2014/main" id="{E0F01492-E902-4626-A24C-4423818612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0818" y="323873"/>
            <a:ext cx="4085542" cy="3105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137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7" name="Google Shape;827;p20"/>
          <p:cNvSpPr txBox="1"/>
          <p:nvPr/>
        </p:nvSpPr>
        <p:spPr>
          <a:xfrm>
            <a:off x="5760875" y="194349"/>
            <a:ext cx="5424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Montserrat Medium"/>
                <a:ea typeface="Montserrat Medium"/>
                <a:cs typeface="Montserrat Medium"/>
                <a:sym typeface="Montserrat Medium"/>
              </a:rPr>
              <a:t>In this section we will cover the following </a:t>
            </a:r>
            <a:endParaRPr sz="1800" b="1" i="0" u="none" strike="noStrike" cap="none">
              <a:solidFill>
                <a:srgbClr val="000000"/>
              </a:solidFill>
              <a:latin typeface="Montserrat Medium"/>
              <a:ea typeface="Montserrat Medium"/>
              <a:cs typeface="Montserrat Medium"/>
              <a:sym typeface="Montserrat Medium"/>
            </a:endParaRPr>
          </a:p>
        </p:txBody>
      </p:sp>
      <p:sp>
        <p:nvSpPr>
          <p:cNvPr id="828" name="Google Shape;828;p20"/>
          <p:cNvSpPr txBox="1">
            <a:spLocks noGrp="1"/>
          </p:cNvSpPr>
          <p:nvPr>
            <p:ph type="title"/>
          </p:nvPr>
        </p:nvSpPr>
        <p:spPr>
          <a:xfrm>
            <a:off x="733398" y="1302923"/>
            <a:ext cx="4738200" cy="112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659" dirty="0"/>
              <a:t>SUPPORTING E</a:t>
            </a:r>
            <a:r>
              <a:rPr lang="en-US" sz="3659" baseline="30000" dirty="0"/>
              <a:t>3</a:t>
            </a:r>
            <a:r>
              <a:rPr lang="en-US" sz="3659" dirty="0"/>
              <a:t> AND PPBL IMPLEMENTATION</a:t>
            </a:r>
            <a:endParaRPr sz="3659" dirty="0"/>
          </a:p>
        </p:txBody>
      </p:sp>
      <p:sp>
        <p:nvSpPr>
          <p:cNvPr id="829" name="Google Shape;829;p20"/>
          <p:cNvSpPr txBox="1"/>
          <p:nvPr/>
        </p:nvSpPr>
        <p:spPr>
          <a:xfrm>
            <a:off x="1222998" y="3669025"/>
            <a:ext cx="3759000" cy="2955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i="1" dirty="0">
                <a:solidFill>
                  <a:schemeClr val="accent2"/>
                </a:solidFill>
                <a:latin typeface="Montserrat Medium"/>
                <a:ea typeface="Montserrat Medium"/>
                <a:cs typeface="Montserrat Medium"/>
                <a:sym typeface="Montserrat Medium"/>
              </a:rPr>
              <a:t>W</a:t>
            </a:r>
            <a:r>
              <a:rPr lang="en-US" sz="1800" b="0" i="1" u="none" strike="noStrike" cap="none" dirty="0">
                <a:solidFill>
                  <a:schemeClr val="accent2"/>
                </a:solidFill>
                <a:latin typeface="Montserrat Medium"/>
                <a:ea typeface="Montserrat Medium"/>
                <a:cs typeface="Montserrat Medium"/>
                <a:sym typeface="Montserrat Medium"/>
              </a:rPr>
              <a:t>e will highlight the support systems that E</a:t>
            </a:r>
            <a:r>
              <a:rPr lang="en-US" sz="1800" i="1" baseline="30000" dirty="0">
                <a:solidFill>
                  <a:schemeClr val="accent2"/>
                </a:solidFill>
                <a:latin typeface="Montserrat Medium"/>
                <a:ea typeface="Montserrat Medium"/>
                <a:cs typeface="Montserrat Medium"/>
                <a:sym typeface="Montserrat Medium"/>
              </a:rPr>
              <a:t>3</a:t>
            </a:r>
            <a:r>
              <a:rPr lang="en-US" sz="1800" b="0" i="1" u="none" strike="noStrike" cap="none" dirty="0">
                <a:solidFill>
                  <a:schemeClr val="accent2"/>
                </a:solidFill>
                <a:latin typeface="Montserrat Medium"/>
                <a:ea typeface="Montserrat Medium"/>
                <a:cs typeface="Montserrat Medium"/>
                <a:sym typeface="Montserrat Medium"/>
              </a:rPr>
              <a:t> has </a:t>
            </a:r>
            <a:r>
              <a:rPr lang="en-US" sz="1800" b="0" i="1" u="none" strike="noStrike" cap="none" dirty="0" err="1">
                <a:solidFill>
                  <a:schemeClr val="accent2"/>
                </a:solidFill>
                <a:latin typeface="Montserrat Medium"/>
                <a:ea typeface="Montserrat Medium"/>
                <a:cs typeface="Montserrat Medium"/>
                <a:sym typeface="Montserrat Medium"/>
              </a:rPr>
              <a:t>mobilised</a:t>
            </a:r>
            <a:r>
              <a:rPr lang="en-US" sz="1800" b="0" i="1" u="none" strike="noStrike" cap="none" dirty="0">
                <a:solidFill>
                  <a:schemeClr val="accent2"/>
                </a:solidFill>
                <a:latin typeface="Montserrat Medium"/>
                <a:ea typeface="Montserrat Medium"/>
                <a:cs typeface="Montserrat Medium"/>
                <a:sym typeface="Montserrat Medium"/>
              </a:rPr>
              <a:t> and created to ensure that teachers are empowered, supported and enabled to teach optimally, so they can truly be the frontline heroes who are developing prepared and engaged 21st century learners.</a:t>
            </a:r>
            <a:endParaRPr sz="1800" b="0" i="1" u="none" strike="noStrike" cap="none" dirty="0">
              <a:solidFill>
                <a:schemeClr val="accent2"/>
              </a:solidFill>
              <a:latin typeface="Montserrat Medium"/>
              <a:ea typeface="Montserrat Medium"/>
              <a:cs typeface="Montserrat Medium"/>
              <a:sym typeface="Montserrat Medium"/>
            </a:endParaRPr>
          </a:p>
        </p:txBody>
      </p:sp>
      <p:grpSp>
        <p:nvGrpSpPr>
          <p:cNvPr id="830" name="Google Shape;830;p20"/>
          <p:cNvGrpSpPr/>
          <p:nvPr/>
        </p:nvGrpSpPr>
        <p:grpSpPr>
          <a:xfrm>
            <a:off x="5531399" y="850398"/>
            <a:ext cx="5013274" cy="505795"/>
            <a:chOff x="5530326" y="857075"/>
            <a:chExt cx="5013274" cy="505795"/>
          </a:xfrm>
        </p:grpSpPr>
        <p:sp>
          <p:nvSpPr>
            <p:cNvPr id="831" name="Google Shape;831;p20"/>
            <p:cNvSpPr txBox="1"/>
            <p:nvPr/>
          </p:nvSpPr>
          <p:spPr>
            <a:xfrm>
              <a:off x="6014500" y="857075"/>
              <a:ext cx="45291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Coaching and Mentoring</a:t>
              </a:r>
              <a:endParaRPr sz="1800" b="0" i="0" u="none" strike="noStrike" cap="none">
                <a:solidFill>
                  <a:schemeClr val="dk1"/>
                </a:solidFill>
                <a:latin typeface="Montserrat Medium"/>
                <a:ea typeface="Montserrat Medium"/>
                <a:cs typeface="Montserrat Medium"/>
                <a:sym typeface="Montserrat Medium"/>
              </a:endParaRPr>
            </a:p>
          </p:txBody>
        </p:sp>
        <p:pic>
          <p:nvPicPr>
            <p:cNvPr id="832" name="Google Shape;832;p20"/>
            <p:cNvPicPr preferRelativeResize="0"/>
            <p:nvPr/>
          </p:nvPicPr>
          <p:blipFill rotWithShape="1">
            <a:blip r:embed="rId3">
              <a:alphaModFix/>
            </a:blip>
            <a:srcRect/>
            <a:stretch/>
          </p:blipFill>
          <p:spPr>
            <a:xfrm>
              <a:off x="5530326" y="928788"/>
              <a:ext cx="484175" cy="434082"/>
            </a:xfrm>
            <a:prstGeom prst="rect">
              <a:avLst/>
            </a:prstGeom>
            <a:noFill/>
            <a:ln>
              <a:noFill/>
            </a:ln>
          </p:spPr>
        </p:pic>
      </p:grpSp>
      <p:grpSp>
        <p:nvGrpSpPr>
          <p:cNvPr id="833" name="Google Shape;833;p20"/>
          <p:cNvGrpSpPr/>
          <p:nvPr/>
        </p:nvGrpSpPr>
        <p:grpSpPr>
          <a:xfrm>
            <a:off x="5531399" y="1550542"/>
            <a:ext cx="6385024" cy="586495"/>
            <a:chOff x="5530326" y="1490125"/>
            <a:chExt cx="6385024" cy="586495"/>
          </a:xfrm>
        </p:grpSpPr>
        <p:sp>
          <p:nvSpPr>
            <p:cNvPr id="834" name="Google Shape;834;p20"/>
            <p:cNvSpPr txBox="1"/>
            <p:nvPr/>
          </p:nvSpPr>
          <p:spPr>
            <a:xfrm>
              <a:off x="6051550" y="1490125"/>
              <a:ext cx="58638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Mobilising the district and the DTDCs </a:t>
              </a:r>
              <a:endParaRPr sz="1800" b="0" i="0" u="none" strike="noStrike" cap="none">
                <a:solidFill>
                  <a:schemeClr val="dk1"/>
                </a:solidFill>
                <a:latin typeface="Montserrat Medium"/>
                <a:ea typeface="Montserrat Medium"/>
                <a:cs typeface="Montserrat Medium"/>
                <a:sym typeface="Montserrat Medium"/>
              </a:endParaRPr>
            </a:p>
          </p:txBody>
        </p:sp>
        <p:pic>
          <p:nvPicPr>
            <p:cNvPr id="835" name="Google Shape;835;p20"/>
            <p:cNvPicPr preferRelativeResize="0"/>
            <p:nvPr/>
          </p:nvPicPr>
          <p:blipFill rotWithShape="1">
            <a:blip r:embed="rId3">
              <a:alphaModFix/>
            </a:blip>
            <a:srcRect/>
            <a:stretch/>
          </p:blipFill>
          <p:spPr>
            <a:xfrm>
              <a:off x="5530326" y="1642538"/>
              <a:ext cx="484175" cy="434082"/>
            </a:xfrm>
            <a:prstGeom prst="rect">
              <a:avLst/>
            </a:prstGeom>
            <a:noFill/>
            <a:ln>
              <a:noFill/>
            </a:ln>
          </p:spPr>
        </p:pic>
      </p:grpSp>
      <p:grpSp>
        <p:nvGrpSpPr>
          <p:cNvPr id="836" name="Google Shape;836;p20"/>
          <p:cNvGrpSpPr/>
          <p:nvPr/>
        </p:nvGrpSpPr>
        <p:grpSpPr>
          <a:xfrm>
            <a:off x="5531399" y="2331386"/>
            <a:ext cx="6527074" cy="603107"/>
            <a:chOff x="5530326" y="2375963"/>
            <a:chExt cx="6527074" cy="603107"/>
          </a:xfrm>
        </p:grpSpPr>
        <p:sp>
          <p:nvSpPr>
            <p:cNvPr id="837" name="Google Shape;837;p20"/>
            <p:cNvSpPr txBox="1"/>
            <p:nvPr/>
          </p:nvSpPr>
          <p:spPr>
            <a:xfrm>
              <a:off x="6074200" y="2375963"/>
              <a:ext cx="59832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PLCs and the power of PLCs </a:t>
              </a:r>
              <a:endParaRPr sz="1800" b="0" i="0" u="none" strike="noStrike" cap="none">
                <a:solidFill>
                  <a:schemeClr val="dk1"/>
                </a:solidFill>
                <a:latin typeface="Montserrat Medium"/>
                <a:ea typeface="Montserrat Medium"/>
                <a:cs typeface="Montserrat Medium"/>
                <a:sym typeface="Montserrat Medium"/>
              </a:endParaRPr>
            </a:p>
          </p:txBody>
        </p:sp>
        <p:pic>
          <p:nvPicPr>
            <p:cNvPr id="838" name="Google Shape;838;p20"/>
            <p:cNvPicPr preferRelativeResize="0"/>
            <p:nvPr/>
          </p:nvPicPr>
          <p:blipFill rotWithShape="1">
            <a:blip r:embed="rId3">
              <a:alphaModFix/>
            </a:blip>
            <a:srcRect/>
            <a:stretch/>
          </p:blipFill>
          <p:spPr>
            <a:xfrm>
              <a:off x="5530326" y="2544988"/>
              <a:ext cx="484175" cy="434082"/>
            </a:xfrm>
            <a:prstGeom prst="rect">
              <a:avLst/>
            </a:prstGeom>
            <a:noFill/>
            <a:ln>
              <a:noFill/>
            </a:ln>
          </p:spPr>
        </p:pic>
      </p:grpSp>
      <p:grpSp>
        <p:nvGrpSpPr>
          <p:cNvPr id="839" name="Google Shape;839;p20"/>
          <p:cNvGrpSpPr/>
          <p:nvPr/>
        </p:nvGrpSpPr>
        <p:grpSpPr>
          <a:xfrm>
            <a:off x="5531399" y="3128842"/>
            <a:ext cx="6362374" cy="494872"/>
            <a:chOff x="5530326" y="3261813"/>
            <a:chExt cx="6362374" cy="494872"/>
          </a:xfrm>
        </p:grpSpPr>
        <p:sp>
          <p:nvSpPr>
            <p:cNvPr id="840" name="Google Shape;840;p20"/>
            <p:cNvSpPr txBox="1"/>
            <p:nvPr/>
          </p:nvSpPr>
          <p:spPr>
            <a:xfrm>
              <a:off x="6074200" y="3295050"/>
              <a:ext cx="58185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Why are PLCs important to E</a:t>
              </a:r>
              <a:r>
                <a:rPr lang="en-US" sz="1800" b="0" i="0" u="none" strike="noStrike" cap="none" baseline="30000">
                  <a:solidFill>
                    <a:schemeClr val="dk1"/>
                  </a:solidFill>
                  <a:latin typeface="Montserrat Medium"/>
                  <a:ea typeface="Montserrat Medium"/>
                  <a:cs typeface="Montserrat Medium"/>
                  <a:sym typeface="Montserrat Medium"/>
                </a:rPr>
                <a:t>3</a:t>
              </a:r>
              <a:r>
                <a:rPr lang="en-US" sz="1800" b="0" i="0" u="none" strike="noStrike" cap="none">
                  <a:solidFill>
                    <a:schemeClr val="dk1"/>
                  </a:solidFill>
                  <a:latin typeface="Montserrat Medium"/>
                  <a:ea typeface="Montserrat Medium"/>
                  <a:cs typeface="Montserrat Medium"/>
                  <a:sym typeface="Montserrat Medium"/>
                </a:rPr>
                <a:t>?</a:t>
              </a:r>
              <a:endParaRPr sz="1800" b="0" i="0" u="none" strike="noStrike" cap="none">
                <a:solidFill>
                  <a:schemeClr val="dk1"/>
                </a:solidFill>
                <a:latin typeface="Montserrat Medium"/>
                <a:ea typeface="Montserrat Medium"/>
                <a:cs typeface="Montserrat Medium"/>
                <a:sym typeface="Montserrat Medium"/>
              </a:endParaRPr>
            </a:p>
          </p:txBody>
        </p:sp>
        <p:pic>
          <p:nvPicPr>
            <p:cNvPr id="841" name="Google Shape;841;p20"/>
            <p:cNvPicPr preferRelativeResize="0"/>
            <p:nvPr/>
          </p:nvPicPr>
          <p:blipFill rotWithShape="1">
            <a:blip r:embed="rId3">
              <a:alphaModFix/>
            </a:blip>
            <a:srcRect/>
            <a:stretch/>
          </p:blipFill>
          <p:spPr>
            <a:xfrm>
              <a:off x="5530326" y="3261813"/>
              <a:ext cx="484175" cy="434082"/>
            </a:xfrm>
            <a:prstGeom prst="rect">
              <a:avLst/>
            </a:prstGeom>
            <a:noFill/>
            <a:ln>
              <a:noFill/>
            </a:ln>
          </p:spPr>
        </p:pic>
      </p:grpSp>
      <p:grpSp>
        <p:nvGrpSpPr>
          <p:cNvPr id="842" name="Google Shape;842;p20"/>
          <p:cNvGrpSpPr/>
          <p:nvPr/>
        </p:nvGrpSpPr>
        <p:grpSpPr>
          <a:xfrm>
            <a:off x="5531399" y="3818062"/>
            <a:ext cx="6302674" cy="475795"/>
            <a:chOff x="5530326" y="3936925"/>
            <a:chExt cx="6302674" cy="475795"/>
          </a:xfrm>
        </p:grpSpPr>
        <p:sp>
          <p:nvSpPr>
            <p:cNvPr id="843" name="Google Shape;843;p20"/>
            <p:cNvSpPr txBox="1"/>
            <p:nvPr/>
          </p:nvSpPr>
          <p:spPr>
            <a:xfrm>
              <a:off x="6133900" y="3936925"/>
              <a:ext cx="5699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What can you expect from the E</a:t>
              </a:r>
              <a:r>
                <a:rPr lang="en-US" sz="1800" b="0" i="0" u="none" strike="noStrike" cap="none" baseline="30000">
                  <a:solidFill>
                    <a:schemeClr val="dk1"/>
                  </a:solidFill>
                  <a:latin typeface="Montserrat Medium"/>
                  <a:ea typeface="Montserrat Medium"/>
                  <a:cs typeface="Montserrat Medium"/>
                  <a:sym typeface="Montserrat Medium"/>
                </a:rPr>
                <a:t>3</a:t>
              </a:r>
              <a:r>
                <a:rPr lang="en-US" sz="1800" b="0" i="0" u="none" strike="noStrike" cap="none">
                  <a:solidFill>
                    <a:schemeClr val="dk1"/>
                  </a:solidFill>
                  <a:latin typeface="Montserrat Medium"/>
                  <a:ea typeface="Montserrat Medium"/>
                  <a:cs typeface="Montserrat Medium"/>
                  <a:sym typeface="Montserrat Medium"/>
                </a:rPr>
                <a:t> team? </a:t>
              </a:r>
              <a:endParaRPr sz="1800" b="0" i="0" u="none" strike="noStrike" cap="none">
                <a:solidFill>
                  <a:schemeClr val="dk1"/>
                </a:solidFill>
                <a:latin typeface="Montserrat Medium"/>
                <a:ea typeface="Montserrat Medium"/>
                <a:cs typeface="Montserrat Medium"/>
                <a:sym typeface="Montserrat Medium"/>
              </a:endParaRPr>
            </a:p>
          </p:txBody>
        </p:sp>
        <p:pic>
          <p:nvPicPr>
            <p:cNvPr id="844" name="Google Shape;844;p20"/>
            <p:cNvPicPr preferRelativeResize="0"/>
            <p:nvPr/>
          </p:nvPicPr>
          <p:blipFill rotWithShape="1">
            <a:blip r:embed="rId3">
              <a:alphaModFix/>
            </a:blip>
            <a:srcRect/>
            <a:stretch/>
          </p:blipFill>
          <p:spPr>
            <a:xfrm>
              <a:off x="5530326" y="3978638"/>
              <a:ext cx="484175" cy="434082"/>
            </a:xfrm>
            <a:prstGeom prst="rect">
              <a:avLst/>
            </a:prstGeom>
            <a:noFill/>
            <a:ln>
              <a:noFill/>
            </a:ln>
          </p:spPr>
        </p:pic>
      </p:grpSp>
      <p:grpSp>
        <p:nvGrpSpPr>
          <p:cNvPr id="845" name="Google Shape;845;p20"/>
          <p:cNvGrpSpPr/>
          <p:nvPr/>
        </p:nvGrpSpPr>
        <p:grpSpPr>
          <a:xfrm>
            <a:off x="5531399" y="4488205"/>
            <a:ext cx="6467374" cy="586483"/>
            <a:chOff x="5530326" y="4398625"/>
            <a:chExt cx="6467374" cy="586483"/>
          </a:xfrm>
        </p:grpSpPr>
        <p:sp>
          <p:nvSpPr>
            <p:cNvPr id="846" name="Google Shape;846;p20"/>
            <p:cNvSpPr txBox="1"/>
            <p:nvPr/>
          </p:nvSpPr>
          <p:spPr>
            <a:xfrm>
              <a:off x="6133900" y="4398625"/>
              <a:ext cx="5863800"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Celebrate and support visits </a:t>
              </a:r>
              <a:endParaRPr sz="1800" b="0" i="0" u="none" strike="noStrike" cap="none">
                <a:solidFill>
                  <a:schemeClr val="dk1"/>
                </a:solidFill>
                <a:latin typeface="Montserrat Medium"/>
                <a:ea typeface="Montserrat Medium"/>
                <a:cs typeface="Montserrat Medium"/>
                <a:sym typeface="Montserrat Medium"/>
              </a:endParaRPr>
            </a:p>
          </p:txBody>
        </p:sp>
        <p:pic>
          <p:nvPicPr>
            <p:cNvPr id="847" name="Google Shape;847;p20"/>
            <p:cNvPicPr preferRelativeResize="0"/>
            <p:nvPr/>
          </p:nvPicPr>
          <p:blipFill rotWithShape="1">
            <a:blip r:embed="rId3">
              <a:alphaModFix/>
            </a:blip>
            <a:srcRect/>
            <a:stretch/>
          </p:blipFill>
          <p:spPr>
            <a:xfrm>
              <a:off x="5530326" y="4551026"/>
              <a:ext cx="484175" cy="434082"/>
            </a:xfrm>
            <a:prstGeom prst="rect">
              <a:avLst/>
            </a:prstGeom>
            <a:noFill/>
            <a:ln>
              <a:noFill/>
            </a:ln>
          </p:spPr>
        </p:pic>
      </p:grpSp>
      <p:grpSp>
        <p:nvGrpSpPr>
          <p:cNvPr id="848" name="Google Shape;848;p20"/>
          <p:cNvGrpSpPr/>
          <p:nvPr/>
        </p:nvGrpSpPr>
        <p:grpSpPr>
          <a:xfrm>
            <a:off x="5531399" y="5269036"/>
            <a:ext cx="6302674" cy="738633"/>
            <a:chOff x="5530326" y="5220675"/>
            <a:chExt cx="6302674" cy="738633"/>
          </a:xfrm>
        </p:grpSpPr>
        <p:sp>
          <p:nvSpPr>
            <p:cNvPr id="849" name="Google Shape;849;p20"/>
            <p:cNvSpPr txBox="1"/>
            <p:nvPr/>
          </p:nvSpPr>
          <p:spPr>
            <a:xfrm>
              <a:off x="6133900" y="5220675"/>
              <a:ext cx="56991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Supporting schools: The Partnership and Stakeholder Relationship workstream</a:t>
              </a:r>
              <a:endParaRPr sz="1800" b="0" i="0" u="none" strike="noStrike" cap="none">
                <a:solidFill>
                  <a:schemeClr val="dk1"/>
                </a:solidFill>
                <a:latin typeface="Montserrat Medium"/>
                <a:ea typeface="Montserrat Medium"/>
                <a:cs typeface="Montserrat Medium"/>
                <a:sym typeface="Montserrat Medium"/>
              </a:endParaRPr>
            </a:p>
          </p:txBody>
        </p:sp>
        <p:pic>
          <p:nvPicPr>
            <p:cNvPr id="850" name="Google Shape;850;p20"/>
            <p:cNvPicPr preferRelativeResize="0"/>
            <p:nvPr/>
          </p:nvPicPr>
          <p:blipFill rotWithShape="1">
            <a:blip r:embed="rId3">
              <a:alphaModFix/>
            </a:blip>
            <a:srcRect/>
            <a:stretch/>
          </p:blipFill>
          <p:spPr>
            <a:xfrm>
              <a:off x="5530326" y="5364076"/>
              <a:ext cx="484175" cy="434082"/>
            </a:xfrm>
            <a:prstGeom prst="rect">
              <a:avLst/>
            </a:prstGeom>
            <a:noFill/>
            <a:ln>
              <a:noFill/>
            </a:ln>
          </p:spPr>
        </p:pic>
      </p:grpSp>
      <p:grpSp>
        <p:nvGrpSpPr>
          <p:cNvPr id="851" name="Google Shape;851;p20"/>
          <p:cNvGrpSpPr/>
          <p:nvPr/>
        </p:nvGrpSpPr>
        <p:grpSpPr>
          <a:xfrm>
            <a:off x="5531399" y="6202017"/>
            <a:ext cx="5327724" cy="461635"/>
            <a:chOff x="5530326" y="6042725"/>
            <a:chExt cx="5327724" cy="461635"/>
          </a:xfrm>
        </p:grpSpPr>
        <p:sp>
          <p:nvSpPr>
            <p:cNvPr id="852" name="Google Shape;852;p20"/>
            <p:cNvSpPr txBox="1"/>
            <p:nvPr/>
          </p:nvSpPr>
          <p:spPr>
            <a:xfrm>
              <a:off x="6133899" y="6042725"/>
              <a:ext cx="4724151"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Montserrat Medium"/>
                  <a:ea typeface="Montserrat Medium"/>
                  <a:cs typeface="Montserrat Medium"/>
                  <a:sym typeface="Montserrat Medium"/>
                </a:rPr>
                <a:t>Parent involvement is part of the success</a:t>
              </a:r>
              <a:endParaRPr/>
            </a:p>
          </p:txBody>
        </p:sp>
        <p:pic>
          <p:nvPicPr>
            <p:cNvPr id="853" name="Google Shape;853;p20"/>
            <p:cNvPicPr preferRelativeResize="0"/>
            <p:nvPr/>
          </p:nvPicPr>
          <p:blipFill rotWithShape="1">
            <a:blip r:embed="rId3">
              <a:alphaModFix/>
            </a:blip>
            <a:srcRect/>
            <a:stretch/>
          </p:blipFill>
          <p:spPr>
            <a:xfrm>
              <a:off x="5530326" y="6042726"/>
              <a:ext cx="484175" cy="434082"/>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BFBFBF"/>
            </a:gs>
            <a:gs pos="100000">
              <a:srgbClr val="F2F2F2"/>
            </a:gs>
          </a:gsLst>
          <a:lin ang="16200000" scaled="0"/>
        </a:gradFill>
        <a:effectLst/>
      </p:bgPr>
    </p:bg>
    <p:spTree>
      <p:nvGrpSpPr>
        <p:cNvPr id="1" name="Shape 860"/>
        <p:cNvGrpSpPr/>
        <p:nvPr/>
      </p:nvGrpSpPr>
      <p:grpSpPr>
        <a:xfrm>
          <a:off x="0" y="0"/>
          <a:ext cx="0" cy="0"/>
          <a:chOff x="0" y="0"/>
          <a:chExt cx="0" cy="0"/>
        </a:xfrm>
      </p:grpSpPr>
      <p:sp>
        <p:nvSpPr>
          <p:cNvPr id="861" name="Google Shape;861;p21"/>
          <p:cNvSpPr/>
          <p:nvPr/>
        </p:nvSpPr>
        <p:spPr>
          <a:xfrm>
            <a:off x="567265" y="9527"/>
            <a:ext cx="11624733" cy="1961959"/>
          </a:xfrm>
          <a:prstGeom prst="rect">
            <a:avLst/>
          </a:prstGeom>
          <a:gradFill>
            <a:gsLst>
              <a:gs pos="0">
                <a:srgbClr val="F2F2F2"/>
              </a:gs>
              <a:gs pos="100000">
                <a:srgbClr val="CDCDCD"/>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862" name="Google Shape;862;p21"/>
          <p:cNvSpPr/>
          <p:nvPr/>
        </p:nvSpPr>
        <p:spPr>
          <a:xfrm>
            <a:off x="567266" y="1977060"/>
            <a:ext cx="11624733" cy="4860990"/>
          </a:xfrm>
          <a:prstGeom prst="rect">
            <a:avLst/>
          </a:prstGeom>
          <a:gradFill>
            <a:gsLst>
              <a:gs pos="0">
                <a:srgbClr val="7F7F7F"/>
              </a:gs>
              <a:gs pos="5000">
                <a:srgbClr val="7F7F7F"/>
              </a:gs>
              <a:gs pos="48000">
                <a:srgbClr val="CDCDCD"/>
              </a:gs>
              <a:gs pos="100000">
                <a:srgbClr val="F2F2F2"/>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nvGrpSpPr>
          <p:cNvPr id="863" name="Google Shape;863;p21"/>
          <p:cNvGrpSpPr/>
          <p:nvPr/>
        </p:nvGrpSpPr>
        <p:grpSpPr>
          <a:xfrm>
            <a:off x="882945" y="67686"/>
            <a:ext cx="2869152" cy="5477366"/>
            <a:chOff x="448993" y="89373"/>
            <a:chExt cx="2869152" cy="5477366"/>
          </a:xfrm>
        </p:grpSpPr>
        <p:sp>
          <p:nvSpPr>
            <p:cNvPr id="864" name="Google Shape;864;p21"/>
            <p:cNvSpPr/>
            <p:nvPr/>
          </p:nvSpPr>
          <p:spPr>
            <a:xfrm>
              <a:off x="1428721" y="1971486"/>
              <a:ext cx="1889424" cy="3595254"/>
            </a:xfrm>
            <a:custGeom>
              <a:avLst/>
              <a:gdLst/>
              <a:ahLst/>
              <a:cxnLst/>
              <a:rect l="l" t="t" r="r" b="b"/>
              <a:pathLst>
                <a:path w="1889424" h="3595254" extrusionOk="0">
                  <a:moveTo>
                    <a:pt x="510897" y="0"/>
                  </a:moveTo>
                  <a:lnTo>
                    <a:pt x="1889424" y="0"/>
                  </a:lnTo>
                  <a:cubicBezTo>
                    <a:pt x="1607263" y="0"/>
                    <a:pt x="1378527" y="228736"/>
                    <a:pt x="1378527" y="510897"/>
                  </a:cubicBezTo>
                  <a:lnTo>
                    <a:pt x="1378527" y="2722418"/>
                  </a:lnTo>
                  <a:lnTo>
                    <a:pt x="1381991" y="2722418"/>
                  </a:lnTo>
                  <a:lnTo>
                    <a:pt x="1381991" y="3158836"/>
                  </a:lnTo>
                  <a:cubicBezTo>
                    <a:pt x="1381991" y="3399863"/>
                    <a:pt x="1186600" y="3595254"/>
                    <a:pt x="945573" y="3595254"/>
                  </a:cubicBezTo>
                  <a:lnTo>
                    <a:pt x="436418" y="3595254"/>
                  </a:lnTo>
                  <a:cubicBezTo>
                    <a:pt x="195391" y="3595254"/>
                    <a:pt x="0" y="3399863"/>
                    <a:pt x="0" y="3158836"/>
                  </a:cubicBezTo>
                  <a:lnTo>
                    <a:pt x="0" y="2857500"/>
                  </a:lnTo>
                  <a:lnTo>
                    <a:pt x="0" y="2722418"/>
                  </a:lnTo>
                  <a:lnTo>
                    <a:pt x="0" y="510897"/>
                  </a:lnTo>
                  <a:cubicBezTo>
                    <a:pt x="0" y="228736"/>
                    <a:pt x="228736" y="0"/>
                    <a:pt x="510897" y="0"/>
                  </a:cubicBezTo>
                  <a:close/>
                </a:path>
              </a:pathLst>
            </a:cu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nvGrpSpPr>
            <p:cNvPr id="865" name="Google Shape;865;p21"/>
            <p:cNvGrpSpPr/>
            <p:nvPr/>
          </p:nvGrpSpPr>
          <p:grpSpPr>
            <a:xfrm>
              <a:off x="448993" y="89373"/>
              <a:ext cx="2602452" cy="5471792"/>
              <a:chOff x="448993" y="89373"/>
              <a:chExt cx="2602452" cy="5471792"/>
            </a:xfrm>
          </p:grpSpPr>
          <p:grpSp>
            <p:nvGrpSpPr>
              <p:cNvPr id="866" name="Google Shape;866;p21"/>
              <p:cNvGrpSpPr/>
              <p:nvPr/>
            </p:nvGrpSpPr>
            <p:grpSpPr>
              <a:xfrm>
                <a:off x="448993" y="89373"/>
                <a:ext cx="2552558" cy="2714318"/>
                <a:chOff x="1053427" y="94947"/>
                <a:chExt cx="2552558" cy="2714318"/>
              </a:xfrm>
            </p:grpSpPr>
            <p:grpSp>
              <p:nvGrpSpPr>
                <p:cNvPr id="867" name="Google Shape;867;p21"/>
                <p:cNvGrpSpPr/>
                <p:nvPr/>
              </p:nvGrpSpPr>
              <p:grpSpPr>
                <a:xfrm>
                  <a:off x="1053427" y="94947"/>
                  <a:ext cx="2552558" cy="2714318"/>
                  <a:chOff x="1053427" y="94947"/>
                  <a:chExt cx="2552558" cy="2714318"/>
                </a:xfrm>
              </p:grpSpPr>
              <p:sp>
                <p:nvSpPr>
                  <p:cNvPr id="868" name="Google Shape;868;p21"/>
                  <p:cNvSpPr/>
                  <p:nvPr/>
                </p:nvSpPr>
                <p:spPr>
                  <a:xfrm rot="9007376" flipH="1">
                    <a:off x="1474851" y="378038"/>
                    <a:ext cx="1709711" cy="2148137"/>
                  </a:xfrm>
                  <a:custGeom>
                    <a:avLst/>
                    <a:gdLst/>
                    <a:ahLst/>
                    <a:cxnLst/>
                    <a:rect l="l" t="t" r="r" b="b"/>
                    <a:pathLst>
                      <a:path w="1709711" h="2148137" extrusionOk="0">
                        <a:moveTo>
                          <a:pt x="1110999" y="2050349"/>
                        </a:moveTo>
                        <a:cubicBezTo>
                          <a:pt x="1464921" y="1847023"/>
                          <a:pt x="1585909" y="1393379"/>
                          <a:pt x="1381233" y="1037106"/>
                        </a:cubicBezTo>
                        <a:cubicBezTo>
                          <a:pt x="1355648" y="992572"/>
                          <a:pt x="1326186" y="951667"/>
                          <a:pt x="1293525" y="914577"/>
                        </a:cubicBezTo>
                        <a:lnTo>
                          <a:pt x="1244015" y="868433"/>
                        </a:lnTo>
                        <a:lnTo>
                          <a:pt x="1236616" y="814069"/>
                        </a:lnTo>
                        <a:cubicBezTo>
                          <a:pt x="1244605" y="620957"/>
                          <a:pt x="1233203" y="489334"/>
                          <a:pt x="1317976" y="357070"/>
                        </a:cubicBezTo>
                        <a:cubicBezTo>
                          <a:pt x="1402749" y="224807"/>
                          <a:pt x="1838386" y="-46632"/>
                          <a:pt x="1672289" y="6899"/>
                        </a:cubicBezTo>
                        <a:lnTo>
                          <a:pt x="427086" y="731024"/>
                        </a:lnTo>
                        <a:lnTo>
                          <a:pt x="369801" y="760170"/>
                        </a:lnTo>
                        <a:cubicBezTo>
                          <a:pt x="15879" y="963496"/>
                          <a:pt x="-105109" y="1417140"/>
                          <a:pt x="99567" y="1773414"/>
                        </a:cubicBezTo>
                        <a:cubicBezTo>
                          <a:pt x="304244" y="2129687"/>
                          <a:pt x="757078" y="2253675"/>
                          <a:pt x="1110999" y="2050349"/>
                        </a:cubicBezTo>
                        <a:close/>
                      </a:path>
                    </a:pathLst>
                  </a:custGeom>
                  <a:solidFill>
                    <a:schemeClr val="accent1"/>
                  </a:soli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869" name="Google Shape;869;p21"/>
                  <p:cNvSpPr/>
                  <p:nvPr/>
                </p:nvSpPr>
                <p:spPr>
                  <a:xfrm>
                    <a:off x="1630797" y="788993"/>
                    <a:ext cx="869372" cy="865909"/>
                  </a:xfrm>
                  <a:prstGeom prst="ellipse">
                    <a:avLst/>
                  </a:prstGeom>
                  <a:solidFill>
                    <a:schemeClr val="lt1"/>
                  </a:solidFill>
                  <a:ln>
                    <a:noFill/>
                  </a:ln>
                  <a:effectLst>
                    <a:outerShdw blurRad="50800" dist="127000" dir="78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pic>
              <p:nvPicPr>
                <p:cNvPr id="870" name="Google Shape;870;p21" descr="Meeting outline"/>
                <p:cNvPicPr preferRelativeResize="0"/>
                <p:nvPr/>
              </p:nvPicPr>
              <p:blipFill rotWithShape="1">
                <a:blip r:embed="rId3">
                  <a:alphaModFix/>
                </a:blip>
                <a:srcRect/>
                <a:stretch/>
              </p:blipFill>
              <p:spPr>
                <a:xfrm>
                  <a:off x="1836883" y="990506"/>
                  <a:ext cx="457200" cy="457200"/>
                </a:xfrm>
                <a:prstGeom prst="rect">
                  <a:avLst/>
                </a:prstGeom>
                <a:noFill/>
                <a:ln>
                  <a:noFill/>
                </a:ln>
              </p:spPr>
            </p:pic>
          </p:grpSp>
          <p:grpSp>
            <p:nvGrpSpPr>
              <p:cNvPr id="871" name="Google Shape;871;p21"/>
              <p:cNvGrpSpPr/>
              <p:nvPr/>
            </p:nvGrpSpPr>
            <p:grpSpPr>
              <a:xfrm>
                <a:off x="1162021" y="1965912"/>
                <a:ext cx="1889424" cy="3595254"/>
                <a:chOff x="1766455" y="1971486"/>
                <a:chExt cx="1889424" cy="3595254"/>
              </a:xfrm>
            </p:grpSpPr>
            <p:sp>
              <p:nvSpPr>
                <p:cNvPr id="872" name="Google Shape;872;p21"/>
                <p:cNvSpPr/>
                <p:nvPr/>
              </p:nvSpPr>
              <p:spPr>
                <a:xfrm>
                  <a:off x="1766455" y="1971486"/>
                  <a:ext cx="1889424" cy="3595254"/>
                </a:xfrm>
                <a:custGeom>
                  <a:avLst/>
                  <a:gdLst/>
                  <a:ahLst/>
                  <a:cxnLst/>
                  <a:rect l="l" t="t" r="r" b="b"/>
                  <a:pathLst>
                    <a:path w="1889424" h="3595254" extrusionOk="0">
                      <a:moveTo>
                        <a:pt x="510897" y="0"/>
                      </a:moveTo>
                      <a:lnTo>
                        <a:pt x="1889424" y="0"/>
                      </a:lnTo>
                      <a:cubicBezTo>
                        <a:pt x="1607263" y="0"/>
                        <a:pt x="1378527" y="228736"/>
                        <a:pt x="1378527" y="510897"/>
                      </a:cubicBezTo>
                      <a:lnTo>
                        <a:pt x="1378527" y="2722418"/>
                      </a:lnTo>
                      <a:lnTo>
                        <a:pt x="1381991" y="2722418"/>
                      </a:lnTo>
                      <a:lnTo>
                        <a:pt x="1381991" y="3158836"/>
                      </a:lnTo>
                      <a:cubicBezTo>
                        <a:pt x="1381991" y="3399863"/>
                        <a:pt x="1186600" y="3595254"/>
                        <a:pt x="945573" y="3595254"/>
                      </a:cubicBezTo>
                      <a:lnTo>
                        <a:pt x="436418" y="3595254"/>
                      </a:lnTo>
                      <a:cubicBezTo>
                        <a:pt x="195391" y="3595254"/>
                        <a:pt x="0" y="3399863"/>
                        <a:pt x="0" y="3158836"/>
                      </a:cubicBezTo>
                      <a:lnTo>
                        <a:pt x="0" y="2857500"/>
                      </a:lnTo>
                      <a:lnTo>
                        <a:pt x="0" y="2722418"/>
                      </a:lnTo>
                      <a:lnTo>
                        <a:pt x="0" y="510897"/>
                      </a:lnTo>
                      <a:cubicBezTo>
                        <a:pt x="0" y="228736"/>
                        <a:pt x="228736" y="0"/>
                        <a:pt x="510897" y="0"/>
                      </a:cubicBezTo>
                      <a:close/>
                    </a:path>
                  </a:pathLst>
                </a:custGeom>
                <a:gradFill>
                  <a:gsLst>
                    <a:gs pos="0">
                      <a:srgbClr val="7F7F7F"/>
                    </a:gs>
                    <a:gs pos="2000">
                      <a:srgbClr val="7F7F7F"/>
                    </a:gs>
                    <a:gs pos="9000">
                      <a:srgbClr val="F2F2F2"/>
                    </a:gs>
                    <a:gs pos="100000">
                      <a:srgbClr val="F2F2F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873" name="Google Shape;873;p21"/>
                <p:cNvSpPr txBox="1"/>
                <p:nvPr/>
              </p:nvSpPr>
              <p:spPr>
                <a:xfrm>
                  <a:off x="1897604" y="2471981"/>
                  <a:ext cx="1169871"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chemeClr val="accent1"/>
                      </a:solidFill>
                      <a:latin typeface="Montserrat"/>
                      <a:ea typeface="Montserrat"/>
                      <a:cs typeface="Montserrat"/>
                      <a:sym typeface="Montserrat"/>
                    </a:rPr>
                    <a:t>Planning</a:t>
                  </a:r>
                  <a:endParaRPr dirty="0"/>
                </a:p>
              </p:txBody>
            </p:sp>
            <p:sp>
              <p:nvSpPr>
                <p:cNvPr id="874" name="Google Shape;874;p21"/>
                <p:cNvSpPr txBox="1"/>
                <p:nvPr/>
              </p:nvSpPr>
              <p:spPr>
                <a:xfrm>
                  <a:off x="1818750" y="3125850"/>
                  <a:ext cx="1248725" cy="18158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chemeClr val="accent1"/>
                      </a:solidFill>
                      <a:latin typeface="Montserrat"/>
                      <a:ea typeface="Montserrat"/>
                      <a:cs typeface="Montserrat"/>
                      <a:sym typeface="Montserrat"/>
                    </a:rPr>
                    <a:t>To meet DCESs and be assigned co-training sites with the DCESs</a:t>
                  </a:r>
                  <a:endParaRPr/>
                </a:p>
              </p:txBody>
            </p:sp>
          </p:grpSp>
        </p:grpSp>
      </p:grpSp>
      <p:grpSp>
        <p:nvGrpSpPr>
          <p:cNvPr id="875" name="Google Shape;875;p21"/>
          <p:cNvGrpSpPr/>
          <p:nvPr/>
        </p:nvGrpSpPr>
        <p:grpSpPr>
          <a:xfrm>
            <a:off x="2824664" y="62112"/>
            <a:ext cx="2733600" cy="5477367"/>
            <a:chOff x="2390712" y="83799"/>
            <a:chExt cx="2733600" cy="5477367"/>
          </a:xfrm>
        </p:grpSpPr>
        <p:sp>
          <p:nvSpPr>
            <p:cNvPr id="876" name="Google Shape;876;p21"/>
            <p:cNvSpPr/>
            <p:nvPr/>
          </p:nvSpPr>
          <p:spPr>
            <a:xfrm>
              <a:off x="3234888" y="1965912"/>
              <a:ext cx="1889424" cy="3595254"/>
            </a:xfrm>
            <a:custGeom>
              <a:avLst/>
              <a:gdLst/>
              <a:ahLst/>
              <a:cxnLst/>
              <a:rect l="l" t="t" r="r" b="b"/>
              <a:pathLst>
                <a:path w="1889424" h="3595254" extrusionOk="0">
                  <a:moveTo>
                    <a:pt x="510897" y="0"/>
                  </a:moveTo>
                  <a:lnTo>
                    <a:pt x="1889424" y="0"/>
                  </a:lnTo>
                  <a:cubicBezTo>
                    <a:pt x="1607263" y="0"/>
                    <a:pt x="1378527" y="228736"/>
                    <a:pt x="1378527" y="510897"/>
                  </a:cubicBezTo>
                  <a:lnTo>
                    <a:pt x="1378527" y="2722418"/>
                  </a:lnTo>
                  <a:lnTo>
                    <a:pt x="1381991" y="2722418"/>
                  </a:lnTo>
                  <a:lnTo>
                    <a:pt x="1381991" y="3158836"/>
                  </a:lnTo>
                  <a:cubicBezTo>
                    <a:pt x="1381991" y="3399863"/>
                    <a:pt x="1186600" y="3595254"/>
                    <a:pt x="945573" y="3595254"/>
                  </a:cubicBezTo>
                  <a:lnTo>
                    <a:pt x="436418" y="3595254"/>
                  </a:lnTo>
                  <a:cubicBezTo>
                    <a:pt x="195391" y="3595254"/>
                    <a:pt x="0" y="3399863"/>
                    <a:pt x="0" y="3158836"/>
                  </a:cubicBezTo>
                  <a:lnTo>
                    <a:pt x="0" y="2857500"/>
                  </a:lnTo>
                  <a:lnTo>
                    <a:pt x="0" y="2722418"/>
                  </a:lnTo>
                  <a:lnTo>
                    <a:pt x="0" y="510897"/>
                  </a:lnTo>
                  <a:cubicBezTo>
                    <a:pt x="0" y="228736"/>
                    <a:pt x="228736" y="0"/>
                    <a:pt x="510897" y="0"/>
                  </a:cubicBezTo>
                  <a:close/>
                </a:path>
              </a:pathLst>
            </a:cu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nvGrpSpPr>
            <p:cNvPr id="877" name="Google Shape;877;p21"/>
            <p:cNvGrpSpPr/>
            <p:nvPr/>
          </p:nvGrpSpPr>
          <p:grpSpPr>
            <a:xfrm>
              <a:off x="2390712" y="83799"/>
              <a:ext cx="2602452" cy="5471793"/>
              <a:chOff x="2255160" y="83799"/>
              <a:chExt cx="2602452" cy="5471793"/>
            </a:xfrm>
          </p:grpSpPr>
          <p:grpSp>
            <p:nvGrpSpPr>
              <p:cNvPr id="878" name="Google Shape;878;p21"/>
              <p:cNvGrpSpPr/>
              <p:nvPr/>
            </p:nvGrpSpPr>
            <p:grpSpPr>
              <a:xfrm>
                <a:off x="2255160" y="83799"/>
                <a:ext cx="2552558" cy="2714318"/>
                <a:chOff x="1053427" y="94947"/>
                <a:chExt cx="2552558" cy="2714318"/>
              </a:xfrm>
            </p:grpSpPr>
            <p:grpSp>
              <p:nvGrpSpPr>
                <p:cNvPr id="879" name="Google Shape;879;p21"/>
                <p:cNvGrpSpPr/>
                <p:nvPr/>
              </p:nvGrpSpPr>
              <p:grpSpPr>
                <a:xfrm>
                  <a:off x="1053427" y="94947"/>
                  <a:ext cx="2552558" cy="2714318"/>
                  <a:chOff x="1053427" y="94947"/>
                  <a:chExt cx="2552558" cy="2714318"/>
                </a:xfrm>
              </p:grpSpPr>
              <p:sp>
                <p:nvSpPr>
                  <p:cNvPr id="880" name="Google Shape;880;p21"/>
                  <p:cNvSpPr/>
                  <p:nvPr/>
                </p:nvSpPr>
                <p:spPr>
                  <a:xfrm rot="9007376" flipH="1">
                    <a:off x="1474851" y="378038"/>
                    <a:ext cx="1709711" cy="2148137"/>
                  </a:xfrm>
                  <a:custGeom>
                    <a:avLst/>
                    <a:gdLst/>
                    <a:ahLst/>
                    <a:cxnLst/>
                    <a:rect l="l" t="t" r="r" b="b"/>
                    <a:pathLst>
                      <a:path w="1709711" h="2148137" extrusionOk="0">
                        <a:moveTo>
                          <a:pt x="1110999" y="2050349"/>
                        </a:moveTo>
                        <a:cubicBezTo>
                          <a:pt x="1464921" y="1847023"/>
                          <a:pt x="1585909" y="1393379"/>
                          <a:pt x="1381233" y="1037106"/>
                        </a:cubicBezTo>
                        <a:cubicBezTo>
                          <a:pt x="1355648" y="992572"/>
                          <a:pt x="1326186" y="951667"/>
                          <a:pt x="1293525" y="914577"/>
                        </a:cubicBezTo>
                        <a:lnTo>
                          <a:pt x="1244015" y="868433"/>
                        </a:lnTo>
                        <a:lnTo>
                          <a:pt x="1236616" y="814069"/>
                        </a:lnTo>
                        <a:cubicBezTo>
                          <a:pt x="1244605" y="620957"/>
                          <a:pt x="1233203" y="489334"/>
                          <a:pt x="1317976" y="357070"/>
                        </a:cubicBezTo>
                        <a:cubicBezTo>
                          <a:pt x="1402749" y="224807"/>
                          <a:pt x="1838386" y="-46632"/>
                          <a:pt x="1672289" y="6899"/>
                        </a:cubicBezTo>
                        <a:lnTo>
                          <a:pt x="427086" y="731024"/>
                        </a:lnTo>
                        <a:lnTo>
                          <a:pt x="369801" y="760170"/>
                        </a:lnTo>
                        <a:cubicBezTo>
                          <a:pt x="15879" y="963496"/>
                          <a:pt x="-105109" y="1417140"/>
                          <a:pt x="99567" y="1773414"/>
                        </a:cubicBezTo>
                        <a:cubicBezTo>
                          <a:pt x="304244" y="2129687"/>
                          <a:pt x="757078" y="2253675"/>
                          <a:pt x="1110999" y="2050349"/>
                        </a:cubicBezTo>
                        <a:close/>
                      </a:path>
                    </a:pathLst>
                  </a:custGeom>
                  <a:solidFill>
                    <a:srgbClr val="49C8FE"/>
                  </a:soli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881" name="Google Shape;881;p21"/>
                  <p:cNvSpPr/>
                  <p:nvPr/>
                </p:nvSpPr>
                <p:spPr>
                  <a:xfrm>
                    <a:off x="1630797" y="788993"/>
                    <a:ext cx="869372" cy="865909"/>
                  </a:xfrm>
                  <a:prstGeom prst="ellipse">
                    <a:avLst/>
                  </a:prstGeom>
                  <a:solidFill>
                    <a:schemeClr val="lt1"/>
                  </a:solidFill>
                  <a:ln>
                    <a:noFill/>
                  </a:ln>
                  <a:effectLst>
                    <a:outerShdw blurRad="50800" dist="127000" dir="78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pic>
              <p:nvPicPr>
                <p:cNvPr id="882" name="Google Shape;882;p21" descr="Meeting outline"/>
                <p:cNvPicPr preferRelativeResize="0"/>
                <p:nvPr/>
              </p:nvPicPr>
              <p:blipFill rotWithShape="1">
                <a:blip r:embed="rId3">
                  <a:alphaModFix/>
                </a:blip>
                <a:srcRect/>
                <a:stretch/>
              </p:blipFill>
              <p:spPr>
                <a:xfrm>
                  <a:off x="1836883" y="990506"/>
                  <a:ext cx="457200" cy="457200"/>
                </a:xfrm>
                <a:prstGeom prst="rect">
                  <a:avLst/>
                </a:prstGeom>
                <a:noFill/>
                <a:ln>
                  <a:noFill/>
                </a:ln>
              </p:spPr>
            </p:pic>
          </p:grpSp>
          <p:grpSp>
            <p:nvGrpSpPr>
              <p:cNvPr id="883" name="Google Shape;883;p21"/>
              <p:cNvGrpSpPr/>
              <p:nvPr/>
            </p:nvGrpSpPr>
            <p:grpSpPr>
              <a:xfrm>
                <a:off x="2925173" y="1960338"/>
                <a:ext cx="1932439" cy="3595254"/>
                <a:chOff x="1723440" y="1971486"/>
                <a:chExt cx="1932439" cy="3595254"/>
              </a:xfrm>
            </p:grpSpPr>
            <p:sp>
              <p:nvSpPr>
                <p:cNvPr id="884" name="Google Shape;884;p21"/>
                <p:cNvSpPr/>
                <p:nvPr/>
              </p:nvSpPr>
              <p:spPr>
                <a:xfrm>
                  <a:off x="1766455" y="1971486"/>
                  <a:ext cx="1889424" cy="3595254"/>
                </a:xfrm>
                <a:custGeom>
                  <a:avLst/>
                  <a:gdLst/>
                  <a:ahLst/>
                  <a:cxnLst/>
                  <a:rect l="l" t="t" r="r" b="b"/>
                  <a:pathLst>
                    <a:path w="1889424" h="3595254" extrusionOk="0">
                      <a:moveTo>
                        <a:pt x="510897" y="0"/>
                      </a:moveTo>
                      <a:lnTo>
                        <a:pt x="1889424" y="0"/>
                      </a:lnTo>
                      <a:cubicBezTo>
                        <a:pt x="1607263" y="0"/>
                        <a:pt x="1378527" y="228736"/>
                        <a:pt x="1378527" y="510897"/>
                      </a:cubicBezTo>
                      <a:lnTo>
                        <a:pt x="1378527" y="2722418"/>
                      </a:lnTo>
                      <a:lnTo>
                        <a:pt x="1381991" y="2722418"/>
                      </a:lnTo>
                      <a:lnTo>
                        <a:pt x="1381991" y="3158836"/>
                      </a:lnTo>
                      <a:cubicBezTo>
                        <a:pt x="1381991" y="3399863"/>
                        <a:pt x="1186600" y="3595254"/>
                        <a:pt x="945573" y="3595254"/>
                      </a:cubicBezTo>
                      <a:lnTo>
                        <a:pt x="436418" y="3595254"/>
                      </a:lnTo>
                      <a:cubicBezTo>
                        <a:pt x="195391" y="3595254"/>
                        <a:pt x="0" y="3399863"/>
                        <a:pt x="0" y="3158836"/>
                      </a:cubicBezTo>
                      <a:lnTo>
                        <a:pt x="0" y="2857500"/>
                      </a:lnTo>
                      <a:lnTo>
                        <a:pt x="0" y="2722418"/>
                      </a:lnTo>
                      <a:lnTo>
                        <a:pt x="0" y="510897"/>
                      </a:lnTo>
                      <a:cubicBezTo>
                        <a:pt x="0" y="228736"/>
                        <a:pt x="228736" y="0"/>
                        <a:pt x="510897" y="0"/>
                      </a:cubicBezTo>
                      <a:close/>
                    </a:path>
                  </a:pathLst>
                </a:custGeom>
                <a:gradFill>
                  <a:gsLst>
                    <a:gs pos="0">
                      <a:srgbClr val="7F7F7F"/>
                    </a:gs>
                    <a:gs pos="2000">
                      <a:srgbClr val="7F7F7F"/>
                    </a:gs>
                    <a:gs pos="9000">
                      <a:srgbClr val="F2F2F2"/>
                    </a:gs>
                    <a:gs pos="100000">
                      <a:srgbClr val="F2F2F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885" name="Google Shape;885;p21"/>
                <p:cNvSpPr txBox="1"/>
                <p:nvPr/>
              </p:nvSpPr>
              <p:spPr>
                <a:xfrm>
                  <a:off x="1723440" y="2471980"/>
                  <a:ext cx="1354964"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rgbClr val="49C8FE"/>
                      </a:solidFill>
                      <a:latin typeface="Montserrat"/>
                      <a:ea typeface="Montserrat"/>
                      <a:cs typeface="Montserrat"/>
                      <a:sym typeface="Montserrat"/>
                    </a:rPr>
                    <a:t>Observation</a:t>
                  </a:r>
                  <a:endParaRPr dirty="0"/>
                </a:p>
              </p:txBody>
            </p:sp>
            <p:sp>
              <p:nvSpPr>
                <p:cNvPr id="886" name="Google Shape;886;p21"/>
                <p:cNvSpPr txBox="1"/>
                <p:nvPr/>
              </p:nvSpPr>
              <p:spPr>
                <a:xfrm>
                  <a:off x="1869669" y="3125850"/>
                  <a:ext cx="1208733" cy="20313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00B0F0"/>
                      </a:solidFill>
                      <a:latin typeface="Montserrat"/>
                      <a:ea typeface="Montserrat"/>
                      <a:cs typeface="Montserrat"/>
                      <a:sym typeface="Montserrat"/>
                    </a:rPr>
                    <a:t>To observe every teacher in their mentee group</a:t>
                  </a:r>
                  <a:endParaRPr/>
                </a:p>
              </p:txBody>
            </p:sp>
          </p:grpSp>
        </p:grpSp>
      </p:grpSp>
      <p:grpSp>
        <p:nvGrpSpPr>
          <p:cNvPr id="887" name="Google Shape;887;p21"/>
          <p:cNvGrpSpPr/>
          <p:nvPr/>
        </p:nvGrpSpPr>
        <p:grpSpPr>
          <a:xfrm>
            <a:off x="4766383" y="62112"/>
            <a:ext cx="2799577" cy="5477366"/>
            <a:chOff x="4332431" y="83799"/>
            <a:chExt cx="2799577" cy="5477366"/>
          </a:xfrm>
        </p:grpSpPr>
        <p:sp>
          <p:nvSpPr>
            <p:cNvPr id="888" name="Google Shape;888;p21"/>
            <p:cNvSpPr/>
            <p:nvPr/>
          </p:nvSpPr>
          <p:spPr>
            <a:xfrm>
              <a:off x="5242584" y="1965912"/>
              <a:ext cx="1889424" cy="3595254"/>
            </a:xfrm>
            <a:custGeom>
              <a:avLst/>
              <a:gdLst/>
              <a:ahLst/>
              <a:cxnLst/>
              <a:rect l="l" t="t" r="r" b="b"/>
              <a:pathLst>
                <a:path w="1889424" h="3595254" extrusionOk="0">
                  <a:moveTo>
                    <a:pt x="510897" y="0"/>
                  </a:moveTo>
                  <a:lnTo>
                    <a:pt x="1889424" y="0"/>
                  </a:lnTo>
                  <a:cubicBezTo>
                    <a:pt x="1607263" y="0"/>
                    <a:pt x="1378527" y="228736"/>
                    <a:pt x="1378527" y="510897"/>
                  </a:cubicBezTo>
                  <a:lnTo>
                    <a:pt x="1378527" y="2722418"/>
                  </a:lnTo>
                  <a:lnTo>
                    <a:pt x="1381991" y="2722418"/>
                  </a:lnTo>
                  <a:lnTo>
                    <a:pt x="1381991" y="3158836"/>
                  </a:lnTo>
                  <a:cubicBezTo>
                    <a:pt x="1381991" y="3399863"/>
                    <a:pt x="1186600" y="3595254"/>
                    <a:pt x="945573" y="3595254"/>
                  </a:cubicBezTo>
                  <a:lnTo>
                    <a:pt x="436418" y="3595254"/>
                  </a:lnTo>
                  <a:cubicBezTo>
                    <a:pt x="195391" y="3595254"/>
                    <a:pt x="0" y="3399863"/>
                    <a:pt x="0" y="3158836"/>
                  </a:cubicBezTo>
                  <a:lnTo>
                    <a:pt x="0" y="2857500"/>
                  </a:lnTo>
                  <a:lnTo>
                    <a:pt x="0" y="2722418"/>
                  </a:lnTo>
                  <a:lnTo>
                    <a:pt x="0" y="510897"/>
                  </a:lnTo>
                  <a:cubicBezTo>
                    <a:pt x="0" y="228736"/>
                    <a:pt x="228736" y="0"/>
                    <a:pt x="510897" y="0"/>
                  </a:cubicBezTo>
                  <a:close/>
                </a:path>
              </a:pathLst>
            </a:cu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nvGrpSpPr>
            <p:cNvPr id="889" name="Google Shape;889;p21"/>
            <p:cNvGrpSpPr/>
            <p:nvPr/>
          </p:nvGrpSpPr>
          <p:grpSpPr>
            <a:xfrm>
              <a:off x="4332431" y="83799"/>
              <a:ext cx="2602452" cy="5471792"/>
              <a:chOff x="4262856" y="83799"/>
              <a:chExt cx="2602452" cy="5471792"/>
            </a:xfrm>
          </p:grpSpPr>
          <p:grpSp>
            <p:nvGrpSpPr>
              <p:cNvPr id="890" name="Google Shape;890;p21"/>
              <p:cNvGrpSpPr/>
              <p:nvPr/>
            </p:nvGrpSpPr>
            <p:grpSpPr>
              <a:xfrm>
                <a:off x="4262856" y="83799"/>
                <a:ext cx="2552558" cy="2714318"/>
                <a:chOff x="1053427" y="94947"/>
                <a:chExt cx="2552558" cy="2714318"/>
              </a:xfrm>
            </p:grpSpPr>
            <p:grpSp>
              <p:nvGrpSpPr>
                <p:cNvPr id="891" name="Google Shape;891;p21"/>
                <p:cNvGrpSpPr/>
                <p:nvPr/>
              </p:nvGrpSpPr>
              <p:grpSpPr>
                <a:xfrm>
                  <a:off x="1053427" y="94947"/>
                  <a:ext cx="2552558" cy="2714318"/>
                  <a:chOff x="1053427" y="94947"/>
                  <a:chExt cx="2552558" cy="2714318"/>
                </a:xfrm>
              </p:grpSpPr>
              <p:sp>
                <p:nvSpPr>
                  <p:cNvPr id="892" name="Google Shape;892;p21"/>
                  <p:cNvSpPr/>
                  <p:nvPr/>
                </p:nvSpPr>
                <p:spPr>
                  <a:xfrm rot="9007376" flipH="1">
                    <a:off x="1474851" y="378038"/>
                    <a:ext cx="1709711" cy="2148137"/>
                  </a:xfrm>
                  <a:custGeom>
                    <a:avLst/>
                    <a:gdLst/>
                    <a:ahLst/>
                    <a:cxnLst/>
                    <a:rect l="l" t="t" r="r" b="b"/>
                    <a:pathLst>
                      <a:path w="1709711" h="2148137" extrusionOk="0">
                        <a:moveTo>
                          <a:pt x="1110999" y="2050349"/>
                        </a:moveTo>
                        <a:cubicBezTo>
                          <a:pt x="1464921" y="1847023"/>
                          <a:pt x="1585909" y="1393379"/>
                          <a:pt x="1381233" y="1037106"/>
                        </a:cubicBezTo>
                        <a:cubicBezTo>
                          <a:pt x="1355648" y="992572"/>
                          <a:pt x="1326186" y="951667"/>
                          <a:pt x="1293525" y="914577"/>
                        </a:cubicBezTo>
                        <a:lnTo>
                          <a:pt x="1244015" y="868433"/>
                        </a:lnTo>
                        <a:lnTo>
                          <a:pt x="1236616" y="814069"/>
                        </a:lnTo>
                        <a:cubicBezTo>
                          <a:pt x="1244605" y="620957"/>
                          <a:pt x="1233203" y="489334"/>
                          <a:pt x="1317976" y="357070"/>
                        </a:cubicBezTo>
                        <a:cubicBezTo>
                          <a:pt x="1402749" y="224807"/>
                          <a:pt x="1838386" y="-46632"/>
                          <a:pt x="1672289" y="6899"/>
                        </a:cubicBezTo>
                        <a:lnTo>
                          <a:pt x="427086" y="731024"/>
                        </a:lnTo>
                        <a:lnTo>
                          <a:pt x="369801" y="760170"/>
                        </a:lnTo>
                        <a:cubicBezTo>
                          <a:pt x="15879" y="963496"/>
                          <a:pt x="-105109" y="1417140"/>
                          <a:pt x="99567" y="1773414"/>
                        </a:cubicBezTo>
                        <a:cubicBezTo>
                          <a:pt x="304244" y="2129687"/>
                          <a:pt x="757078" y="2253675"/>
                          <a:pt x="1110999" y="2050349"/>
                        </a:cubicBezTo>
                        <a:close/>
                      </a:path>
                    </a:pathLst>
                  </a:custGeom>
                  <a:solidFill>
                    <a:srgbClr val="FF0000"/>
                  </a:soli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893" name="Google Shape;893;p21"/>
                  <p:cNvSpPr/>
                  <p:nvPr/>
                </p:nvSpPr>
                <p:spPr>
                  <a:xfrm>
                    <a:off x="1630797" y="788993"/>
                    <a:ext cx="869372" cy="865909"/>
                  </a:xfrm>
                  <a:prstGeom prst="ellipse">
                    <a:avLst/>
                  </a:prstGeom>
                  <a:solidFill>
                    <a:schemeClr val="lt1"/>
                  </a:solidFill>
                  <a:ln>
                    <a:noFill/>
                  </a:ln>
                  <a:effectLst>
                    <a:outerShdw blurRad="50800" dist="127000" dir="78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pic>
              <p:nvPicPr>
                <p:cNvPr id="894" name="Google Shape;894;p21" descr="Meeting outline"/>
                <p:cNvPicPr preferRelativeResize="0"/>
                <p:nvPr/>
              </p:nvPicPr>
              <p:blipFill rotWithShape="1">
                <a:blip r:embed="rId3">
                  <a:alphaModFix/>
                </a:blip>
                <a:srcRect/>
                <a:stretch/>
              </p:blipFill>
              <p:spPr>
                <a:xfrm>
                  <a:off x="1836883" y="990506"/>
                  <a:ext cx="457200" cy="457200"/>
                </a:xfrm>
                <a:prstGeom prst="rect">
                  <a:avLst/>
                </a:prstGeom>
                <a:noFill/>
                <a:ln>
                  <a:noFill/>
                </a:ln>
              </p:spPr>
            </p:pic>
          </p:grpSp>
          <p:grpSp>
            <p:nvGrpSpPr>
              <p:cNvPr id="895" name="Google Shape;895;p21"/>
              <p:cNvGrpSpPr/>
              <p:nvPr/>
            </p:nvGrpSpPr>
            <p:grpSpPr>
              <a:xfrm>
                <a:off x="4975884" y="1960338"/>
                <a:ext cx="1889424" cy="3595254"/>
                <a:chOff x="1766455" y="1971486"/>
                <a:chExt cx="1889424" cy="3595254"/>
              </a:xfrm>
            </p:grpSpPr>
            <p:sp>
              <p:nvSpPr>
                <p:cNvPr id="896" name="Google Shape;896;p21"/>
                <p:cNvSpPr/>
                <p:nvPr/>
              </p:nvSpPr>
              <p:spPr>
                <a:xfrm>
                  <a:off x="1766455" y="1971486"/>
                  <a:ext cx="1889424" cy="3595254"/>
                </a:xfrm>
                <a:custGeom>
                  <a:avLst/>
                  <a:gdLst/>
                  <a:ahLst/>
                  <a:cxnLst/>
                  <a:rect l="l" t="t" r="r" b="b"/>
                  <a:pathLst>
                    <a:path w="1889424" h="3595254" extrusionOk="0">
                      <a:moveTo>
                        <a:pt x="510897" y="0"/>
                      </a:moveTo>
                      <a:lnTo>
                        <a:pt x="1889424" y="0"/>
                      </a:lnTo>
                      <a:cubicBezTo>
                        <a:pt x="1607263" y="0"/>
                        <a:pt x="1378527" y="228736"/>
                        <a:pt x="1378527" y="510897"/>
                      </a:cubicBezTo>
                      <a:lnTo>
                        <a:pt x="1378527" y="2722418"/>
                      </a:lnTo>
                      <a:lnTo>
                        <a:pt x="1381991" y="2722418"/>
                      </a:lnTo>
                      <a:lnTo>
                        <a:pt x="1381991" y="3158836"/>
                      </a:lnTo>
                      <a:cubicBezTo>
                        <a:pt x="1381991" y="3399863"/>
                        <a:pt x="1186600" y="3595254"/>
                        <a:pt x="945573" y="3595254"/>
                      </a:cubicBezTo>
                      <a:lnTo>
                        <a:pt x="436418" y="3595254"/>
                      </a:lnTo>
                      <a:cubicBezTo>
                        <a:pt x="195391" y="3595254"/>
                        <a:pt x="0" y="3399863"/>
                        <a:pt x="0" y="3158836"/>
                      </a:cubicBezTo>
                      <a:lnTo>
                        <a:pt x="0" y="2857500"/>
                      </a:lnTo>
                      <a:lnTo>
                        <a:pt x="0" y="2722418"/>
                      </a:lnTo>
                      <a:lnTo>
                        <a:pt x="0" y="510897"/>
                      </a:lnTo>
                      <a:cubicBezTo>
                        <a:pt x="0" y="228736"/>
                        <a:pt x="228736" y="0"/>
                        <a:pt x="510897" y="0"/>
                      </a:cubicBezTo>
                      <a:close/>
                    </a:path>
                  </a:pathLst>
                </a:custGeom>
                <a:gradFill>
                  <a:gsLst>
                    <a:gs pos="0">
                      <a:srgbClr val="7F7F7F"/>
                    </a:gs>
                    <a:gs pos="2000">
                      <a:srgbClr val="7F7F7F"/>
                    </a:gs>
                    <a:gs pos="9000">
                      <a:srgbClr val="F2F2F2"/>
                    </a:gs>
                    <a:gs pos="100000">
                      <a:srgbClr val="F2F2F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897" name="Google Shape;897;p21"/>
                <p:cNvSpPr txBox="1"/>
                <p:nvPr/>
              </p:nvSpPr>
              <p:spPr>
                <a:xfrm>
                  <a:off x="1832432" y="2471980"/>
                  <a:ext cx="1088999"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rgbClr val="FF0000"/>
                      </a:solidFill>
                      <a:latin typeface="Montserrat"/>
                      <a:ea typeface="Montserrat"/>
                      <a:cs typeface="Montserrat"/>
                      <a:sym typeface="Montserrat"/>
                    </a:rPr>
                    <a:t>Support</a:t>
                  </a:r>
                  <a:endParaRPr dirty="0"/>
                </a:p>
              </p:txBody>
            </p:sp>
            <p:sp>
              <p:nvSpPr>
                <p:cNvPr id="898" name="Google Shape;898;p21"/>
                <p:cNvSpPr txBox="1"/>
                <p:nvPr/>
              </p:nvSpPr>
              <p:spPr>
                <a:xfrm>
                  <a:off x="1816348" y="3125850"/>
                  <a:ext cx="1174826"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rgbClr val="FF0000"/>
                      </a:solidFill>
                      <a:latin typeface="Montserrat"/>
                      <a:ea typeface="Montserrat"/>
                      <a:cs typeface="Montserrat"/>
                      <a:sym typeface="Montserrat"/>
                    </a:rPr>
                    <a:t>To ensure SMT support</a:t>
                  </a:r>
                  <a:endParaRPr dirty="0"/>
                </a:p>
              </p:txBody>
            </p:sp>
          </p:grpSp>
        </p:grpSp>
      </p:grpSp>
      <p:grpSp>
        <p:nvGrpSpPr>
          <p:cNvPr id="899" name="Google Shape;899;p21"/>
          <p:cNvGrpSpPr/>
          <p:nvPr/>
        </p:nvGrpSpPr>
        <p:grpSpPr>
          <a:xfrm>
            <a:off x="6708102" y="19950"/>
            <a:ext cx="2747282" cy="5477367"/>
            <a:chOff x="6274150" y="41637"/>
            <a:chExt cx="2747282" cy="5477367"/>
          </a:xfrm>
        </p:grpSpPr>
        <p:sp>
          <p:nvSpPr>
            <p:cNvPr id="900" name="Google Shape;900;p21"/>
            <p:cNvSpPr/>
            <p:nvPr/>
          </p:nvSpPr>
          <p:spPr>
            <a:xfrm>
              <a:off x="7132008" y="1923750"/>
              <a:ext cx="1889424" cy="3595254"/>
            </a:xfrm>
            <a:custGeom>
              <a:avLst/>
              <a:gdLst/>
              <a:ahLst/>
              <a:cxnLst/>
              <a:rect l="l" t="t" r="r" b="b"/>
              <a:pathLst>
                <a:path w="1889424" h="3595254" extrusionOk="0">
                  <a:moveTo>
                    <a:pt x="510897" y="0"/>
                  </a:moveTo>
                  <a:lnTo>
                    <a:pt x="1889424" y="0"/>
                  </a:lnTo>
                  <a:cubicBezTo>
                    <a:pt x="1607263" y="0"/>
                    <a:pt x="1378527" y="228736"/>
                    <a:pt x="1378527" y="510897"/>
                  </a:cubicBezTo>
                  <a:lnTo>
                    <a:pt x="1378527" y="2722418"/>
                  </a:lnTo>
                  <a:lnTo>
                    <a:pt x="1381991" y="2722418"/>
                  </a:lnTo>
                  <a:lnTo>
                    <a:pt x="1381991" y="3158836"/>
                  </a:lnTo>
                  <a:cubicBezTo>
                    <a:pt x="1381991" y="3399863"/>
                    <a:pt x="1186600" y="3595254"/>
                    <a:pt x="945573" y="3595254"/>
                  </a:cubicBezTo>
                  <a:lnTo>
                    <a:pt x="436418" y="3595254"/>
                  </a:lnTo>
                  <a:cubicBezTo>
                    <a:pt x="195391" y="3595254"/>
                    <a:pt x="0" y="3399863"/>
                    <a:pt x="0" y="3158836"/>
                  </a:cubicBezTo>
                  <a:lnTo>
                    <a:pt x="0" y="2857500"/>
                  </a:lnTo>
                  <a:lnTo>
                    <a:pt x="0" y="2722418"/>
                  </a:lnTo>
                  <a:lnTo>
                    <a:pt x="0" y="510897"/>
                  </a:lnTo>
                  <a:cubicBezTo>
                    <a:pt x="0" y="228736"/>
                    <a:pt x="228736" y="0"/>
                    <a:pt x="510897" y="0"/>
                  </a:cubicBezTo>
                  <a:close/>
                </a:path>
              </a:pathLst>
            </a:cu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nvGrpSpPr>
            <p:cNvPr id="901" name="Google Shape;901;p21"/>
            <p:cNvGrpSpPr/>
            <p:nvPr/>
          </p:nvGrpSpPr>
          <p:grpSpPr>
            <a:xfrm>
              <a:off x="6274150" y="41637"/>
              <a:ext cx="2602452" cy="5471793"/>
              <a:chOff x="6152280" y="41637"/>
              <a:chExt cx="2602452" cy="5471793"/>
            </a:xfrm>
          </p:grpSpPr>
          <p:grpSp>
            <p:nvGrpSpPr>
              <p:cNvPr id="902" name="Google Shape;902;p21"/>
              <p:cNvGrpSpPr/>
              <p:nvPr/>
            </p:nvGrpSpPr>
            <p:grpSpPr>
              <a:xfrm>
                <a:off x="6152280" y="41637"/>
                <a:ext cx="2552558" cy="2714318"/>
                <a:chOff x="1053427" y="94947"/>
                <a:chExt cx="2552558" cy="2714318"/>
              </a:xfrm>
            </p:grpSpPr>
            <p:grpSp>
              <p:nvGrpSpPr>
                <p:cNvPr id="903" name="Google Shape;903;p21"/>
                <p:cNvGrpSpPr/>
                <p:nvPr/>
              </p:nvGrpSpPr>
              <p:grpSpPr>
                <a:xfrm>
                  <a:off x="1053427" y="94947"/>
                  <a:ext cx="2552558" cy="2714318"/>
                  <a:chOff x="1053427" y="94947"/>
                  <a:chExt cx="2552558" cy="2714318"/>
                </a:xfrm>
              </p:grpSpPr>
              <p:sp>
                <p:nvSpPr>
                  <p:cNvPr id="904" name="Google Shape;904;p21"/>
                  <p:cNvSpPr/>
                  <p:nvPr/>
                </p:nvSpPr>
                <p:spPr>
                  <a:xfrm rot="9007376" flipH="1">
                    <a:off x="1474851" y="378038"/>
                    <a:ext cx="1709711" cy="2148137"/>
                  </a:xfrm>
                  <a:custGeom>
                    <a:avLst/>
                    <a:gdLst/>
                    <a:ahLst/>
                    <a:cxnLst/>
                    <a:rect l="l" t="t" r="r" b="b"/>
                    <a:pathLst>
                      <a:path w="1709711" h="2148137" extrusionOk="0">
                        <a:moveTo>
                          <a:pt x="1110999" y="2050349"/>
                        </a:moveTo>
                        <a:cubicBezTo>
                          <a:pt x="1464921" y="1847023"/>
                          <a:pt x="1585909" y="1393379"/>
                          <a:pt x="1381233" y="1037106"/>
                        </a:cubicBezTo>
                        <a:cubicBezTo>
                          <a:pt x="1355648" y="992572"/>
                          <a:pt x="1326186" y="951667"/>
                          <a:pt x="1293525" y="914577"/>
                        </a:cubicBezTo>
                        <a:lnTo>
                          <a:pt x="1244015" y="868433"/>
                        </a:lnTo>
                        <a:lnTo>
                          <a:pt x="1236616" y="814069"/>
                        </a:lnTo>
                        <a:cubicBezTo>
                          <a:pt x="1244605" y="620957"/>
                          <a:pt x="1233203" y="489334"/>
                          <a:pt x="1317976" y="357070"/>
                        </a:cubicBezTo>
                        <a:cubicBezTo>
                          <a:pt x="1402749" y="224807"/>
                          <a:pt x="1838386" y="-46632"/>
                          <a:pt x="1672289" y="6899"/>
                        </a:cubicBezTo>
                        <a:lnTo>
                          <a:pt x="427086" y="731024"/>
                        </a:lnTo>
                        <a:lnTo>
                          <a:pt x="369801" y="760170"/>
                        </a:lnTo>
                        <a:cubicBezTo>
                          <a:pt x="15879" y="963496"/>
                          <a:pt x="-105109" y="1417140"/>
                          <a:pt x="99567" y="1773414"/>
                        </a:cubicBezTo>
                        <a:cubicBezTo>
                          <a:pt x="304244" y="2129687"/>
                          <a:pt x="757078" y="2253675"/>
                          <a:pt x="1110999" y="2050349"/>
                        </a:cubicBezTo>
                        <a:close/>
                      </a:path>
                    </a:pathLst>
                  </a:custGeom>
                  <a:solidFill>
                    <a:srgbClr val="00B050"/>
                  </a:soli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905" name="Google Shape;905;p21"/>
                  <p:cNvSpPr/>
                  <p:nvPr/>
                </p:nvSpPr>
                <p:spPr>
                  <a:xfrm>
                    <a:off x="1630797" y="788993"/>
                    <a:ext cx="869372" cy="865909"/>
                  </a:xfrm>
                  <a:prstGeom prst="ellipse">
                    <a:avLst/>
                  </a:prstGeom>
                  <a:solidFill>
                    <a:schemeClr val="lt1"/>
                  </a:solidFill>
                  <a:ln>
                    <a:noFill/>
                  </a:ln>
                  <a:effectLst>
                    <a:outerShdw blurRad="50800" dist="127000" dir="78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pic>
              <p:nvPicPr>
                <p:cNvPr id="906" name="Google Shape;906;p21" descr="Meeting outline"/>
                <p:cNvPicPr preferRelativeResize="0"/>
                <p:nvPr/>
              </p:nvPicPr>
              <p:blipFill rotWithShape="1">
                <a:blip r:embed="rId3">
                  <a:alphaModFix/>
                </a:blip>
                <a:srcRect/>
                <a:stretch/>
              </p:blipFill>
              <p:spPr>
                <a:xfrm>
                  <a:off x="1836883" y="990506"/>
                  <a:ext cx="457200" cy="457200"/>
                </a:xfrm>
                <a:prstGeom prst="rect">
                  <a:avLst/>
                </a:prstGeom>
                <a:noFill/>
                <a:ln>
                  <a:noFill/>
                </a:ln>
              </p:spPr>
            </p:pic>
          </p:grpSp>
          <p:grpSp>
            <p:nvGrpSpPr>
              <p:cNvPr id="907" name="Google Shape;907;p21"/>
              <p:cNvGrpSpPr/>
              <p:nvPr/>
            </p:nvGrpSpPr>
            <p:grpSpPr>
              <a:xfrm>
                <a:off x="6707767" y="1918176"/>
                <a:ext cx="2046965" cy="3595254"/>
                <a:chOff x="1608914" y="1971486"/>
                <a:chExt cx="2046965" cy="3595254"/>
              </a:xfrm>
            </p:grpSpPr>
            <p:sp>
              <p:nvSpPr>
                <p:cNvPr id="908" name="Google Shape;908;p21"/>
                <p:cNvSpPr/>
                <p:nvPr/>
              </p:nvSpPr>
              <p:spPr>
                <a:xfrm>
                  <a:off x="1766455" y="1971486"/>
                  <a:ext cx="1889424" cy="3595254"/>
                </a:xfrm>
                <a:custGeom>
                  <a:avLst/>
                  <a:gdLst/>
                  <a:ahLst/>
                  <a:cxnLst/>
                  <a:rect l="l" t="t" r="r" b="b"/>
                  <a:pathLst>
                    <a:path w="1889424" h="3595254" extrusionOk="0">
                      <a:moveTo>
                        <a:pt x="510897" y="0"/>
                      </a:moveTo>
                      <a:lnTo>
                        <a:pt x="1889424" y="0"/>
                      </a:lnTo>
                      <a:cubicBezTo>
                        <a:pt x="1607263" y="0"/>
                        <a:pt x="1378527" y="228736"/>
                        <a:pt x="1378527" y="510897"/>
                      </a:cubicBezTo>
                      <a:lnTo>
                        <a:pt x="1378527" y="2722418"/>
                      </a:lnTo>
                      <a:lnTo>
                        <a:pt x="1381991" y="2722418"/>
                      </a:lnTo>
                      <a:lnTo>
                        <a:pt x="1381991" y="3158836"/>
                      </a:lnTo>
                      <a:cubicBezTo>
                        <a:pt x="1381991" y="3399863"/>
                        <a:pt x="1186600" y="3595254"/>
                        <a:pt x="945573" y="3595254"/>
                      </a:cubicBezTo>
                      <a:lnTo>
                        <a:pt x="436418" y="3595254"/>
                      </a:lnTo>
                      <a:cubicBezTo>
                        <a:pt x="195391" y="3595254"/>
                        <a:pt x="0" y="3399863"/>
                        <a:pt x="0" y="3158836"/>
                      </a:cubicBezTo>
                      <a:lnTo>
                        <a:pt x="0" y="2857500"/>
                      </a:lnTo>
                      <a:lnTo>
                        <a:pt x="0" y="2722418"/>
                      </a:lnTo>
                      <a:lnTo>
                        <a:pt x="0" y="510897"/>
                      </a:lnTo>
                      <a:cubicBezTo>
                        <a:pt x="0" y="228736"/>
                        <a:pt x="228736" y="0"/>
                        <a:pt x="510897" y="0"/>
                      </a:cubicBezTo>
                      <a:close/>
                    </a:path>
                  </a:pathLst>
                </a:custGeom>
                <a:gradFill>
                  <a:gsLst>
                    <a:gs pos="0">
                      <a:srgbClr val="7F7F7F"/>
                    </a:gs>
                    <a:gs pos="2000">
                      <a:srgbClr val="7F7F7F"/>
                    </a:gs>
                    <a:gs pos="9000">
                      <a:srgbClr val="F2F2F2"/>
                    </a:gs>
                    <a:gs pos="100000">
                      <a:srgbClr val="F2F2F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909" name="Google Shape;909;p21"/>
                <p:cNvSpPr txBox="1"/>
                <p:nvPr/>
              </p:nvSpPr>
              <p:spPr>
                <a:xfrm>
                  <a:off x="1809097" y="2471980"/>
                  <a:ext cx="124082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rgbClr val="00B050"/>
                      </a:solidFill>
                      <a:latin typeface="Montserrat"/>
                      <a:ea typeface="Montserrat"/>
                      <a:cs typeface="Montserrat"/>
                      <a:sym typeface="Montserrat"/>
                    </a:rPr>
                    <a:t>Reporting</a:t>
                  </a:r>
                  <a:endParaRPr dirty="0"/>
                </a:p>
              </p:txBody>
            </p:sp>
            <p:sp>
              <p:nvSpPr>
                <p:cNvPr id="910" name="Google Shape;910;p21"/>
                <p:cNvSpPr txBox="1"/>
                <p:nvPr/>
              </p:nvSpPr>
              <p:spPr>
                <a:xfrm>
                  <a:off x="1608914" y="3190729"/>
                  <a:ext cx="1663947"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00B050"/>
                      </a:solidFill>
                      <a:latin typeface="Montserrat"/>
                      <a:ea typeface="Montserrat"/>
                      <a:cs typeface="Montserrat"/>
                      <a:sym typeface="Montserrat"/>
                    </a:rPr>
                    <a:t>Set expectations for what reports are required</a:t>
                  </a:r>
                  <a:endParaRPr sz="1200" dirty="0"/>
                </a:p>
              </p:txBody>
            </p:sp>
          </p:grpSp>
        </p:grpSp>
      </p:grpSp>
      <p:grpSp>
        <p:nvGrpSpPr>
          <p:cNvPr id="911" name="Google Shape;911;p21"/>
          <p:cNvGrpSpPr/>
          <p:nvPr/>
        </p:nvGrpSpPr>
        <p:grpSpPr>
          <a:xfrm>
            <a:off x="8649820" y="-2364"/>
            <a:ext cx="2869152" cy="5477366"/>
            <a:chOff x="8215868" y="19323"/>
            <a:chExt cx="2869152" cy="5477366"/>
          </a:xfrm>
        </p:grpSpPr>
        <p:sp>
          <p:nvSpPr>
            <p:cNvPr id="912" name="Google Shape;912;p21"/>
            <p:cNvSpPr/>
            <p:nvPr/>
          </p:nvSpPr>
          <p:spPr>
            <a:xfrm>
              <a:off x="9195596" y="1901436"/>
              <a:ext cx="1889424" cy="3595254"/>
            </a:xfrm>
            <a:custGeom>
              <a:avLst/>
              <a:gdLst/>
              <a:ahLst/>
              <a:cxnLst/>
              <a:rect l="l" t="t" r="r" b="b"/>
              <a:pathLst>
                <a:path w="1889424" h="3595254" extrusionOk="0">
                  <a:moveTo>
                    <a:pt x="510897" y="0"/>
                  </a:moveTo>
                  <a:lnTo>
                    <a:pt x="1889424" y="0"/>
                  </a:lnTo>
                  <a:cubicBezTo>
                    <a:pt x="1607263" y="0"/>
                    <a:pt x="1378527" y="228736"/>
                    <a:pt x="1378527" y="510897"/>
                  </a:cubicBezTo>
                  <a:lnTo>
                    <a:pt x="1378527" y="2722418"/>
                  </a:lnTo>
                  <a:lnTo>
                    <a:pt x="1381991" y="2722418"/>
                  </a:lnTo>
                  <a:lnTo>
                    <a:pt x="1381991" y="3158836"/>
                  </a:lnTo>
                  <a:cubicBezTo>
                    <a:pt x="1381991" y="3399863"/>
                    <a:pt x="1186600" y="3595254"/>
                    <a:pt x="945573" y="3595254"/>
                  </a:cubicBezTo>
                  <a:lnTo>
                    <a:pt x="436418" y="3595254"/>
                  </a:lnTo>
                  <a:cubicBezTo>
                    <a:pt x="195391" y="3595254"/>
                    <a:pt x="0" y="3399863"/>
                    <a:pt x="0" y="3158836"/>
                  </a:cubicBezTo>
                  <a:lnTo>
                    <a:pt x="0" y="2857500"/>
                  </a:lnTo>
                  <a:lnTo>
                    <a:pt x="0" y="2722418"/>
                  </a:lnTo>
                  <a:lnTo>
                    <a:pt x="0" y="510897"/>
                  </a:lnTo>
                  <a:cubicBezTo>
                    <a:pt x="0" y="228736"/>
                    <a:pt x="228736" y="0"/>
                    <a:pt x="510897" y="0"/>
                  </a:cubicBezTo>
                  <a:close/>
                </a:path>
              </a:pathLst>
            </a:custGeom>
            <a:solidFill>
              <a:schemeClr val="dk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nvGrpSpPr>
            <p:cNvPr id="913" name="Google Shape;913;p21"/>
            <p:cNvGrpSpPr/>
            <p:nvPr/>
          </p:nvGrpSpPr>
          <p:grpSpPr>
            <a:xfrm>
              <a:off x="8215868" y="19323"/>
              <a:ext cx="2602452" cy="5471792"/>
              <a:chOff x="8215868" y="19323"/>
              <a:chExt cx="2602452" cy="5471792"/>
            </a:xfrm>
          </p:grpSpPr>
          <p:grpSp>
            <p:nvGrpSpPr>
              <p:cNvPr id="914" name="Google Shape;914;p21"/>
              <p:cNvGrpSpPr/>
              <p:nvPr/>
            </p:nvGrpSpPr>
            <p:grpSpPr>
              <a:xfrm>
                <a:off x="8215868" y="19323"/>
                <a:ext cx="2552558" cy="2714318"/>
                <a:chOff x="1053427" y="94947"/>
                <a:chExt cx="2552558" cy="2714318"/>
              </a:xfrm>
            </p:grpSpPr>
            <p:grpSp>
              <p:nvGrpSpPr>
                <p:cNvPr id="915" name="Google Shape;915;p21"/>
                <p:cNvGrpSpPr/>
                <p:nvPr/>
              </p:nvGrpSpPr>
              <p:grpSpPr>
                <a:xfrm>
                  <a:off x="1053427" y="94947"/>
                  <a:ext cx="2552558" cy="2714318"/>
                  <a:chOff x="1053427" y="94947"/>
                  <a:chExt cx="2552558" cy="2714318"/>
                </a:xfrm>
              </p:grpSpPr>
              <p:sp>
                <p:nvSpPr>
                  <p:cNvPr id="916" name="Google Shape;916;p21"/>
                  <p:cNvSpPr/>
                  <p:nvPr/>
                </p:nvSpPr>
                <p:spPr>
                  <a:xfrm rot="9007376" flipH="1">
                    <a:off x="1474851" y="378038"/>
                    <a:ext cx="1709711" cy="2148137"/>
                  </a:xfrm>
                  <a:custGeom>
                    <a:avLst/>
                    <a:gdLst/>
                    <a:ahLst/>
                    <a:cxnLst/>
                    <a:rect l="l" t="t" r="r" b="b"/>
                    <a:pathLst>
                      <a:path w="1709711" h="2148137" extrusionOk="0">
                        <a:moveTo>
                          <a:pt x="1110999" y="2050349"/>
                        </a:moveTo>
                        <a:cubicBezTo>
                          <a:pt x="1464921" y="1847023"/>
                          <a:pt x="1585909" y="1393379"/>
                          <a:pt x="1381233" y="1037106"/>
                        </a:cubicBezTo>
                        <a:cubicBezTo>
                          <a:pt x="1355648" y="992572"/>
                          <a:pt x="1326186" y="951667"/>
                          <a:pt x="1293525" y="914577"/>
                        </a:cubicBezTo>
                        <a:lnTo>
                          <a:pt x="1244015" y="868433"/>
                        </a:lnTo>
                        <a:lnTo>
                          <a:pt x="1236616" y="814069"/>
                        </a:lnTo>
                        <a:cubicBezTo>
                          <a:pt x="1244605" y="620957"/>
                          <a:pt x="1233203" y="489334"/>
                          <a:pt x="1317976" y="357070"/>
                        </a:cubicBezTo>
                        <a:cubicBezTo>
                          <a:pt x="1402749" y="224807"/>
                          <a:pt x="1838386" y="-46632"/>
                          <a:pt x="1672289" y="6899"/>
                        </a:cubicBezTo>
                        <a:lnTo>
                          <a:pt x="427086" y="731024"/>
                        </a:lnTo>
                        <a:lnTo>
                          <a:pt x="369801" y="760170"/>
                        </a:lnTo>
                        <a:cubicBezTo>
                          <a:pt x="15879" y="963496"/>
                          <a:pt x="-105109" y="1417140"/>
                          <a:pt x="99567" y="1773414"/>
                        </a:cubicBezTo>
                        <a:cubicBezTo>
                          <a:pt x="304244" y="2129687"/>
                          <a:pt x="757078" y="2253675"/>
                          <a:pt x="1110999" y="2050349"/>
                        </a:cubicBezTo>
                        <a:close/>
                      </a:path>
                    </a:pathLst>
                  </a:custGeom>
                  <a:solidFill>
                    <a:srgbClr val="7030A0"/>
                  </a:solidFill>
                  <a:ln w="12700" cap="flat" cmpd="sng">
                    <a:solidFill>
                      <a:srgbClr val="36447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917" name="Google Shape;917;p21"/>
                  <p:cNvSpPr/>
                  <p:nvPr/>
                </p:nvSpPr>
                <p:spPr>
                  <a:xfrm>
                    <a:off x="1630797" y="788993"/>
                    <a:ext cx="869372" cy="865909"/>
                  </a:xfrm>
                  <a:prstGeom prst="ellipse">
                    <a:avLst/>
                  </a:prstGeom>
                  <a:solidFill>
                    <a:schemeClr val="lt1"/>
                  </a:solidFill>
                  <a:ln>
                    <a:noFill/>
                  </a:ln>
                  <a:effectLst>
                    <a:outerShdw blurRad="50800" dist="127000" dir="78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pic>
              <p:nvPicPr>
                <p:cNvPr id="918" name="Google Shape;918;p21" descr="Meeting outline"/>
                <p:cNvPicPr preferRelativeResize="0"/>
                <p:nvPr/>
              </p:nvPicPr>
              <p:blipFill rotWithShape="1">
                <a:blip r:embed="rId3">
                  <a:alphaModFix/>
                </a:blip>
                <a:srcRect/>
                <a:stretch/>
              </p:blipFill>
              <p:spPr>
                <a:xfrm>
                  <a:off x="1836883" y="990506"/>
                  <a:ext cx="457200" cy="457200"/>
                </a:xfrm>
                <a:prstGeom prst="rect">
                  <a:avLst/>
                </a:prstGeom>
                <a:noFill/>
                <a:ln>
                  <a:noFill/>
                </a:ln>
              </p:spPr>
            </p:pic>
          </p:grpSp>
          <p:grpSp>
            <p:nvGrpSpPr>
              <p:cNvPr id="919" name="Google Shape;919;p21"/>
              <p:cNvGrpSpPr/>
              <p:nvPr/>
            </p:nvGrpSpPr>
            <p:grpSpPr>
              <a:xfrm>
                <a:off x="8928896" y="1895862"/>
                <a:ext cx="1889424" cy="3595254"/>
                <a:chOff x="1766455" y="1971486"/>
                <a:chExt cx="1889424" cy="3595254"/>
              </a:xfrm>
            </p:grpSpPr>
            <p:sp>
              <p:nvSpPr>
                <p:cNvPr id="920" name="Google Shape;920;p21"/>
                <p:cNvSpPr/>
                <p:nvPr/>
              </p:nvSpPr>
              <p:spPr>
                <a:xfrm>
                  <a:off x="1766455" y="1971486"/>
                  <a:ext cx="1889424" cy="3595254"/>
                </a:xfrm>
                <a:custGeom>
                  <a:avLst/>
                  <a:gdLst/>
                  <a:ahLst/>
                  <a:cxnLst/>
                  <a:rect l="l" t="t" r="r" b="b"/>
                  <a:pathLst>
                    <a:path w="1889424" h="3595254" extrusionOk="0">
                      <a:moveTo>
                        <a:pt x="510897" y="0"/>
                      </a:moveTo>
                      <a:lnTo>
                        <a:pt x="1889424" y="0"/>
                      </a:lnTo>
                      <a:cubicBezTo>
                        <a:pt x="1607263" y="0"/>
                        <a:pt x="1378527" y="228736"/>
                        <a:pt x="1378527" y="510897"/>
                      </a:cubicBezTo>
                      <a:lnTo>
                        <a:pt x="1378527" y="2722418"/>
                      </a:lnTo>
                      <a:lnTo>
                        <a:pt x="1381991" y="2722418"/>
                      </a:lnTo>
                      <a:lnTo>
                        <a:pt x="1381991" y="3158836"/>
                      </a:lnTo>
                      <a:cubicBezTo>
                        <a:pt x="1381991" y="3399863"/>
                        <a:pt x="1186600" y="3595254"/>
                        <a:pt x="945573" y="3595254"/>
                      </a:cubicBezTo>
                      <a:lnTo>
                        <a:pt x="436418" y="3595254"/>
                      </a:lnTo>
                      <a:cubicBezTo>
                        <a:pt x="195391" y="3595254"/>
                        <a:pt x="0" y="3399863"/>
                        <a:pt x="0" y="3158836"/>
                      </a:cubicBezTo>
                      <a:lnTo>
                        <a:pt x="0" y="2857500"/>
                      </a:lnTo>
                      <a:lnTo>
                        <a:pt x="0" y="2722418"/>
                      </a:lnTo>
                      <a:lnTo>
                        <a:pt x="0" y="510897"/>
                      </a:lnTo>
                      <a:cubicBezTo>
                        <a:pt x="0" y="228736"/>
                        <a:pt x="228736" y="0"/>
                        <a:pt x="510897" y="0"/>
                      </a:cubicBezTo>
                      <a:close/>
                    </a:path>
                  </a:pathLst>
                </a:custGeom>
                <a:gradFill>
                  <a:gsLst>
                    <a:gs pos="0">
                      <a:srgbClr val="7F7F7F"/>
                    </a:gs>
                    <a:gs pos="2000">
                      <a:srgbClr val="7F7F7F"/>
                    </a:gs>
                    <a:gs pos="9000">
                      <a:srgbClr val="F2F2F2"/>
                    </a:gs>
                    <a:gs pos="100000">
                      <a:srgbClr val="F2F2F2"/>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921" name="Google Shape;921;p21"/>
                <p:cNvSpPr txBox="1"/>
                <p:nvPr/>
              </p:nvSpPr>
              <p:spPr>
                <a:xfrm>
                  <a:off x="1766456" y="2471980"/>
                  <a:ext cx="1207526"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dirty="0">
                      <a:solidFill>
                        <a:srgbClr val="7030A0"/>
                      </a:solidFill>
                      <a:latin typeface="Montserrat"/>
                      <a:ea typeface="Montserrat"/>
                      <a:cs typeface="Montserrat"/>
                      <a:sym typeface="Montserrat"/>
                    </a:rPr>
                    <a:t>Reflection</a:t>
                  </a:r>
                  <a:endParaRPr dirty="0"/>
                </a:p>
              </p:txBody>
            </p:sp>
            <p:sp>
              <p:nvSpPr>
                <p:cNvPr id="922" name="Google Shape;922;p21"/>
                <p:cNvSpPr txBox="1"/>
                <p:nvPr/>
              </p:nvSpPr>
              <p:spPr>
                <a:xfrm>
                  <a:off x="1766455" y="3312354"/>
                  <a:ext cx="1389234"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rgbClr val="7030A0"/>
                      </a:solidFill>
                      <a:latin typeface="Montserrat"/>
                      <a:ea typeface="Montserrat"/>
                      <a:cs typeface="Montserrat"/>
                      <a:sym typeface="Montserrat"/>
                    </a:rPr>
                    <a:t>To conduct a reflection process at the end of Term 3</a:t>
                  </a:r>
                  <a:endParaRPr/>
                </a:p>
              </p:txBody>
            </p:sp>
          </p:grpSp>
        </p:grpSp>
      </p:grpSp>
      <p:sp>
        <p:nvSpPr>
          <p:cNvPr id="923" name="Google Shape;923;p21"/>
          <p:cNvSpPr txBox="1">
            <a:spLocks noGrp="1"/>
          </p:cNvSpPr>
          <p:nvPr>
            <p:ph type="title"/>
          </p:nvPr>
        </p:nvSpPr>
        <p:spPr>
          <a:xfrm>
            <a:off x="1622558" y="5464349"/>
            <a:ext cx="9956799" cy="112500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Montserrat SemiBold"/>
              <a:buNone/>
            </a:pPr>
            <a:r>
              <a:rPr lang="en-US" dirty="0">
                <a:solidFill>
                  <a:schemeClr val="lt1"/>
                </a:solidFill>
              </a:rPr>
              <a:t>Coaching and Mentoring</a:t>
            </a:r>
            <a:endParaRPr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3"/>
                                        </p:tgtEl>
                                        <p:attrNameLst>
                                          <p:attrName>style.visibility</p:attrName>
                                        </p:attrNameLst>
                                      </p:cBhvr>
                                      <p:to>
                                        <p:strVal val="visible"/>
                                      </p:to>
                                    </p:set>
                                    <p:animEffect transition="in" filter="fade">
                                      <p:cBhvr>
                                        <p:cTn id="7" dur="1000"/>
                                        <p:tgtEl>
                                          <p:spTgt spid="923"/>
                                        </p:tgtEl>
                                      </p:cBhvr>
                                    </p:animEffect>
                                    <p:anim calcmode="lin" valueType="num">
                                      <p:cBhvr>
                                        <p:cTn id="8" dur="1000" fill="hold"/>
                                        <p:tgtEl>
                                          <p:spTgt spid="923"/>
                                        </p:tgtEl>
                                        <p:attrNameLst>
                                          <p:attrName>ppt_x</p:attrName>
                                        </p:attrNameLst>
                                      </p:cBhvr>
                                      <p:tavLst>
                                        <p:tav tm="0">
                                          <p:val>
                                            <p:strVal val="#ppt_x"/>
                                          </p:val>
                                        </p:tav>
                                        <p:tav tm="100000">
                                          <p:val>
                                            <p:strVal val="#ppt_x"/>
                                          </p:val>
                                        </p:tav>
                                      </p:tavLst>
                                    </p:anim>
                                    <p:anim calcmode="lin" valueType="num">
                                      <p:cBhvr>
                                        <p:cTn id="9" dur="1000" fill="hold"/>
                                        <p:tgtEl>
                                          <p:spTgt spid="9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863"/>
                                        </p:tgtEl>
                                        <p:attrNameLst>
                                          <p:attrName>style.visibility</p:attrName>
                                        </p:attrNameLst>
                                      </p:cBhvr>
                                      <p:to>
                                        <p:strVal val="visible"/>
                                      </p:to>
                                    </p:set>
                                    <p:animEffect transition="in" filter="wipe(up)">
                                      <p:cBhvr>
                                        <p:cTn id="14" dur="2000"/>
                                        <p:tgtEl>
                                          <p:spTgt spid="86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75"/>
                                        </p:tgtEl>
                                        <p:attrNameLst>
                                          <p:attrName>style.visibility</p:attrName>
                                        </p:attrNameLst>
                                      </p:cBhvr>
                                      <p:to>
                                        <p:strVal val="visible"/>
                                      </p:to>
                                    </p:set>
                                    <p:animEffect transition="in" filter="wipe(up)">
                                      <p:cBhvr>
                                        <p:cTn id="19" dur="2000"/>
                                        <p:tgtEl>
                                          <p:spTgt spid="87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87"/>
                                        </p:tgtEl>
                                        <p:attrNameLst>
                                          <p:attrName>style.visibility</p:attrName>
                                        </p:attrNameLst>
                                      </p:cBhvr>
                                      <p:to>
                                        <p:strVal val="visible"/>
                                      </p:to>
                                    </p:set>
                                    <p:animEffect transition="in" filter="wipe(up)">
                                      <p:cBhvr>
                                        <p:cTn id="24" dur="2000"/>
                                        <p:tgtEl>
                                          <p:spTgt spid="88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899"/>
                                        </p:tgtEl>
                                        <p:attrNameLst>
                                          <p:attrName>style.visibility</p:attrName>
                                        </p:attrNameLst>
                                      </p:cBhvr>
                                      <p:to>
                                        <p:strVal val="visible"/>
                                      </p:to>
                                    </p:set>
                                    <p:animEffect transition="in" filter="wipe(up)">
                                      <p:cBhvr>
                                        <p:cTn id="29" dur="2000"/>
                                        <p:tgtEl>
                                          <p:spTgt spid="89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911"/>
                                        </p:tgtEl>
                                        <p:attrNameLst>
                                          <p:attrName>style.visibility</p:attrName>
                                        </p:attrNameLst>
                                      </p:cBhvr>
                                      <p:to>
                                        <p:strVal val="visible"/>
                                      </p:to>
                                    </p:set>
                                    <p:animEffect transition="in" filter="wipe(up)">
                                      <p:cBhvr>
                                        <p:cTn id="34" dur="2000"/>
                                        <p:tgtEl>
                                          <p:spTgt spid="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grpSp>
        <p:nvGrpSpPr>
          <p:cNvPr id="931" name="Google Shape;931;p22"/>
          <p:cNvGrpSpPr/>
          <p:nvPr/>
        </p:nvGrpSpPr>
        <p:grpSpPr>
          <a:xfrm>
            <a:off x="567267" y="-15989"/>
            <a:ext cx="11624733" cy="6873989"/>
            <a:chOff x="567267" y="-15989"/>
            <a:chExt cx="11624733" cy="6873989"/>
          </a:xfrm>
        </p:grpSpPr>
        <p:sp>
          <p:nvSpPr>
            <p:cNvPr id="932" name="Google Shape;932;p22"/>
            <p:cNvSpPr/>
            <p:nvPr/>
          </p:nvSpPr>
          <p:spPr>
            <a:xfrm>
              <a:off x="2469931" y="1"/>
              <a:ext cx="7819405" cy="4701612"/>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933" name="Google Shape;933;p22"/>
            <p:cNvSpPr/>
            <p:nvPr/>
          </p:nvSpPr>
          <p:spPr>
            <a:xfrm>
              <a:off x="567267" y="-6462"/>
              <a:ext cx="1902664" cy="6864462"/>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934" name="Google Shape;934;p22"/>
            <p:cNvSpPr/>
            <p:nvPr/>
          </p:nvSpPr>
          <p:spPr>
            <a:xfrm>
              <a:off x="10289336" y="-15989"/>
              <a:ext cx="1902664" cy="6864462"/>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935" name="Google Shape;935;p22"/>
            <p:cNvSpPr/>
            <p:nvPr/>
          </p:nvSpPr>
          <p:spPr>
            <a:xfrm>
              <a:off x="567267" y="3814483"/>
              <a:ext cx="11624733" cy="3033990"/>
            </a:xfrm>
            <a:prstGeom prst="trapezoid">
              <a:avLst>
                <a:gd name="adj" fmla="val 63986"/>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sp>
        <p:nvSpPr>
          <p:cNvPr id="936" name="Google Shape;936;p22"/>
          <p:cNvSpPr/>
          <p:nvPr/>
        </p:nvSpPr>
        <p:spPr>
          <a:xfrm>
            <a:off x="4392385" y="5519058"/>
            <a:ext cx="1534885" cy="449035"/>
          </a:xfrm>
          <a:custGeom>
            <a:avLst/>
            <a:gdLst/>
            <a:ahLst/>
            <a:cxnLst/>
            <a:rect l="l" t="t" r="r" b="b"/>
            <a:pathLst>
              <a:path w="1534885" h="449035" extrusionOk="0">
                <a:moveTo>
                  <a:pt x="1534885" y="449035"/>
                </a:moveTo>
                <a:lnTo>
                  <a:pt x="0" y="326570"/>
                </a:lnTo>
                <a:lnTo>
                  <a:pt x="391886" y="0"/>
                </a:lnTo>
                <a:lnTo>
                  <a:pt x="1534885" y="449035"/>
                </a:lnTo>
                <a:close/>
              </a:path>
            </a:pathLst>
          </a:custGeom>
          <a:solidFill>
            <a:schemeClr val="dk1">
              <a:alpha val="26666"/>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nvGrpSpPr>
          <p:cNvPr id="937" name="Google Shape;937;p22"/>
          <p:cNvGrpSpPr/>
          <p:nvPr/>
        </p:nvGrpSpPr>
        <p:grpSpPr>
          <a:xfrm>
            <a:off x="2560726" y="2587520"/>
            <a:ext cx="2175075" cy="1265259"/>
            <a:chOff x="3249536" y="2587522"/>
            <a:chExt cx="1486265" cy="760885"/>
          </a:xfrm>
        </p:grpSpPr>
        <p:sp>
          <p:nvSpPr>
            <p:cNvPr id="938" name="Google Shape;938;p22"/>
            <p:cNvSpPr txBox="1"/>
            <p:nvPr/>
          </p:nvSpPr>
          <p:spPr>
            <a:xfrm>
              <a:off x="3249536" y="2587522"/>
              <a:ext cx="1486265" cy="2776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2"/>
                  </a:solidFill>
                  <a:latin typeface="Montserrat"/>
                  <a:ea typeface="Montserrat"/>
                  <a:cs typeface="Montserrat"/>
                  <a:sym typeface="Montserrat"/>
                </a:rPr>
                <a:t>Funding</a:t>
              </a:r>
              <a:endParaRPr/>
            </a:p>
          </p:txBody>
        </p:sp>
        <p:sp>
          <p:nvSpPr>
            <p:cNvPr id="939" name="Google Shape;939;p22"/>
            <p:cNvSpPr txBox="1"/>
            <p:nvPr/>
          </p:nvSpPr>
          <p:spPr>
            <a:xfrm>
              <a:off x="3265860" y="2848673"/>
              <a:ext cx="1434714" cy="49973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accent2"/>
                  </a:solidFill>
                  <a:latin typeface="Montserrat"/>
                  <a:ea typeface="Montserrat"/>
                  <a:cs typeface="Montserrat"/>
                  <a:sym typeface="Montserrat"/>
                </a:rPr>
                <a:t>Provided through the ETDP SETA and 1% levy</a:t>
              </a:r>
              <a:endParaRPr dirty="0"/>
            </a:p>
          </p:txBody>
        </p:sp>
      </p:grpSp>
      <p:grpSp>
        <p:nvGrpSpPr>
          <p:cNvPr id="940" name="Google Shape;940;p22"/>
          <p:cNvGrpSpPr/>
          <p:nvPr/>
        </p:nvGrpSpPr>
        <p:grpSpPr>
          <a:xfrm>
            <a:off x="6971319" y="2863233"/>
            <a:ext cx="2965973" cy="1238761"/>
            <a:chOff x="6818920" y="2710831"/>
            <a:chExt cx="1848616" cy="690765"/>
          </a:xfrm>
        </p:grpSpPr>
        <p:sp>
          <p:nvSpPr>
            <p:cNvPr id="941" name="Google Shape;941;p22"/>
            <p:cNvSpPr txBox="1"/>
            <p:nvPr/>
          </p:nvSpPr>
          <p:spPr>
            <a:xfrm>
              <a:off x="6818920" y="2710831"/>
              <a:ext cx="1848616" cy="2574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7030A0"/>
                  </a:solidFill>
                  <a:latin typeface="Montserrat"/>
                  <a:ea typeface="Montserrat"/>
                  <a:cs typeface="Montserrat"/>
                  <a:sym typeface="Montserrat"/>
                </a:rPr>
                <a:t>Roles of DTDC</a:t>
              </a:r>
              <a:endParaRPr/>
            </a:p>
          </p:txBody>
        </p:sp>
        <p:sp>
          <p:nvSpPr>
            <p:cNvPr id="942" name="Google Shape;942;p22"/>
            <p:cNvSpPr txBox="1"/>
            <p:nvPr/>
          </p:nvSpPr>
          <p:spPr>
            <a:xfrm>
              <a:off x="7008335" y="2938211"/>
              <a:ext cx="1434714" cy="4633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7030A0"/>
                  </a:solidFill>
                  <a:latin typeface="Montserrat"/>
                  <a:ea typeface="Montserrat"/>
                  <a:cs typeface="Montserrat"/>
                  <a:sym typeface="Montserrat"/>
                </a:rPr>
                <a:t>Capturing and submitting SACE Points.</a:t>
              </a:r>
              <a:endParaRPr dirty="0"/>
            </a:p>
          </p:txBody>
        </p:sp>
      </p:grpSp>
      <p:grpSp>
        <p:nvGrpSpPr>
          <p:cNvPr id="943" name="Google Shape;943;p22"/>
          <p:cNvGrpSpPr/>
          <p:nvPr/>
        </p:nvGrpSpPr>
        <p:grpSpPr>
          <a:xfrm>
            <a:off x="7039963" y="906236"/>
            <a:ext cx="2090712" cy="1044888"/>
            <a:chOff x="6737170" y="1233805"/>
            <a:chExt cx="1503781" cy="554675"/>
          </a:xfrm>
        </p:grpSpPr>
        <p:sp>
          <p:nvSpPr>
            <p:cNvPr id="944" name="Google Shape;944;p22"/>
            <p:cNvSpPr txBox="1"/>
            <p:nvPr/>
          </p:nvSpPr>
          <p:spPr>
            <a:xfrm>
              <a:off x="6754687" y="1233805"/>
              <a:ext cx="1486265" cy="245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00B0F0"/>
                  </a:solidFill>
                  <a:latin typeface="Montserrat"/>
                  <a:ea typeface="Montserrat"/>
                  <a:cs typeface="Montserrat"/>
                  <a:sym typeface="Montserrat"/>
                </a:rPr>
                <a:t>Importance</a:t>
              </a:r>
              <a:endParaRPr sz="1800">
                <a:solidFill>
                  <a:srgbClr val="00B0F0"/>
                </a:solidFill>
                <a:latin typeface="Montserrat"/>
                <a:ea typeface="Montserrat"/>
                <a:cs typeface="Montserrat"/>
                <a:sym typeface="Montserrat"/>
              </a:endParaRPr>
            </a:p>
          </p:txBody>
        </p:sp>
        <p:sp>
          <p:nvSpPr>
            <p:cNvPr id="945" name="Google Shape;945;p22"/>
            <p:cNvSpPr txBox="1"/>
            <p:nvPr/>
          </p:nvSpPr>
          <p:spPr>
            <a:xfrm>
              <a:off x="6737170" y="1478054"/>
              <a:ext cx="1434714" cy="3104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rgbClr val="00B0F0"/>
                  </a:solidFill>
                  <a:latin typeface="Montserrat"/>
                  <a:ea typeface="Montserrat"/>
                  <a:cs typeface="Montserrat"/>
                  <a:sym typeface="Montserrat"/>
                </a:rPr>
                <a:t>To provide oversight and support</a:t>
              </a:r>
              <a:endParaRPr dirty="0"/>
            </a:p>
          </p:txBody>
        </p:sp>
      </p:grpSp>
      <p:grpSp>
        <p:nvGrpSpPr>
          <p:cNvPr id="946" name="Google Shape;946;p22"/>
          <p:cNvGrpSpPr/>
          <p:nvPr/>
        </p:nvGrpSpPr>
        <p:grpSpPr>
          <a:xfrm>
            <a:off x="2800350" y="832758"/>
            <a:ext cx="2171699" cy="1598465"/>
            <a:chOff x="3249535" y="2587522"/>
            <a:chExt cx="1639885" cy="1169628"/>
          </a:xfrm>
        </p:grpSpPr>
        <p:sp>
          <p:nvSpPr>
            <p:cNvPr id="947" name="Google Shape;947;p22"/>
            <p:cNvSpPr txBox="1"/>
            <p:nvPr/>
          </p:nvSpPr>
          <p:spPr>
            <a:xfrm>
              <a:off x="3249535" y="2587522"/>
              <a:ext cx="1639885" cy="3378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accent3"/>
                  </a:solidFill>
                  <a:latin typeface="Montserrat"/>
                  <a:ea typeface="Montserrat"/>
                  <a:cs typeface="Montserrat"/>
                  <a:sym typeface="Montserrat"/>
                </a:rPr>
                <a:t>Mobilisation</a:t>
              </a:r>
              <a:endParaRPr sz="1800">
                <a:solidFill>
                  <a:schemeClr val="accent3"/>
                </a:solidFill>
                <a:latin typeface="Montserrat"/>
                <a:ea typeface="Montserrat"/>
                <a:cs typeface="Montserrat"/>
                <a:sym typeface="Montserrat"/>
              </a:endParaRPr>
            </a:p>
          </p:txBody>
        </p:sp>
        <p:sp>
          <p:nvSpPr>
            <p:cNvPr id="948" name="Google Shape;948;p22"/>
            <p:cNvSpPr txBox="1"/>
            <p:nvPr/>
          </p:nvSpPr>
          <p:spPr>
            <a:xfrm>
              <a:off x="3265860" y="2901396"/>
              <a:ext cx="1434714" cy="8557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dirty="0">
                  <a:solidFill>
                    <a:schemeClr val="accent3"/>
                  </a:solidFill>
                  <a:latin typeface="Montserrat"/>
                  <a:ea typeface="Montserrat"/>
                  <a:cs typeface="Montserrat"/>
                  <a:sym typeface="Montserrat"/>
                </a:rPr>
                <a:t>Advocacy Campaign to ensure the E</a:t>
              </a:r>
              <a:r>
                <a:rPr lang="en-US" sz="1400" baseline="30000" dirty="0">
                  <a:solidFill>
                    <a:schemeClr val="accent3"/>
                  </a:solidFill>
                  <a:latin typeface="Montserrat"/>
                  <a:ea typeface="Montserrat"/>
                  <a:cs typeface="Montserrat"/>
                  <a:sym typeface="Montserrat"/>
                </a:rPr>
                <a:t>3</a:t>
              </a:r>
              <a:r>
                <a:rPr lang="en-US" sz="1400" dirty="0">
                  <a:solidFill>
                    <a:schemeClr val="accent3"/>
                  </a:solidFill>
                  <a:latin typeface="Montserrat"/>
                  <a:ea typeface="Montserrat"/>
                  <a:cs typeface="Montserrat"/>
                  <a:sym typeface="Montserrat"/>
                </a:rPr>
                <a:t> message reaches everyone</a:t>
              </a:r>
              <a:endParaRPr dirty="0"/>
            </a:p>
          </p:txBody>
        </p:sp>
      </p:grpSp>
      <p:grpSp>
        <p:nvGrpSpPr>
          <p:cNvPr id="949" name="Google Shape;949;p22"/>
          <p:cNvGrpSpPr/>
          <p:nvPr/>
        </p:nvGrpSpPr>
        <p:grpSpPr>
          <a:xfrm>
            <a:off x="4740111" y="4116156"/>
            <a:ext cx="2443765" cy="978668"/>
            <a:chOff x="4740111" y="4116156"/>
            <a:chExt cx="2443765" cy="978668"/>
          </a:xfrm>
        </p:grpSpPr>
        <p:sp>
          <p:nvSpPr>
            <p:cNvPr id="950" name="Google Shape;950;p22"/>
            <p:cNvSpPr/>
            <p:nvPr/>
          </p:nvSpPr>
          <p:spPr>
            <a:xfrm rot="-5400000">
              <a:off x="5003130" y="4105825"/>
              <a:ext cx="762017" cy="1094197"/>
            </a:xfrm>
            <a:prstGeom prst="triangle">
              <a:avLst>
                <a:gd name="adj" fmla="val 50000"/>
              </a:avLst>
            </a:prstGeom>
            <a:solidFill>
              <a:srgbClr val="FFD2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951" name="Google Shape;951;p22"/>
            <p:cNvSpPr/>
            <p:nvPr/>
          </p:nvSpPr>
          <p:spPr>
            <a:xfrm>
              <a:off x="4740111" y="4206308"/>
              <a:ext cx="1213834" cy="444321"/>
            </a:xfrm>
            <a:custGeom>
              <a:avLst/>
              <a:gdLst/>
              <a:ahLst/>
              <a:cxnLst/>
              <a:rect l="l" t="t" r="r" b="b"/>
              <a:pathLst>
                <a:path w="1213834" h="444321" extrusionOk="0">
                  <a:moveTo>
                    <a:pt x="1213834" y="61174"/>
                  </a:moveTo>
                  <a:lnTo>
                    <a:pt x="1014211" y="0"/>
                  </a:lnTo>
                  <a:lnTo>
                    <a:pt x="0" y="357389"/>
                  </a:lnTo>
                  <a:lnTo>
                    <a:pt x="128789" y="444321"/>
                  </a:lnTo>
                  <a:lnTo>
                    <a:pt x="1213834" y="61174"/>
                  </a:lnTo>
                  <a:close/>
                </a:path>
              </a:pathLst>
            </a:custGeom>
            <a:solidFill>
              <a:srgbClr val="E3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952" name="Google Shape;952;p22"/>
            <p:cNvSpPr/>
            <p:nvPr/>
          </p:nvSpPr>
          <p:spPr>
            <a:xfrm rot="5400000" flipH="1">
              <a:off x="6049213" y="4122055"/>
              <a:ext cx="851340" cy="1094198"/>
            </a:xfrm>
            <a:prstGeom prst="triangle">
              <a:avLst>
                <a:gd name="adj" fmla="val 50000"/>
              </a:avLst>
            </a:prstGeom>
            <a:solidFill>
              <a:srgbClr val="E3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953" name="Google Shape;953;p22"/>
            <p:cNvSpPr/>
            <p:nvPr/>
          </p:nvSpPr>
          <p:spPr>
            <a:xfrm>
              <a:off x="5928186" y="4116156"/>
              <a:ext cx="1255690" cy="534473"/>
            </a:xfrm>
            <a:custGeom>
              <a:avLst/>
              <a:gdLst/>
              <a:ahLst/>
              <a:cxnLst/>
              <a:rect l="l" t="t" r="r" b="b"/>
              <a:pathLst>
                <a:path w="1255690" h="534473" extrusionOk="0">
                  <a:moveTo>
                    <a:pt x="0" y="128789"/>
                  </a:moveTo>
                  <a:lnTo>
                    <a:pt x="244698" y="0"/>
                  </a:lnTo>
                  <a:lnTo>
                    <a:pt x="1255690" y="405684"/>
                  </a:lnTo>
                  <a:lnTo>
                    <a:pt x="1049628" y="534473"/>
                  </a:lnTo>
                  <a:lnTo>
                    <a:pt x="0" y="128789"/>
                  </a:lnTo>
                  <a:close/>
                </a:path>
              </a:pathLst>
            </a:custGeom>
            <a:solidFill>
              <a:srgbClr val="E3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sp>
        <p:nvSpPr>
          <p:cNvPr id="954" name="Google Shape;954;p22"/>
          <p:cNvSpPr txBox="1">
            <a:spLocks noGrp="1"/>
          </p:cNvSpPr>
          <p:nvPr>
            <p:ph type="title"/>
          </p:nvPr>
        </p:nvSpPr>
        <p:spPr>
          <a:xfrm>
            <a:off x="1616339" y="-6462"/>
            <a:ext cx="9956799" cy="7432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B5EC4"/>
              </a:buClr>
              <a:buSzPts val="4400"/>
              <a:buFont typeface="Montserrat SemiBold"/>
              <a:buNone/>
            </a:pPr>
            <a:r>
              <a:rPr lang="en-US"/>
              <a:t>Mobilising the district and the DTDCs </a:t>
            </a:r>
            <a:endParaRPr/>
          </a:p>
        </p:txBody>
      </p:sp>
      <p:sp>
        <p:nvSpPr>
          <p:cNvPr id="955" name="Google Shape;955;p22"/>
          <p:cNvSpPr/>
          <p:nvPr/>
        </p:nvSpPr>
        <p:spPr>
          <a:xfrm>
            <a:off x="5953945" y="4777957"/>
            <a:ext cx="1148984" cy="530818"/>
          </a:xfrm>
          <a:custGeom>
            <a:avLst/>
            <a:gdLst/>
            <a:ahLst/>
            <a:cxnLst/>
            <a:rect l="l" t="t" r="r" b="b"/>
            <a:pathLst>
              <a:path w="1228165" h="582706" extrusionOk="0">
                <a:moveTo>
                  <a:pt x="0" y="398929"/>
                </a:moveTo>
                <a:lnTo>
                  <a:pt x="251012" y="582706"/>
                </a:lnTo>
                <a:lnTo>
                  <a:pt x="1228165" y="206188"/>
                </a:lnTo>
                <a:lnTo>
                  <a:pt x="1048871" y="0"/>
                </a:lnTo>
                <a:lnTo>
                  <a:pt x="0" y="398929"/>
                </a:lnTo>
                <a:close/>
              </a:path>
            </a:pathLst>
          </a:custGeom>
          <a:solidFill>
            <a:schemeClr val="dk1">
              <a:alpha val="29803"/>
            </a:schemeClr>
          </a:solidFill>
          <a:ln>
            <a:noFill/>
          </a:ln>
          <a:effectLst>
            <a:outerShdw blurRad="50800" dist="50800" dir="5400000" algn="ctr" rotWithShape="0">
              <a:srgbClr val="BFBFBF">
                <a:alpha val="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956" name="Google Shape;956;p22"/>
          <p:cNvSpPr/>
          <p:nvPr/>
        </p:nvSpPr>
        <p:spPr>
          <a:xfrm flipH="1">
            <a:off x="4646634" y="2575241"/>
            <a:ext cx="994996" cy="2728418"/>
          </a:xfrm>
          <a:prstGeom prst="bentArrow">
            <a:avLst>
              <a:gd name="adj1" fmla="val 25000"/>
              <a:gd name="adj2" fmla="val 25000"/>
              <a:gd name="adj3" fmla="val 25000"/>
              <a:gd name="adj4" fmla="val 43750"/>
            </a:avLst>
          </a:prstGeom>
          <a:solidFill>
            <a:schemeClr val="accent2"/>
          </a:solidFill>
          <a:ln w="12700" cap="flat" cmpd="sng">
            <a:solidFill>
              <a:srgbClr val="AD2C68"/>
            </a:solidFill>
            <a:prstDash val="solid"/>
            <a:miter lim="800000"/>
            <a:headEnd type="none" w="sm" len="sm"/>
            <a:tailEnd type="none" w="sm" len="sm"/>
          </a:ln>
          <a:effectLst>
            <a:outerShdw blurRad="139700" dist="1270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957" name="Google Shape;957;p22"/>
          <p:cNvSpPr/>
          <p:nvPr/>
        </p:nvSpPr>
        <p:spPr>
          <a:xfrm flipH="1">
            <a:off x="4824434" y="1588471"/>
            <a:ext cx="1025156" cy="3495116"/>
          </a:xfrm>
          <a:prstGeom prst="bentArrow">
            <a:avLst>
              <a:gd name="adj1" fmla="val 25000"/>
              <a:gd name="adj2" fmla="val 25000"/>
              <a:gd name="adj3" fmla="val 25000"/>
              <a:gd name="adj4" fmla="val 43750"/>
            </a:avLst>
          </a:prstGeom>
          <a:solidFill>
            <a:schemeClr val="accent3"/>
          </a:solidFill>
          <a:ln w="12700" cap="flat" cmpd="sng">
            <a:solidFill>
              <a:srgbClr val="BA9B23"/>
            </a:solidFill>
            <a:prstDash val="solid"/>
            <a:miter lim="800000"/>
            <a:headEnd type="none" w="sm" len="sm"/>
            <a:tailEnd type="none" w="sm" len="sm"/>
          </a:ln>
          <a:effectLst>
            <a:outerShdw blurRad="139700" dist="1270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958" name="Google Shape;958;p22"/>
          <p:cNvSpPr/>
          <p:nvPr/>
        </p:nvSpPr>
        <p:spPr>
          <a:xfrm>
            <a:off x="5889806" y="1558981"/>
            <a:ext cx="1025156" cy="3495116"/>
          </a:xfrm>
          <a:prstGeom prst="bentArrow">
            <a:avLst>
              <a:gd name="adj1" fmla="val 25000"/>
              <a:gd name="adj2" fmla="val 25000"/>
              <a:gd name="adj3" fmla="val 25000"/>
              <a:gd name="adj4" fmla="val 43750"/>
            </a:avLst>
          </a:prstGeom>
          <a:solidFill>
            <a:schemeClr val="accent4"/>
          </a:solidFill>
          <a:ln w="12700" cap="flat" cmpd="sng">
            <a:solidFill>
              <a:srgbClr val="006997"/>
            </a:solidFill>
            <a:prstDash val="solid"/>
            <a:miter lim="800000"/>
            <a:headEnd type="none" w="sm" len="sm"/>
            <a:tailEnd type="none" w="sm" len="sm"/>
          </a:ln>
          <a:effectLst>
            <a:outerShdw blurRad="139700" dist="1270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ontserrat"/>
              <a:ea typeface="Montserrat"/>
              <a:cs typeface="Montserrat"/>
              <a:sym typeface="Montserrat"/>
            </a:endParaRPr>
          </a:p>
        </p:txBody>
      </p:sp>
      <p:sp>
        <p:nvSpPr>
          <p:cNvPr id="959" name="Google Shape;959;p22"/>
          <p:cNvSpPr/>
          <p:nvPr/>
        </p:nvSpPr>
        <p:spPr>
          <a:xfrm>
            <a:off x="6119612" y="2575241"/>
            <a:ext cx="994996" cy="2728418"/>
          </a:xfrm>
          <a:prstGeom prst="bentArrow">
            <a:avLst>
              <a:gd name="adj1" fmla="val 25000"/>
              <a:gd name="adj2" fmla="val 25000"/>
              <a:gd name="adj3" fmla="val 25000"/>
              <a:gd name="adj4" fmla="val 43750"/>
            </a:avLst>
          </a:prstGeom>
          <a:solidFill>
            <a:schemeClr val="accent6"/>
          </a:solidFill>
          <a:ln w="12700" cap="flat" cmpd="sng">
            <a:solidFill>
              <a:srgbClr val="591157"/>
            </a:solidFill>
            <a:prstDash val="solid"/>
            <a:miter lim="800000"/>
            <a:headEnd type="none" w="sm" len="sm"/>
            <a:tailEnd type="none" w="sm" len="sm"/>
          </a:ln>
          <a:effectLst>
            <a:outerShdw blurRad="139700" dist="1270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ontserrat"/>
              <a:ea typeface="Montserrat"/>
              <a:cs typeface="Montserrat"/>
              <a:sym typeface="Montserrat"/>
            </a:endParaRPr>
          </a:p>
        </p:txBody>
      </p:sp>
      <p:grpSp>
        <p:nvGrpSpPr>
          <p:cNvPr id="960" name="Google Shape;960;p22"/>
          <p:cNvGrpSpPr/>
          <p:nvPr/>
        </p:nvGrpSpPr>
        <p:grpSpPr>
          <a:xfrm>
            <a:off x="4461699" y="4624185"/>
            <a:ext cx="2710066" cy="1338414"/>
            <a:chOff x="4461699" y="4624185"/>
            <a:chExt cx="2710066" cy="1338414"/>
          </a:xfrm>
        </p:grpSpPr>
        <p:grpSp>
          <p:nvGrpSpPr>
            <p:cNvPr id="961" name="Google Shape;961;p22"/>
            <p:cNvGrpSpPr/>
            <p:nvPr/>
          </p:nvGrpSpPr>
          <p:grpSpPr>
            <a:xfrm>
              <a:off x="4461699" y="4624185"/>
              <a:ext cx="2551477" cy="1338414"/>
              <a:chOff x="4461699" y="4624185"/>
              <a:chExt cx="2551477" cy="1338414"/>
            </a:xfrm>
          </p:grpSpPr>
          <p:sp>
            <p:nvSpPr>
              <p:cNvPr id="962" name="Google Shape;962;p22"/>
              <p:cNvSpPr/>
              <p:nvPr/>
            </p:nvSpPr>
            <p:spPr>
              <a:xfrm>
                <a:off x="4850249" y="4624185"/>
                <a:ext cx="1085391" cy="1338414"/>
              </a:xfrm>
              <a:custGeom>
                <a:avLst/>
                <a:gdLst/>
                <a:ahLst/>
                <a:cxnLst/>
                <a:rect l="l" t="t" r="r" b="b"/>
                <a:pathLst>
                  <a:path w="1382111" h="1405619" extrusionOk="0">
                    <a:moveTo>
                      <a:pt x="0" y="12443"/>
                    </a:moveTo>
                    <a:lnTo>
                      <a:pt x="1382111" y="435198"/>
                    </a:lnTo>
                    <a:lnTo>
                      <a:pt x="1382111" y="1405619"/>
                    </a:lnTo>
                    <a:lnTo>
                      <a:pt x="0" y="1004078"/>
                    </a:lnTo>
                    <a:close/>
                    <a:moveTo>
                      <a:pt x="0" y="0"/>
                    </a:moveTo>
                    <a:lnTo>
                      <a:pt x="21625" y="0"/>
                    </a:lnTo>
                    <a:lnTo>
                      <a:pt x="0" y="6615"/>
                    </a:lnTo>
                    <a:close/>
                  </a:path>
                </a:pathLst>
              </a:cu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963" name="Google Shape;963;p22"/>
              <p:cNvSpPr/>
              <p:nvPr/>
            </p:nvSpPr>
            <p:spPr>
              <a:xfrm flipH="1">
                <a:off x="5927784" y="4624185"/>
                <a:ext cx="1085392" cy="1338414"/>
              </a:xfrm>
              <a:custGeom>
                <a:avLst/>
                <a:gdLst/>
                <a:ahLst/>
                <a:cxnLst/>
                <a:rect l="l" t="t" r="r" b="b"/>
                <a:pathLst>
                  <a:path w="1382111" h="1405619" extrusionOk="0">
                    <a:moveTo>
                      <a:pt x="0" y="12443"/>
                    </a:moveTo>
                    <a:lnTo>
                      <a:pt x="1382111" y="435198"/>
                    </a:lnTo>
                    <a:lnTo>
                      <a:pt x="1382111" y="1405619"/>
                    </a:lnTo>
                    <a:lnTo>
                      <a:pt x="0" y="1004078"/>
                    </a:lnTo>
                    <a:close/>
                    <a:moveTo>
                      <a:pt x="0" y="0"/>
                    </a:moveTo>
                    <a:lnTo>
                      <a:pt x="21625" y="0"/>
                    </a:lnTo>
                    <a:lnTo>
                      <a:pt x="0" y="6615"/>
                    </a:lnTo>
                    <a:close/>
                  </a:path>
                </a:pathLst>
              </a:custGeom>
              <a:solidFill>
                <a:srgbClr val="9778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sp>
            <p:nvSpPr>
              <p:cNvPr id="964" name="Google Shape;964;p22"/>
              <p:cNvSpPr/>
              <p:nvPr/>
            </p:nvSpPr>
            <p:spPr>
              <a:xfrm>
                <a:off x="4461699" y="4654606"/>
                <a:ext cx="1469091" cy="870697"/>
              </a:xfrm>
              <a:custGeom>
                <a:avLst/>
                <a:gdLst/>
                <a:ahLst/>
                <a:cxnLst/>
                <a:rect l="l" t="t" r="r" b="b"/>
                <a:pathLst>
                  <a:path w="1469091" h="870697" extrusionOk="0">
                    <a:moveTo>
                      <a:pt x="386603" y="0"/>
                    </a:moveTo>
                    <a:lnTo>
                      <a:pt x="0" y="289112"/>
                    </a:lnTo>
                    <a:lnTo>
                      <a:pt x="1210235" y="870697"/>
                    </a:lnTo>
                    <a:lnTo>
                      <a:pt x="1469091" y="389965"/>
                    </a:lnTo>
                    <a:lnTo>
                      <a:pt x="386603" y="0"/>
                    </a:lnTo>
                    <a:close/>
                  </a:path>
                </a:pathLst>
              </a:custGeom>
              <a:solidFill>
                <a:srgbClr val="E3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sp>
          <p:nvSpPr>
            <p:cNvPr id="965" name="Google Shape;965;p22"/>
            <p:cNvSpPr/>
            <p:nvPr/>
          </p:nvSpPr>
          <p:spPr>
            <a:xfrm>
              <a:off x="5943600" y="4643718"/>
              <a:ext cx="1228165" cy="582706"/>
            </a:xfrm>
            <a:custGeom>
              <a:avLst/>
              <a:gdLst/>
              <a:ahLst/>
              <a:cxnLst/>
              <a:rect l="l" t="t" r="r" b="b"/>
              <a:pathLst>
                <a:path w="1228165" h="582706" extrusionOk="0">
                  <a:moveTo>
                    <a:pt x="0" y="398929"/>
                  </a:moveTo>
                  <a:lnTo>
                    <a:pt x="251012" y="582706"/>
                  </a:lnTo>
                  <a:lnTo>
                    <a:pt x="1228165" y="206188"/>
                  </a:lnTo>
                  <a:lnTo>
                    <a:pt x="1048871" y="0"/>
                  </a:lnTo>
                  <a:lnTo>
                    <a:pt x="0" y="398929"/>
                  </a:lnTo>
                  <a:close/>
                </a:path>
              </a:pathLst>
            </a:custGeom>
            <a:solidFill>
              <a:srgbClr val="E3B5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a:ea typeface="Montserrat"/>
                <a:cs typeface="Montserrat"/>
                <a:sym typeface="Montserra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57"/>
                                        </p:tgtEl>
                                        <p:attrNameLst>
                                          <p:attrName>style.visibility</p:attrName>
                                        </p:attrNameLst>
                                      </p:cBhvr>
                                      <p:to>
                                        <p:strVal val="visible"/>
                                      </p:to>
                                    </p:set>
                                    <p:animEffect transition="in" filter="wipe(down)">
                                      <p:cBhvr>
                                        <p:cTn id="13" dur="500"/>
                                        <p:tgtEl>
                                          <p:spTgt spid="95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4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58"/>
                                        </p:tgtEl>
                                        <p:attrNameLst>
                                          <p:attrName>style.visibility</p:attrName>
                                        </p:attrNameLst>
                                      </p:cBhvr>
                                      <p:to>
                                        <p:strVal val="visible"/>
                                      </p:to>
                                    </p:set>
                                    <p:animEffect transition="in" filter="wipe(down)">
                                      <p:cBhvr>
                                        <p:cTn id="22" dur="500"/>
                                        <p:tgtEl>
                                          <p:spTgt spid="95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59"/>
                                        </p:tgtEl>
                                        <p:attrNameLst>
                                          <p:attrName>style.visibility</p:attrName>
                                        </p:attrNameLst>
                                      </p:cBhvr>
                                      <p:to>
                                        <p:strVal val="visible"/>
                                      </p:to>
                                    </p:set>
                                    <p:animEffect transition="in" filter="wipe(down)">
                                      <p:cBhvr>
                                        <p:cTn id="31" dur="500"/>
                                        <p:tgtEl>
                                          <p:spTgt spid="95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94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56"/>
                                        </p:tgtEl>
                                        <p:attrNameLst>
                                          <p:attrName>style.visibility</p:attrName>
                                        </p:attrNameLst>
                                      </p:cBhvr>
                                      <p:to>
                                        <p:strVal val="visible"/>
                                      </p:to>
                                    </p:set>
                                    <p:animEffect transition="in" filter="wipe(down)">
                                      <p:cBhvr>
                                        <p:cTn id="40" dur="500"/>
                                        <p:tgtEl>
                                          <p:spTgt spid="95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animBg="1"/>
      <p:bldP spid="957" grpId="0" animBg="1"/>
      <p:bldP spid="958" grpId="0" animBg="1"/>
      <p:bldP spid="9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23"/>
          <p:cNvSpPr txBox="1">
            <a:spLocks noGrp="1"/>
          </p:cNvSpPr>
          <p:nvPr>
            <p:ph type="title"/>
          </p:nvPr>
        </p:nvSpPr>
        <p:spPr>
          <a:xfrm>
            <a:off x="1397000" y="365128"/>
            <a:ext cx="9956799" cy="112500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US"/>
              <a:t>PLCs and the power of PLCs </a:t>
            </a:r>
            <a:endParaRPr/>
          </a:p>
        </p:txBody>
      </p:sp>
      <p:grpSp>
        <p:nvGrpSpPr>
          <p:cNvPr id="974" name="Google Shape;974;p23"/>
          <p:cNvGrpSpPr/>
          <p:nvPr/>
        </p:nvGrpSpPr>
        <p:grpSpPr>
          <a:xfrm>
            <a:off x="6623076" y="1633538"/>
            <a:ext cx="5018920" cy="4581525"/>
            <a:chOff x="1170" y="0"/>
            <a:chExt cx="5018920" cy="4581525"/>
          </a:xfrm>
        </p:grpSpPr>
        <p:sp>
          <p:nvSpPr>
            <p:cNvPr id="975" name="Google Shape;975;p23"/>
            <p:cNvSpPr/>
            <p:nvPr/>
          </p:nvSpPr>
          <p:spPr>
            <a:xfrm>
              <a:off x="1170" y="0"/>
              <a:ext cx="1227119" cy="4581525"/>
            </a:xfrm>
            <a:prstGeom prst="roundRect">
              <a:avLst>
                <a:gd name="adj" fmla="val 10000"/>
              </a:avLst>
            </a:prstGeom>
            <a:solidFill>
              <a:srgbClr val="ED3B8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3"/>
            <p:cNvSpPr txBox="1"/>
            <p:nvPr/>
          </p:nvSpPr>
          <p:spPr>
            <a:xfrm>
              <a:off x="1170" y="1832610"/>
              <a:ext cx="1294311" cy="1832610"/>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Montserrat"/>
                <a:buNone/>
              </a:pPr>
              <a:r>
                <a:rPr lang="en-US" sz="1300" dirty="0">
                  <a:solidFill>
                    <a:schemeClr val="lt1"/>
                  </a:solidFill>
                  <a:latin typeface="Montserrat"/>
                  <a:ea typeface="Montserrat"/>
                  <a:cs typeface="Montserrat"/>
                  <a:sym typeface="Montserrat"/>
                </a:rPr>
                <a:t>Group of professionals</a:t>
              </a:r>
              <a:endParaRPr sz="1300" dirty="0">
                <a:solidFill>
                  <a:schemeClr val="lt1"/>
                </a:solidFill>
                <a:latin typeface="Montserrat"/>
                <a:ea typeface="Montserrat"/>
                <a:cs typeface="Montserrat"/>
                <a:sym typeface="Montserrat"/>
              </a:endParaRPr>
            </a:p>
          </p:txBody>
        </p:sp>
        <p:sp>
          <p:nvSpPr>
            <p:cNvPr id="977" name="Google Shape;977;p23"/>
            <p:cNvSpPr/>
            <p:nvPr/>
          </p:nvSpPr>
          <p:spPr>
            <a:xfrm>
              <a:off x="37984" y="274891"/>
              <a:ext cx="1153492" cy="1525647"/>
            </a:xfrm>
            <a:prstGeom prst="ellipse">
              <a:avLst/>
            </a:prstGeom>
            <a:blipFill rotWithShape="1">
              <a:blip r:embed="rId3">
                <a:alphaModFix/>
              </a:blip>
              <a:stretch>
                <a:fillRect l="-48998" r="-48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3"/>
            <p:cNvSpPr/>
            <p:nvPr/>
          </p:nvSpPr>
          <p:spPr>
            <a:xfrm>
              <a:off x="1265104" y="0"/>
              <a:ext cx="1227119" cy="4581525"/>
            </a:xfrm>
            <a:prstGeom prst="roundRect">
              <a:avLst>
                <a:gd name="adj" fmla="val 10000"/>
              </a:avLst>
            </a:prstGeom>
            <a:solidFill>
              <a:srgbClr val="FFD52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3"/>
            <p:cNvSpPr txBox="1"/>
            <p:nvPr/>
          </p:nvSpPr>
          <p:spPr>
            <a:xfrm>
              <a:off x="1265104" y="1832610"/>
              <a:ext cx="1227119" cy="1832610"/>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Montserrat"/>
                <a:buNone/>
              </a:pPr>
              <a:r>
                <a:rPr lang="en-US" sz="1300" dirty="0">
                  <a:solidFill>
                    <a:schemeClr val="lt1"/>
                  </a:solidFill>
                  <a:latin typeface="Montserrat"/>
                  <a:ea typeface="Montserrat"/>
                  <a:cs typeface="Montserrat"/>
                  <a:sym typeface="Montserrat"/>
                </a:rPr>
                <a:t>Learn from each other</a:t>
              </a:r>
              <a:endParaRPr sz="1300" dirty="0">
                <a:solidFill>
                  <a:schemeClr val="lt1"/>
                </a:solidFill>
                <a:latin typeface="Montserrat"/>
                <a:ea typeface="Montserrat"/>
                <a:cs typeface="Montserrat"/>
                <a:sym typeface="Montserrat"/>
              </a:endParaRPr>
            </a:p>
          </p:txBody>
        </p:sp>
        <p:sp>
          <p:nvSpPr>
            <p:cNvPr id="980" name="Google Shape;980;p23"/>
            <p:cNvSpPr/>
            <p:nvPr/>
          </p:nvSpPr>
          <p:spPr>
            <a:xfrm>
              <a:off x="1295481" y="279964"/>
              <a:ext cx="1166365" cy="1515502"/>
            </a:xfrm>
            <a:prstGeom prst="ellipse">
              <a:avLst/>
            </a:prstGeom>
            <a:blipFill rotWithShape="1">
              <a:blip r:embed="rId4">
                <a:alphaModFix/>
              </a:blip>
              <a:stretch>
                <a:fillRect l="-19998" r="-19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3"/>
            <p:cNvSpPr/>
            <p:nvPr/>
          </p:nvSpPr>
          <p:spPr>
            <a:xfrm>
              <a:off x="2529037" y="0"/>
              <a:ext cx="1227119" cy="4581525"/>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3"/>
            <p:cNvSpPr txBox="1"/>
            <p:nvPr/>
          </p:nvSpPr>
          <p:spPr>
            <a:xfrm>
              <a:off x="2529037" y="1832610"/>
              <a:ext cx="1227119" cy="1832610"/>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Montserrat"/>
                <a:buNone/>
              </a:pPr>
              <a:r>
                <a:rPr lang="en-US" sz="1300">
                  <a:solidFill>
                    <a:schemeClr val="lt1"/>
                  </a:solidFill>
                  <a:latin typeface="Montserrat"/>
                  <a:ea typeface="Montserrat"/>
                  <a:cs typeface="Montserrat"/>
                  <a:sym typeface="Montserrat"/>
                </a:rPr>
                <a:t>Provide support</a:t>
              </a:r>
              <a:endParaRPr sz="1300">
                <a:solidFill>
                  <a:schemeClr val="lt1"/>
                </a:solidFill>
                <a:latin typeface="Montserrat"/>
                <a:ea typeface="Montserrat"/>
                <a:cs typeface="Montserrat"/>
                <a:sym typeface="Montserrat"/>
              </a:endParaRPr>
            </a:p>
          </p:txBody>
        </p:sp>
        <p:sp>
          <p:nvSpPr>
            <p:cNvPr id="983" name="Google Shape;983;p23"/>
            <p:cNvSpPr/>
            <p:nvPr/>
          </p:nvSpPr>
          <p:spPr>
            <a:xfrm>
              <a:off x="2565851" y="274891"/>
              <a:ext cx="1153492" cy="1525647"/>
            </a:xfrm>
            <a:prstGeom prst="ellipse">
              <a:avLst/>
            </a:prstGeom>
            <a:blipFill rotWithShape="1">
              <a:blip r:embed="rId5">
                <a:alphaModFix/>
              </a:blip>
              <a:stretch>
                <a:fillRect l="-48998" r="-48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3"/>
            <p:cNvSpPr/>
            <p:nvPr/>
          </p:nvSpPr>
          <p:spPr>
            <a:xfrm>
              <a:off x="3792971" y="0"/>
              <a:ext cx="1227119" cy="4581525"/>
            </a:xfrm>
            <a:prstGeom prst="roundRect">
              <a:avLst>
                <a:gd name="adj" fmla="val 10000"/>
              </a:avLst>
            </a:prstGeom>
            <a:solidFill>
              <a:srgbClr val="3F215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3"/>
            <p:cNvSpPr txBox="1"/>
            <p:nvPr/>
          </p:nvSpPr>
          <p:spPr>
            <a:xfrm>
              <a:off x="3792971" y="1832610"/>
              <a:ext cx="1227119" cy="1832610"/>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Montserrat"/>
                <a:buNone/>
              </a:pPr>
              <a:r>
                <a:rPr lang="en-US" sz="1300">
                  <a:solidFill>
                    <a:schemeClr val="lt1"/>
                  </a:solidFill>
                  <a:latin typeface="Montserrat"/>
                  <a:ea typeface="Montserrat"/>
                  <a:cs typeface="Montserrat"/>
                  <a:sym typeface="Montserrat"/>
                </a:rPr>
                <a:t>Embedded in South African Policy</a:t>
              </a:r>
              <a:endParaRPr sz="1300">
                <a:solidFill>
                  <a:schemeClr val="lt1"/>
                </a:solidFill>
                <a:latin typeface="Montserrat"/>
                <a:ea typeface="Montserrat"/>
                <a:cs typeface="Montserrat"/>
                <a:sym typeface="Montserrat"/>
              </a:endParaRPr>
            </a:p>
          </p:txBody>
        </p:sp>
        <p:sp>
          <p:nvSpPr>
            <p:cNvPr id="986" name="Google Shape;986;p23"/>
            <p:cNvSpPr/>
            <p:nvPr/>
          </p:nvSpPr>
          <p:spPr>
            <a:xfrm>
              <a:off x="3829784" y="274891"/>
              <a:ext cx="1153492" cy="1525647"/>
            </a:xfrm>
            <a:prstGeom prst="ellipse">
              <a:avLst/>
            </a:prstGeom>
            <a:blipFill rotWithShape="1">
              <a:blip r:embed="rId6">
                <a:alphaModFix/>
              </a:blip>
              <a:stretch>
                <a:fillRect l="-75995" r="-75995"/>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a:off x="200850" y="3665220"/>
              <a:ext cx="4619561" cy="687228"/>
            </a:xfrm>
            <a:prstGeom prst="leftRightArrow">
              <a:avLst>
                <a:gd name="adj1" fmla="val 50000"/>
                <a:gd name="adj2" fmla="val 50000"/>
              </a:avLst>
            </a:prstGeom>
            <a:solidFill>
              <a:srgbClr val="F6CCD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group of people sitting around a table with a map on it&#10;&#10;Description automatically generated with medium confidence">
            <a:extLst>
              <a:ext uri="{FF2B5EF4-FFF2-40B4-BE49-F238E27FC236}">
                <a16:creationId xmlns:a16="http://schemas.microsoft.com/office/drawing/2014/main" id="{79FA5481-8BC0-4E4C-AFBF-34B4E61ABC71}"/>
              </a:ext>
            </a:extLst>
          </p:cNvPr>
          <p:cNvPicPr>
            <a:picLocks noChangeAspect="1"/>
          </p:cNvPicPr>
          <p:nvPr/>
        </p:nvPicPr>
        <p:blipFill>
          <a:blip r:embed="rId7"/>
          <a:stretch>
            <a:fillRect/>
          </a:stretch>
        </p:blipFill>
        <p:spPr>
          <a:xfrm>
            <a:off x="728177" y="1751153"/>
            <a:ext cx="5795059" cy="43462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4"/>
                                        </p:tgtEl>
                                        <p:attrNameLst>
                                          <p:attrName>style.visibility</p:attrName>
                                        </p:attrNameLst>
                                      </p:cBhvr>
                                      <p:to>
                                        <p:strVal val="visible"/>
                                      </p:to>
                                    </p:set>
                                    <p:animEffect transition="in" filter="wipe(left)">
                                      <p:cBhvr>
                                        <p:cTn id="7" dur="3000"/>
                                        <p:tgtEl>
                                          <p:spTgt spid="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Google Shape;996;p24"/>
          <p:cNvSpPr txBox="1">
            <a:spLocks noGrp="1"/>
          </p:cNvSpPr>
          <p:nvPr>
            <p:ph type="title"/>
          </p:nvPr>
        </p:nvSpPr>
        <p:spPr>
          <a:xfrm>
            <a:off x="2147748" y="169799"/>
            <a:ext cx="9956799" cy="112500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4B5EC4"/>
              </a:buClr>
              <a:buSzPct val="100000"/>
              <a:buFont typeface="Montserrat SemiBold"/>
              <a:buNone/>
            </a:pPr>
            <a:r>
              <a:rPr lang="en-US" b="1" dirty="0"/>
              <a:t>Why are PLCs important to E</a:t>
            </a:r>
            <a:r>
              <a:rPr lang="en-US" b="1" baseline="30000" dirty="0"/>
              <a:t>3</a:t>
            </a:r>
            <a:r>
              <a:rPr lang="en-US" b="1" dirty="0"/>
              <a:t>?</a:t>
            </a:r>
            <a:br>
              <a:rPr lang="en-US" b="1" dirty="0"/>
            </a:br>
            <a:endParaRPr dirty="0"/>
          </a:p>
        </p:txBody>
      </p:sp>
      <p:grpSp>
        <p:nvGrpSpPr>
          <p:cNvPr id="997" name="Google Shape;997;p24"/>
          <p:cNvGrpSpPr/>
          <p:nvPr/>
        </p:nvGrpSpPr>
        <p:grpSpPr>
          <a:xfrm>
            <a:off x="962525" y="978636"/>
            <a:ext cx="10940717" cy="5614599"/>
            <a:chOff x="-1" y="68"/>
            <a:chExt cx="10940717" cy="5614599"/>
          </a:xfrm>
        </p:grpSpPr>
        <p:sp>
          <p:nvSpPr>
            <p:cNvPr id="998" name="Google Shape;998;p24"/>
            <p:cNvSpPr/>
            <p:nvPr/>
          </p:nvSpPr>
          <p:spPr>
            <a:xfrm>
              <a:off x="0" y="5232904"/>
              <a:ext cx="10940716" cy="381763"/>
            </a:xfrm>
            <a:prstGeom prst="rect">
              <a:avLst/>
            </a:prstGeom>
            <a:solidFill>
              <a:srgbClr val="ED3B8F"/>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4"/>
            <p:cNvSpPr txBox="1"/>
            <p:nvPr/>
          </p:nvSpPr>
          <p:spPr>
            <a:xfrm>
              <a:off x="0" y="5232904"/>
              <a:ext cx="10940716" cy="381763"/>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a:solidFill>
                    <a:schemeClr val="lt1"/>
                  </a:solidFill>
                  <a:latin typeface="Montserrat"/>
                  <a:ea typeface="Montserrat"/>
                  <a:cs typeface="Montserrat"/>
                  <a:sym typeface="Montserrat"/>
                </a:rPr>
                <a:t>Perfect model to support the change we want to bring</a:t>
              </a:r>
              <a:endParaRPr sz="2400" b="0">
                <a:solidFill>
                  <a:schemeClr val="lt1"/>
                </a:solidFill>
                <a:latin typeface="Montserrat"/>
                <a:ea typeface="Montserrat"/>
                <a:cs typeface="Montserrat"/>
                <a:sym typeface="Montserrat"/>
              </a:endParaRPr>
            </a:p>
          </p:txBody>
        </p:sp>
        <p:sp>
          <p:nvSpPr>
            <p:cNvPr id="1000" name="Google Shape;1000;p24"/>
            <p:cNvSpPr/>
            <p:nvPr/>
          </p:nvSpPr>
          <p:spPr>
            <a:xfrm rot="10800000">
              <a:off x="-1" y="4651478"/>
              <a:ext cx="10940716" cy="587152"/>
            </a:xfrm>
            <a:prstGeom prst="upArrowCallout">
              <a:avLst>
                <a:gd name="adj1" fmla="val 25000"/>
                <a:gd name="adj2" fmla="val 25000"/>
                <a:gd name="adj3" fmla="val 25000"/>
                <a:gd name="adj4" fmla="val 64977"/>
              </a:avLst>
            </a:prstGeom>
            <a:solidFill>
              <a:srgbClr val="FFD52F"/>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4"/>
            <p:cNvSpPr txBox="1"/>
            <p:nvPr/>
          </p:nvSpPr>
          <p:spPr>
            <a:xfrm>
              <a:off x="0" y="4651478"/>
              <a:ext cx="10940716" cy="38151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a:solidFill>
                    <a:schemeClr val="lt1"/>
                  </a:solidFill>
                  <a:latin typeface="Montserrat"/>
                  <a:ea typeface="Montserrat"/>
                  <a:cs typeface="Montserrat"/>
                  <a:sym typeface="Montserrat"/>
                </a:rPr>
                <a:t>Provide opportunities for feedback and reflection</a:t>
              </a:r>
              <a:endParaRPr sz="2400" b="0">
                <a:solidFill>
                  <a:schemeClr val="lt1"/>
                </a:solidFill>
                <a:latin typeface="Montserrat"/>
                <a:ea typeface="Montserrat"/>
                <a:cs typeface="Montserrat"/>
                <a:sym typeface="Montserrat"/>
              </a:endParaRPr>
            </a:p>
          </p:txBody>
        </p:sp>
        <p:sp>
          <p:nvSpPr>
            <p:cNvPr id="1002" name="Google Shape;1002;p24"/>
            <p:cNvSpPr/>
            <p:nvPr/>
          </p:nvSpPr>
          <p:spPr>
            <a:xfrm rot="10800000">
              <a:off x="-1" y="4070052"/>
              <a:ext cx="10940716" cy="587152"/>
            </a:xfrm>
            <a:prstGeom prst="upArrowCallout">
              <a:avLst>
                <a:gd name="adj1" fmla="val 25000"/>
                <a:gd name="adj2" fmla="val 25000"/>
                <a:gd name="adj3" fmla="val 25000"/>
                <a:gd name="adj4" fmla="val 64977"/>
              </a:avLst>
            </a:prstGeom>
            <a:solidFill>
              <a:schemeClr val="accent4"/>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4"/>
            <p:cNvSpPr txBox="1"/>
            <p:nvPr/>
          </p:nvSpPr>
          <p:spPr>
            <a:xfrm>
              <a:off x="0" y="4070052"/>
              <a:ext cx="10940716" cy="38151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a:solidFill>
                    <a:schemeClr val="lt1"/>
                  </a:solidFill>
                  <a:latin typeface="Montserrat"/>
                  <a:ea typeface="Montserrat"/>
                  <a:cs typeface="Montserrat"/>
                  <a:sym typeface="Montserrat"/>
                </a:rPr>
                <a:t>Creates a platform for expert support</a:t>
              </a:r>
              <a:endParaRPr sz="2400" b="0">
                <a:solidFill>
                  <a:schemeClr val="lt1"/>
                </a:solidFill>
                <a:latin typeface="Montserrat"/>
                <a:ea typeface="Montserrat"/>
                <a:cs typeface="Montserrat"/>
                <a:sym typeface="Montserrat"/>
              </a:endParaRPr>
            </a:p>
          </p:txBody>
        </p:sp>
        <p:sp>
          <p:nvSpPr>
            <p:cNvPr id="1004" name="Google Shape;1004;p24"/>
            <p:cNvSpPr/>
            <p:nvPr/>
          </p:nvSpPr>
          <p:spPr>
            <a:xfrm rot="10800000">
              <a:off x="-1" y="3488625"/>
              <a:ext cx="10940716" cy="587152"/>
            </a:xfrm>
            <a:prstGeom prst="upArrowCallout">
              <a:avLst>
                <a:gd name="adj1" fmla="val 25000"/>
                <a:gd name="adj2" fmla="val 25000"/>
                <a:gd name="adj3" fmla="val 25000"/>
                <a:gd name="adj4" fmla="val 64977"/>
              </a:avLst>
            </a:prstGeom>
            <a:solidFill>
              <a:srgbClr val="3F2155"/>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4"/>
            <p:cNvSpPr txBox="1"/>
            <p:nvPr/>
          </p:nvSpPr>
          <p:spPr>
            <a:xfrm>
              <a:off x="0" y="3488625"/>
              <a:ext cx="10940716" cy="38151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a:solidFill>
                    <a:schemeClr val="lt1"/>
                  </a:solidFill>
                  <a:latin typeface="Montserrat"/>
                  <a:ea typeface="Montserrat"/>
                  <a:cs typeface="Montserrat"/>
                  <a:sym typeface="Montserrat"/>
                </a:rPr>
                <a:t>Allows for sharing of ideas and collaboration</a:t>
              </a:r>
              <a:endParaRPr sz="2400" b="0">
                <a:solidFill>
                  <a:schemeClr val="lt1"/>
                </a:solidFill>
                <a:latin typeface="Montserrat"/>
                <a:ea typeface="Montserrat"/>
                <a:cs typeface="Montserrat"/>
                <a:sym typeface="Montserrat"/>
              </a:endParaRPr>
            </a:p>
          </p:txBody>
        </p:sp>
        <p:sp>
          <p:nvSpPr>
            <p:cNvPr id="1006" name="Google Shape;1006;p24"/>
            <p:cNvSpPr/>
            <p:nvPr/>
          </p:nvSpPr>
          <p:spPr>
            <a:xfrm rot="10800000">
              <a:off x="-1" y="2907199"/>
              <a:ext cx="10940716" cy="587152"/>
            </a:xfrm>
            <a:prstGeom prst="upArrowCallout">
              <a:avLst>
                <a:gd name="adj1" fmla="val 25000"/>
                <a:gd name="adj2" fmla="val 25000"/>
                <a:gd name="adj3" fmla="val 25000"/>
                <a:gd name="adj4" fmla="val 64977"/>
              </a:avLst>
            </a:prstGeom>
            <a:solidFill>
              <a:srgbClr val="7A1776"/>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4"/>
            <p:cNvSpPr txBox="1"/>
            <p:nvPr/>
          </p:nvSpPr>
          <p:spPr>
            <a:xfrm>
              <a:off x="0" y="2907199"/>
              <a:ext cx="10940716" cy="38151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a:solidFill>
                    <a:schemeClr val="lt1"/>
                  </a:solidFill>
                  <a:latin typeface="Montserrat"/>
                  <a:ea typeface="Montserrat"/>
                  <a:cs typeface="Montserrat"/>
                  <a:sym typeface="Montserrat"/>
                </a:rPr>
                <a:t>Allows teachers to take charge of own professional development</a:t>
              </a:r>
              <a:endParaRPr sz="2400" b="0">
                <a:solidFill>
                  <a:schemeClr val="lt1"/>
                </a:solidFill>
                <a:latin typeface="Montserrat"/>
                <a:ea typeface="Montserrat"/>
                <a:cs typeface="Montserrat"/>
                <a:sym typeface="Montserrat"/>
              </a:endParaRPr>
            </a:p>
          </p:txBody>
        </p:sp>
        <p:sp>
          <p:nvSpPr>
            <p:cNvPr id="1008" name="Google Shape;1008;p24"/>
            <p:cNvSpPr/>
            <p:nvPr/>
          </p:nvSpPr>
          <p:spPr>
            <a:xfrm rot="10800000">
              <a:off x="-1" y="2325773"/>
              <a:ext cx="10940716" cy="587152"/>
            </a:xfrm>
            <a:prstGeom prst="upArrowCallout">
              <a:avLst>
                <a:gd name="adj1" fmla="val 25000"/>
                <a:gd name="adj2" fmla="val 25000"/>
                <a:gd name="adj3" fmla="val 25000"/>
                <a:gd name="adj4" fmla="val 64977"/>
              </a:avLst>
            </a:prstGeom>
            <a:solidFill>
              <a:srgbClr val="ED3B8F"/>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4"/>
            <p:cNvSpPr txBox="1"/>
            <p:nvPr/>
          </p:nvSpPr>
          <p:spPr>
            <a:xfrm>
              <a:off x="0" y="2325773"/>
              <a:ext cx="10940716" cy="38151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a:solidFill>
                    <a:schemeClr val="lt1"/>
                  </a:solidFill>
                  <a:latin typeface="Montserrat"/>
                  <a:ea typeface="Montserrat"/>
                  <a:cs typeface="Montserrat"/>
                  <a:sym typeface="Montserrat"/>
                </a:rPr>
                <a:t>PLCs are appreciated by teachers</a:t>
              </a:r>
              <a:endParaRPr sz="2400" b="0">
                <a:solidFill>
                  <a:schemeClr val="lt1"/>
                </a:solidFill>
                <a:latin typeface="Montserrat"/>
                <a:ea typeface="Montserrat"/>
                <a:cs typeface="Montserrat"/>
                <a:sym typeface="Montserrat"/>
              </a:endParaRPr>
            </a:p>
          </p:txBody>
        </p:sp>
        <p:sp>
          <p:nvSpPr>
            <p:cNvPr id="1010" name="Google Shape;1010;p24"/>
            <p:cNvSpPr/>
            <p:nvPr/>
          </p:nvSpPr>
          <p:spPr>
            <a:xfrm rot="10800000">
              <a:off x="-1" y="1744347"/>
              <a:ext cx="10940716" cy="587152"/>
            </a:xfrm>
            <a:prstGeom prst="upArrowCallout">
              <a:avLst>
                <a:gd name="adj1" fmla="val 25000"/>
                <a:gd name="adj2" fmla="val 25000"/>
                <a:gd name="adj3" fmla="val 25000"/>
                <a:gd name="adj4" fmla="val 64977"/>
              </a:avLst>
            </a:prstGeom>
            <a:solidFill>
              <a:srgbClr val="FFD52F"/>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4"/>
            <p:cNvSpPr txBox="1"/>
            <p:nvPr/>
          </p:nvSpPr>
          <p:spPr>
            <a:xfrm>
              <a:off x="0" y="1744347"/>
              <a:ext cx="10940716" cy="38151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a:solidFill>
                    <a:schemeClr val="lt1"/>
                  </a:solidFill>
                  <a:latin typeface="Montserrat"/>
                  <a:ea typeface="Montserrat"/>
                  <a:cs typeface="Montserrat"/>
                  <a:sym typeface="Montserrat"/>
                </a:rPr>
                <a:t>Implement Project-Based learning in classrooms</a:t>
              </a:r>
              <a:endParaRPr sz="2400" b="0">
                <a:solidFill>
                  <a:schemeClr val="lt1"/>
                </a:solidFill>
                <a:latin typeface="Montserrat"/>
                <a:ea typeface="Montserrat"/>
                <a:cs typeface="Montserrat"/>
                <a:sym typeface="Montserrat"/>
              </a:endParaRPr>
            </a:p>
          </p:txBody>
        </p:sp>
        <p:sp>
          <p:nvSpPr>
            <p:cNvPr id="1012" name="Google Shape;1012;p24"/>
            <p:cNvSpPr/>
            <p:nvPr/>
          </p:nvSpPr>
          <p:spPr>
            <a:xfrm rot="10800000">
              <a:off x="-1" y="1162921"/>
              <a:ext cx="10940716" cy="587152"/>
            </a:xfrm>
            <a:prstGeom prst="upArrowCallout">
              <a:avLst>
                <a:gd name="adj1" fmla="val 25000"/>
                <a:gd name="adj2" fmla="val 25000"/>
                <a:gd name="adj3" fmla="val 25000"/>
                <a:gd name="adj4" fmla="val 64977"/>
              </a:avLst>
            </a:prstGeom>
            <a:solidFill>
              <a:schemeClr val="accent4"/>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4"/>
            <p:cNvSpPr txBox="1"/>
            <p:nvPr/>
          </p:nvSpPr>
          <p:spPr>
            <a:xfrm>
              <a:off x="0" y="1162921"/>
              <a:ext cx="10940716" cy="38151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a:solidFill>
                    <a:schemeClr val="lt1"/>
                  </a:solidFill>
                  <a:latin typeface="Montserrat"/>
                  <a:ea typeface="Montserrat"/>
                  <a:cs typeface="Montserrat"/>
                  <a:sym typeface="Montserrat"/>
                </a:rPr>
                <a:t>Action research</a:t>
              </a:r>
              <a:endParaRPr sz="2400" b="0">
                <a:solidFill>
                  <a:schemeClr val="lt1"/>
                </a:solidFill>
                <a:latin typeface="Montserrat"/>
                <a:ea typeface="Montserrat"/>
                <a:cs typeface="Montserrat"/>
                <a:sym typeface="Montserrat"/>
              </a:endParaRPr>
            </a:p>
          </p:txBody>
        </p:sp>
        <p:sp>
          <p:nvSpPr>
            <p:cNvPr id="1014" name="Google Shape;1014;p24"/>
            <p:cNvSpPr/>
            <p:nvPr/>
          </p:nvSpPr>
          <p:spPr>
            <a:xfrm rot="10800000">
              <a:off x="-1" y="581495"/>
              <a:ext cx="10940716" cy="587152"/>
            </a:xfrm>
            <a:prstGeom prst="upArrowCallout">
              <a:avLst>
                <a:gd name="adj1" fmla="val 25000"/>
                <a:gd name="adj2" fmla="val 25000"/>
                <a:gd name="adj3" fmla="val 25000"/>
                <a:gd name="adj4" fmla="val 64977"/>
              </a:avLst>
            </a:prstGeom>
            <a:solidFill>
              <a:srgbClr val="3F2155"/>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4"/>
            <p:cNvSpPr txBox="1"/>
            <p:nvPr/>
          </p:nvSpPr>
          <p:spPr>
            <a:xfrm>
              <a:off x="0" y="581495"/>
              <a:ext cx="10940716" cy="38151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dirty="0">
                  <a:solidFill>
                    <a:schemeClr val="lt1"/>
                  </a:solidFill>
                  <a:latin typeface="Montserrat"/>
                  <a:ea typeface="Montserrat"/>
                  <a:cs typeface="Montserrat"/>
                  <a:sym typeface="Montserrat"/>
                </a:rPr>
                <a:t>Lifelong professional development</a:t>
              </a:r>
              <a:endParaRPr sz="2400" b="0" dirty="0">
                <a:solidFill>
                  <a:schemeClr val="lt1"/>
                </a:solidFill>
                <a:latin typeface="Montserrat"/>
                <a:ea typeface="Montserrat"/>
                <a:cs typeface="Montserrat"/>
                <a:sym typeface="Montserrat"/>
              </a:endParaRPr>
            </a:p>
          </p:txBody>
        </p:sp>
        <p:sp>
          <p:nvSpPr>
            <p:cNvPr id="1016" name="Google Shape;1016;p24"/>
            <p:cNvSpPr/>
            <p:nvPr/>
          </p:nvSpPr>
          <p:spPr>
            <a:xfrm rot="10800000">
              <a:off x="-1" y="68"/>
              <a:ext cx="10940716" cy="587152"/>
            </a:xfrm>
            <a:prstGeom prst="upArrowCallout">
              <a:avLst>
                <a:gd name="adj1" fmla="val 25000"/>
                <a:gd name="adj2" fmla="val 25000"/>
                <a:gd name="adj3" fmla="val 25000"/>
                <a:gd name="adj4" fmla="val 64977"/>
              </a:avLst>
            </a:prstGeom>
            <a:solidFill>
              <a:srgbClr val="7A1776"/>
            </a:solid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4"/>
            <p:cNvSpPr txBox="1"/>
            <p:nvPr/>
          </p:nvSpPr>
          <p:spPr>
            <a:xfrm>
              <a:off x="0" y="68"/>
              <a:ext cx="10940716" cy="38151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Montserrat"/>
                <a:buNone/>
              </a:pPr>
              <a:r>
                <a:rPr lang="en-US" sz="2400" b="0" dirty="0">
                  <a:solidFill>
                    <a:schemeClr val="lt1"/>
                  </a:solidFill>
                  <a:latin typeface="Montserrat"/>
                  <a:ea typeface="Montserrat"/>
                  <a:cs typeface="Montserrat"/>
                  <a:sym typeface="Montserrat"/>
                </a:rPr>
                <a:t>Reflective Practitioners</a:t>
              </a:r>
              <a:endParaRPr sz="2400" b="0" dirty="0">
                <a:solidFill>
                  <a:schemeClr val="lt1"/>
                </a:solidFill>
                <a:latin typeface="Montserrat"/>
                <a:ea typeface="Montserrat"/>
                <a:cs typeface="Montserrat"/>
                <a:sym typeface="Montserra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97"/>
                                        </p:tgtEl>
                                        <p:attrNameLst>
                                          <p:attrName>style.visibility</p:attrName>
                                        </p:attrNameLst>
                                      </p:cBhvr>
                                      <p:to>
                                        <p:strVal val="visible"/>
                                      </p:to>
                                    </p:set>
                                    <p:animEffect transition="in" filter="circle(in)">
                                      <p:cBhvr>
                                        <p:cTn id="7" dur="2000"/>
                                        <p:tgtEl>
                                          <p:spTgt spid="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25"/>
          <p:cNvSpPr txBox="1">
            <a:spLocks noGrp="1"/>
          </p:cNvSpPr>
          <p:nvPr>
            <p:ph type="title"/>
          </p:nvPr>
        </p:nvSpPr>
        <p:spPr>
          <a:xfrm>
            <a:off x="290897" y="73511"/>
            <a:ext cx="1193933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4B5EC4"/>
              </a:buClr>
              <a:buSzPts val="4400"/>
              <a:buFont typeface="Montserrat SemiBold"/>
              <a:buNone/>
            </a:pPr>
            <a:r>
              <a:rPr lang="en-US" dirty="0">
                <a:latin typeface="Montserrat SemiBold"/>
                <a:ea typeface="Montserrat SemiBold"/>
                <a:cs typeface="Montserrat SemiBold"/>
                <a:sym typeface="Montserrat SemiBold"/>
              </a:rPr>
              <a:t>What can you expect from the E</a:t>
            </a:r>
            <a:r>
              <a:rPr lang="en-US" baseline="30000" dirty="0">
                <a:latin typeface="Montserrat SemiBold"/>
                <a:ea typeface="Montserrat SemiBold"/>
                <a:cs typeface="Montserrat SemiBold"/>
                <a:sym typeface="Montserrat SemiBold"/>
              </a:rPr>
              <a:t>3 </a:t>
            </a:r>
            <a:r>
              <a:rPr lang="en-US" dirty="0">
                <a:latin typeface="Montserrat SemiBold"/>
                <a:ea typeface="Montserrat SemiBold"/>
                <a:cs typeface="Montserrat SemiBold"/>
                <a:sym typeface="Montserrat SemiBold"/>
              </a:rPr>
              <a:t>team? </a:t>
            </a:r>
            <a:endParaRPr dirty="0"/>
          </a:p>
        </p:txBody>
      </p:sp>
      <p:sp>
        <p:nvSpPr>
          <p:cNvPr id="1026" name="Google Shape;1026;p25"/>
          <p:cNvSpPr txBox="1"/>
          <p:nvPr/>
        </p:nvSpPr>
        <p:spPr>
          <a:xfrm>
            <a:off x="5558589" y="1556084"/>
            <a:ext cx="6633411" cy="4620879"/>
          </a:xfrm>
          <a:prstGeom prst="rect">
            <a:avLst/>
          </a:prstGeom>
          <a:noFill/>
          <a:ln>
            <a:noFill/>
          </a:ln>
        </p:spPr>
        <p:txBody>
          <a:bodyPr spcFirstLastPara="1" wrap="square" lIns="91425" tIns="45700" rIns="91425" bIns="45700" anchor="t" anchorCtr="0">
            <a:normAutofit lnSpcReduction="10000"/>
          </a:bodyPr>
          <a:lstStyle/>
          <a:p>
            <a:pPr marL="0" marR="0" lvl="0" indent="0" algn="ctr" rtl="0">
              <a:lnSpc>
                <a:spcPct val="90000"/>
              </a:lnSpc>
              <a:spcBef>
                <a:spcPts val="0"/>
              </a:spcBef>
              <a:spcAft>
                <a:spcPts val="0"/>
              </a:spcAft>
              <a:buNone/>
            </a:pPr>
            <a:r>
              <a:rPr lang="en-US" sz="3200" b="1">
                <a:solidFill>
                  <a:srgbClr val="0033CC"/>
                </a:solidFill>
                <a:latin typeface="Montserrat"/>
                <a:ea typeface="Montserrat"/>
                <a:cs typeface="Montserrat"/>
                <a:sym typeface="Montserrat"/>
              </a:rPr>
              <a:t>OPEN DISCUSSION</a:t>
            </a:r>
            <a:endParaRPr/>
          </a:p>
          <a:p>
            <a:pPr marL="0" marR="0" lvl="0" indent="0" algn="l" rtl="0">
              <a:lnSpc>
                <a:spcPct val="90000"/>
              </a:lnSpc>
              <a:spcBef>
                <a:spcPts val="600"/>
              </a:spcBef>
              <a:spcAft>
                <a:spcPts val="0"/>
              </a:spcAft>
              <a:buNone/>
            </a:pPr>
            <a:endParaRPr sz="1800" b="1">
              <a:solidFill>
                <a:srgbClr val="0033CC"/>
              </a:solidFill>
              <a:latin typeface="Montserrat"/>
              <a:ea typeface="Montserrat"/>
              <a:cs typeface="Montserrat"/>
              <a:sym typeface="Montserrat"/>
            </a:endParaRPr>
          </a:p>
          <a:p>
            <a:pPr marL="0" marR="0" lvl="0" indent="0" algn="l" rtl="0">
              <a:lnSpc>
                <a:spcPct val="90000"/>
              </a:lnSpc>
              <a:spcBef>
                <a:spcPts val="600"/>
              </a:spcBef>
              <a:spcAft>
                <a:spcPts val="0"/>
              </a:spcAft>
              <a:buNone/>
            </a:pPr>
            <a:r>
              <a:rPr lang="en-US" sz="1800" b="1">
                <a:solidFill>
                  <a:srgbClr val="0033CC"/>
                </a:solidFill>
                <a:latin typeface="Montserrat"/>
                <a:ea typeface="Montserrat"/>
                <a:cs typeface="Montserrat"/>
                <a:sym typeface="Montserrat"/>
              </a:rPr>
              <a:t>Explain why each of the 10 characteristics is crucial for a successful PLC:</a:t>
            </a:r>
            <a:endParaRPr/>
          </a:p>
          <a:p>
            <a:pPr marL="457200" marR="0" lvl="0" indent="-342900" algn="l" rtl="0">
              <a:lnSpc>
                <a:spcPct val="90000"/>
              </a:lnSpc>
              <a:spcBef>
                <a:spcPts val="600"/>
              </a:spcBef>
              <a:spcAft>
                <a:spcPts val="0"/>
              </a:spcAft>
              <a:buClr>
                <a:srgbClr val="0033CC"/>
              </a:buClr>
              <a:buSzPts val="1800"/>
              <a:buFont typeface="Montserrat"/>
              <a:buAutoNum type="arabicPeriod"/>
            </a:pPr>
            <a:r>
              <a:rPr lang="en-US" sz="1800">
                <a:solidFill>
                  <a:srgbClr val="0033CC"/>
                </a:solidFill>
                <a:latin typeface="Montserrat"/>
                <a:ea typeface="Montserrat"/>
                <a:cs typeface="Montserrat"/>
                <a:sym typeface="Montserrat"/>
              </a:rPr>
              <a:t>Mutual trust and respect</a:t>
            </a:r>
            <a:endParaRPr/>
          </a:p>
          <a:p>
            <a:pPr marL="457200" marR="0" lvl="0" indent="-342900" algn="l" rtl="0">
              <a:lnSpc>
                <a:spcPct val="90000"/>
              </a:lnSpc>
              <a:spcBef>
                <a:spcPts val="600"/>
              </a:spcBef>
              <a:spcAft>
                <a:spcPts val="0"/>
              </a:spcAft>
              <a:buClr>
                <a:srgbClr val="0033CC"/>
              </a:buClr>
              <a:buSzPts val="1800"/>
              <a:buFont typeface="Montserrat"/>
              <a:buAutoNum type="arabicPeriod"/>
            </a:pPr>
            <a:r>
              <a:rPr lang="en-US" sz="1800">
                <a:solidFill>
                  <a:srgbClr val="0033CC"/>
                </a:solidFill>
                <a:latin typeface="Montserrat"/>
                <a:ea typeface="Montserrat"/>
                <a:cs typeface="Montserrat"/>
                <a:sym typeface="Montserrat"/>
              </a:rPr>
              <a:t>Support challenge and constructive critique</a:t>
            </a:r>
            <a:endParaRPr/>
          </a:p>
          <a:p>
            <a:pPr marL="457200" marR="0" lvl="0" indent="-342900" algn="l" rtl="0">
              <a:lnSpc>
                <a:spcPct val="90000"/>
              </a:lnSpc>
              <a:spcBef>
                <a:spcPts val="600"/>
              </a:spcBef>
              <a:spcAft>
                <a:spcPts val="0"/>
              </a:spcAft>
              <a:buClr>
                <a:srgbClr val="0033CC"/>
              </a:buClr>
              <a:buSzPts val="1800"/>
              <a:buFont typeface="Montserrat"/>
              <a:buAutoNum type="arabicPeriod"/>
            </a:pPr>
            <a:r>
              <a:rPr lang="en-US" sz="1800">
                <a:solidFill>
                  <a:srgbClr val="0033CC"/>
                </a:solidFill>
                <a:latin typeface="Montserrat"/>
                <a:ea typeface="Montserrat"/>
                <a:cs typeface="Montserrat"/>
                <a:sym typeface="Montserrat"/>
              </a:rPr>
              <a:t>Shared vision and focus on learning for all learners</a:t>
            </a:r>
            <a:endParaRPr/>
          </a:p>
          <a:p>
            <a:pPr marL="457200" marR="0" lvl="0" indent="-342900" algn="l" rtl="0">
              <a:lnSpc>
                <a:spcPct val="90000"/>
              </a:lnSpc>
              <a:spcBef>
                <a:spcPts val="600"/>
              </a:spcBef>
              <a:spcAft>
                <a:spcPts val="0"/>
              </a:spcAft>
              <a:buClr>
                <a:srgbClr val="0033CC"/>
              </a:buClr>
              <a:buSzPts val="1800"/>
              <a:buFont typeface="Montserrat"/>
              <a:buAutoNum type="arabicPeriod"/>
            </a:pPr>
            <a:r>
              <a:rPr lang="en-US" sz="1800">
                <a:solidFill>
                  <a:srgbClr val="0033CC"/>
                </a:solidFill>
                <a:latin typeface="Montserrat"/>
                <a:ea typeface="Montserrat"/>
                <a:cs typeface="Montserrat"/>
                <a:sym typeface="Montserrat"/>
              </a:rPr>
              <a:t>Collaborative and reflective enquiry</a:t>
            </a:r>
            <a:endParaRPr/>
          </a:p>
          <a:p>
            <a:pPr marL="457200" marR="0" lvl="0" indent="-342900" algn="l" rtl="0">
              <a:lnSpc>
                <a:spcPct val="90000"/>
              </a:lnSpc>
              <a:spcBef>
                <a:spcPts val="600"/>
              </a:spcBef>
              <a:spcAft>
                <a:spcPts val="0"/>
              </a:spcAft>
              <a:buClr>
                <a:srgbClr val="0033CC"/>
              </a:buClr>
              <a:buSzPts val="1800"/>
              <a:buFont typeface="Montserrat"/>
              <a:buAutoNum type="arabicPeriod"/>
            </a:pPr>
            <a:r>
              <a:rPr lang="en-US" sz="1800">
                <a:solidFill>
                  <a:srgbClr val="0033CC"/>
                </a:solidFill>
                <a:latin typeface="Montserrat"/>
                <a:ea typeface="Montserrat"/>
                <a:cs typeface="Montserrat"/>
                <a:sym typeface="Montserrat"/>
              </a:rPr>
              <a:t>Inclusive membership </a:t>
            </a:r>
            <a:endParaRPr/>
          </a:p>
          <a:p>
            <a:pPr marL="457200" marR="0" lvl="0" indent="-342900" algn="l" rtl="0">
              <a:lnSpc>
                <a:spcPct val="90000"/>
              </a:lnSpc>
              <a:spcBef>
                <a:spcPts val="600"/>
              </a:spcBef>
              <a:spcAft>
                <a:spcPts val="0"/>
              </a:spcAft>
              <a:buClr>
                <a:srgbClr val="0033CC"/>
              </a:buClr>
              <a:buSzPts val="1800"/>
              <a:buFont typeface="Montserrat"/>
              <a:buAutoNum type="arabicPeriod"/>
            </a:pPr>
            <a:r>
              <a:rPr lang="en-US" sz="1800">
                <a:solidFill>
                  <a:srgbClr val="0033CC"/>
                </a:solidFill>
                <a:latin typeface="Montserrat"/>
                <a:ea typeface="Montserrat"/>
                <a:cs typeface="Montserrat"/>
                <a:sym typeface="Montserrat"/>
              </a:rPr>
              <a:t>Leadership</a:t>
            </a:r>
            <a:endParaRPr/>
          </a:p>
          <a:p>
            <a:pPr marL="457200" marR="0" lvl="0" indent="-342900" algn="l" rtl="0">
              <a:lnSpc>
                <a:spcPct val="90000"/>
              </a:lnSpc>
              <a:spcBef>
                <a:spcPts val="600"/>
              </a:spcBef>
              <a:spcAft>
                <a:spcPts val="0"/>
              </a:spcAft>
              <a:buClr>
                <a:srgbClr val="0033CC"/>
              </a:buClr>
              <a:buSzPts val="1800"/>
              <a:buFont typeface="Montserrat"/>
              <a:buAutoNum type="arabicPeriod"/>
            </a:pPr>
            <a:r>
              <a:rPr lang="en-US" sz="1800">
                <a:solidFill>
                  <a:srgbClr val="0033CC"/>
                </a:solidFill>
                <a:latin typeface="Montserrat"/>
                <a:ea typeface="Montserrat"/>
                <a:cs typeface="Montserrat"/>
                <a:sym typeface="Montserrat"/>
              </a:rPr>
              <a:t>Collective responsibility for student learning</a:t>
            </a:r>
            <a:endParaRPr/>
          </a:p>
          <a:p>
            <a:pPr marL="457200" marR="0" lvl="0" indent="-342900" algn="l" rtl="0">
              <a:lnSpc>
                <a:spcPct val="90000"/>
              </a:lnSpc>
              <a:spcBef>
                <a:spcPts val="600"/>
              </a:spcBef>
              <a:spcAft>
                <a:spcPts val="0"/>
              </a:spcAft>
              <a:buClr>
                <a:srgbClr val="0033CC"/>
              </a:buClr>
              <a:buSzPts val="1800"/>
              <a:buFont typeface="Montserrat"/>
              <a:buAutoNum type="arabicPeriod"/>
            </a:pPr>
            <a:r>
              <a:rPr lang="en-US" sz="1800">
                <a:solidFill>
                  <a:srgbClr val="0033CC"/>
                </a:solidFill>
                <a:latin typeface="Montserrat"/>
                <a:ea typeface="Montserrat"/>
                <a:cs typeface="Montserrat"/>
                <a:sym typeface="Montserrat"/>
              </a:rPr>
              <a:t>Coherent, responsive change in practice</a:t>
            </a:r>
            <a:endParaRPr/>
          </a:p>
          <a:p>
            <a:pPr marL="457200" marR="0" lvl="0" indent="-342900" algn="l" rtl="0">
              <a:lnSpc>
                <a:spcPct val="90000"/>
              </a:lnSpc>
              <a:spcBef>
                <a:spcPts val="600"/>
              </a:spcBef>
              <a:spcAft>
                <a:spcPts val="0"/>
              </a:spcAft>
              <a:buClr>
                <a:srgbClr val="0033CC"/>
              </a:buClr>
              <a:buSzPts val="1800"/>
              <a:buFont typeface="Montserrat"/>
              <a:buAutoNum type="arabicPeriod"/>
            </a:pPr>
            <a:r>
              <a:rPr lang="en-US" sz="1800">
                <a:solidFill>
                  <a:srgbClr val="0033CC"/>
                </a:solidFill>
                <a:latin typeface="Montserrat"/>
                <a:ea typeface="Montserrat"/>
                <a:cs typeface="Montserrat"/>
                <a:sym typeface="Montserrat"/>
              </a:rPr>
              <a:t>Regularity</a:t>
            </a:r>
            <a:endParaRPr/>
          </a:p>
          <a:p>
            <a:pPr marL="457200" marR="0" lvl="0" indent="-342900" algn="l" rtl="0">
              <a:lnSpc>
                <a:spcPct val="90000"/>
              </a:lnSpc>
              <a:spcBef>
                <a:spcPts val="600"/>
              </a:spcBef>
              <a:spcAft>
                <a:spcPts val="0"/>
              </a:spcAft>
              <a:buClr>
                <a:srgbClr val="0033CC"/>
              </a:buClr>
              <a:buSzPts val="1800"/>
              <a:buFont typeface="Montserrat"/>
              <a:buAutoNum type="arabicPeriod"/>
            </a:pPr>
            <a:r>
              <a:rPr lang="en-US" sz="1800">
                <a:solidFill>
                  <a:srgbClr val="0033CC"/>
                </a:solidFill>
                <a:latin typeface="Montserrat"/>
                <a:ea typeface="Montserrat"/>
                <a:cs typeface="Montserrat"/>
                <a:sym typeface="Montserrat"/>
              </a:rPr>
              <a:t>Systematic, rigorous enquiry into practice</a:t>
            </a:r>
            <a:endParaRPr/>
          </a:p>
          <a:p>
            <a:pPr marL="457200" marR="0" lvl="0" indent="-228600" algn="l" rtl="0">
              <a:lnSpc>
                <a:spcPct val="90000"/>
              </a:lnSpc>
              <a:spcBef>
                <a:spcPts val="600"/>
              </a:spcBef>
              <a:spcAft>
                <a:spcPts val="0"/>
              </a:spcAft>
              <a:buClr>
                <a:schemeClr val="dk1"/>
              </a:buClr>
              <a:buSzPts val="1800"/>
              <a:buFont typeface="Montserrat"/>
              <a:buNone/>
            </a:pPr>
            <a:endParaRPr sz="1800">
              <a:solidFill>
                <a:srgbClr val="0033CC"/>
              </a:solidFill>
              <a:latin typeface="Montserrat"/>
              <a:ea typeface="Montserrat"/>
              <a:cs typeface="Montserrat"/>
              <a:sym typeface="Montserrat"/>
            </a:endParaRPr>
          </a:p>
        </p:txBody>
      </p:sp>
      <p:grpSp>
        <p:nvGrpSpPr>
          <p:cNvPr id="1027" name="Google Shape;1027;p25"/>
          <p:cNvGrpSpPr/>
          <p:nvPr/>
        </p:nvGrpSpPr>
        <p:grpSpPr>
          <a:xfrm>
            <a:off x="252663" y="1488741"/>
            <a:ext cx="5181599" cy="4351337"/>
            <a:chOff x="0" y="0"/>
            <a:chExt cx="5181599" cy="4351337"/>
          </a:xfrm>
        </p:grpSpPr>
        <p:sp>
          <p:nvSpPr>
            <p:cNvPr id="1028" name="Google Shape;1028;p25"/>
            <p:cNvSpPr/>
            <p:nvPr/>
          </p:nvSpPr>
          <p:spPr>
            <a:xfrm>
              <a:off x="0" y="0"/>
              <a:ext cx="4404360" cy="1305401"/>
            </a:xfrm>
            <a:prstGeom prst="roundRect">
              <a:avLst>
                <a:gd name="adj" fmla="val 10000"/>
              </a:avLst>
            </a:prstGeom>
            <a:solidFill>
              <a:srgbClr val="ED3B8F"/>
            </a:solidFill>
            <a:ln w="19050" cap="flat" cmpd="sng">
              <a:solidFill>
                <a:schemeClr val="lt1"/>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9" name="Google Shape;1029;p25"/>
            <p:cNvSpPr txBox="1"/>
            <p:nvPr/>
          </p:nvSpPr>
          <p:spPr>
            <a:xfrm>
              <a:off x="38234" y="38234"/>
              <a:ext cx="4366125" cy="1228933"/>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lt1"/>
                </a:buClr>
                <a:buSzPts val="2900"/>
                <a:buFont typeface="Montserrat"/>
                <a:buNone/>
              </a:pPr>
              <a:r>
                <a:rPr lang="en-US" sz="2900" dirty="0">
                  <a:solidFill>
                    <a:schemeClr val="lt1"/>
                  </a:solidFill>
                  <a:latin typeface="Montserrat"/>
                  <a:ea typeface="Montserrat"/>
                  <a:cs typeface="Montserrat"/>
                  <a:sym typeface="Montserrat"/>
                </a:rPr>
                <a:t>Support to establish PLCs</a:t>
              </a:r>
              <a:endParaRPr dirty="0"/>
            </a:p>
          </p:txBody>
        </p:sp>
        <p:sp>
          <p:nvSpPr>
            <p:cNvPr id="1030" name="Google Shape;1030;p25"/>
            <p:cNvSpPr/>
            <p:nvPr/>
          </p:nvSpPr>
          <p:spPr>
            <a:xfrm>
              <a:off x="388619" y="1522968"/>
              <a:ext cx="4404360" cy="1305401"/>
            </a:xfrm>
            <a:prstGeom prst="roundRect">
              <a:avLst>
                <a:gd name="adj" fmla="val 10000"/>
              </a:avLst>
            </a:prstGeom>
            <a:solidFill>
              <a:srgbClr val="ED3B8F"/>
            </a:solidFill>
            <a:ln w="19050" cap="flat" cmpd="sng">
              <a:solidFill>
                <a:schemeClr val="lt1"/>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1" name="Google Shape;1031;p25"/>
            <p:cNvSpPr txBox="1"/>
            <p:nvPr/>
          </p:nvSpPr>
          <p:spPr>
            <a:xfrm>
              <a:off x="426853" y="1561202"/>
              <a:ext cx="4366126" cy="1228933"/>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lt1"/>
                </a:buClr>
                <a:buSzPts val="2900"/>
                <a:buFont typeface="Montserrat"/>
                <a:buNone/>
              </a:pPr>
              <a:r>
                <a:rPr lang="en-US" sz="2900" dirty="0">
                  <a:solidFill>
                    <a:schemeClr val="lt1"/>
                  </a:solidFill>
                  <a:latin typeface="Montserrat"/>
                  <a:ea typeface="Montserrat"/>
                  <a:cs typeface="Montserrat"/>
                  <a:sym typeface="Montserrat"/>
                </a:rPr>
                <a:t>Some Facilitation using Technology</a:t>
              </a:r>
              <a:endParaRPr dirty="0"/>
            </a:p>
          </p:txBody>
        </p:sp>
        <p:sp>
          <p:nvSpPr>
            <p:cNvPr id="1032" name="Google Shape;1032;p25"/>
            <p:cNvSpPr/>
            <p:nvPr/>
          </p:nvSpPr>
          <p:spPr>
            <a:xfrm>
              <a:off x="777239" y="3045936"/>
              <a:ext cx="4404360" cy="1305401"/>
            </a:xfrm>
            <a:prstGeom prst="roundRect">
              <a:avLst>
                <a:gd name="adj" fmla="val 10000"/>
              </a:avLst>
            </a:prstGeom>
            <a:solidFill>
              <a:srgbClr val="ED3B8F"/>
            </a:solidFill>
            <a:ln w="19050" cap="flat" cmpd="sng">
              <a:solidFill>
                <a:schemeClr val="lt1"/>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3" name="Google Shape;1033;p25"/>
            <p:cNvSpPr txBox="1"/>
            <p:nvPr/>
          </p:nvSpPr>
          <p:spPr>
            <a:xfrm>
              <a:off x="815473" y="3084170"/>
              <a:ext cx="4366126" cy="1228933"/>
            </a:xfrm>
            <a:prstGeom prst="rect">
              <a:avLst/>
            </a:prstGeom>
            <a:noFill/>
            <a:ln>
              <a:noFill/>
            </a:ln>
          </p:spPr>
          <p:txBody>
            <a:bodyPr spcFirstLastPara="1" wrap="square" lIns="110475" tIns="110475" rIns="110475" bIns="110475" anchor="t" anchorCtr="0">
              <a:noAutofit/>
            </a:bodyPr>
            <a:lstStyle/>
            <a:p>
              <a:pPr marL="0" marR="0" lvl="0" indent="0" algn="l" rtl="0">
                <a:lnSpc>
                  <a:spcPct val="90000"/>
                </a:lnSpc>
                <a:spcBef>
                  <a:spcPts val="0"/>
                </a:spcBef>
                <a:spcAft>
                  <a:spcPts val="0"/>
                </a:spcAft>
                <a:buClr>
                  <a:schemeClr val="lt1"/>
                </a:buClr>
                <a:buSzPts val="2900"/>
                <a:buFont typeface="Montserrat"/>
                <a:buNone/>
              </a:pPr>
              <a:r>
                <a:rPr lang="en-US" sz="2900" dirty="0">
                  <a:solidFill>
                    <a:schemeClr val="lt1"/>
                  </a:solidFill>
                  <a:latin typeface="Montserrat"/>
                  <a:ea typeface="Montserrat"/>
                  <a:cs typeface="Montserrat"/>
                  <a:sym typeface="Montserrat"/>
                </a:rPr>
                <a:t>Some PLCs will be face-to-face</a:t>
              </a:r>
              <a:endParaRPr dirty="0"/>
            </a:p>
          </p:txBody>
        </p:sp>
        <p:sp>
          <p:nvSpPr>
            <p:cNvPr id="1034" name="Google Shape;1034;p25"/>
            <p:cNvSpPr/>
            <p:nvPr/>
          </p:nvSpPr>
          <p:spPr>
            <a:xfrm>
              <a:off x="3555849" y="989929"/>
              <a:ext cx="848510" cy="848510"/>
            </a:xfrm>
            <a:prstGeom prst="downArrow">
              <a:avLst>
                <a:gd name="adj1" fmla="val 55000"/>
                <a:gd name="adj2" fmla="val 45000"/>
              </a:avLst>
            </a:prstGeom>
            <a:solidFill>
              <a:srgbClr val="F6CCDA">
                <a:alpha val="89803"/>
              </a:srgbClr>
            </a:solidFill>
            <a:ln w="12700" cap="flat" cmpd="sng">
              <a:solidFill>
                <a:srgbClr val="F6CCDA">
                  <a:alpha val="89803"/>
                </a:srgbClr>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5" name="Google Shape;1035;p25"/>
            <p:cNvSpPr txBox="1"/>
            <p:nvPr/>
          </p:nvSpPr>
          <p:spPr>
            <a:xfrm>
              <a:off x="3746764" y="989929"/>
              <a:ext cx="466680" cy="638504"/>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chemeClr val="dk1"/>
                </a:buClr>
                <a:buSzPts val="3600"/>
                <a:buFont typeface="Montserrat"/>
                <a:buNone/>
              </a:pPr>
              <a:endParaRPr sz="3600">
                <a:solidFill>
                  <a:schemeClr val="dk1"/>
                </a:solidFill>
                <a:latin typeface="Montserrat"/>
                <a:ea typeface="Montserrat"/>
                <a:cs typeface="Montserrat"/>
                <a:sym typeface="Montserrat"/>
              </a:endParaRPr>
            </a:p>
          </p:txBody>
        </p:sp>
        <p:sp>
          <p:nvSpPr>
            <p:cNvPr id="1036" name="Google Shape;1036;p25"/>
            <p:cNvSpPr/>
            <p:nvPr/>
          </p:nvSpPr>
          <p:spPr>
            <a:xfrm>
              <a:off x="3944469" y="2504195"/>
              <a:ext cx="848510" cy="848510"/>
            </a:xfrm>
            <a:prstGeom prst="downArrow">
              <a:avLst>
                <a:gd name="adj1" fmla="val 55000"/>
                <a:gd name="adj2" fmla="val 45000"/>
              </a:avLst>
            </a:prstGeom>
            <a:solidFill>
              <a:srgbClr val="F6CCDA">
                <a:alpha val="89803"/>
              </a:srgbClr>
            </a:solidFill>
            <a:ln w="12700" cap="flat" cmpd="sng">
              <a:solidFill>
                <a:srgbClr val="F6CCDA">
                  <a:alpha val="89803"/>
                </a:srgbClr>
              </a:solidFill>
              <a:prstDash val="solid"/>
              <a:miter lim="800000"/>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7" name="Google Shape;1037;p25"/>
            <p:cNvSpPr txBox="1"/>
            <p:nvPr/>
          </p:nvSpPr>
          <p:spPr>
            <a:xfrm>
              <a:off x="4135384" y="2504195"/>
              <a:ext cx="466680" cy="638504"/>
            </a:xfrm>
            <a:prstGeom prst="rect">
              <a:avLst/>
            </a:prstGeom>
            <a:noFill/>
            <a:ln>
              <a:noFill/>
            </a:ln>
          </p:spPr>
          <p:txBody>
            <a:bodyPr spcFirstLastPara="1" wrap="square" lIns="45700" tIns="45700" rIns="45700" bIns="45700" anchor="t" anchorCtr="0">
              <a:noAutofit/>
            </a:bodyPr>
            <a:lstStyle/>
            <a:p>
              <a:pPr marL="0" marR="0" lvl="0" indent="0" algn="ctr" rtl="0">
                <a:lnSpc>
                  <a:spcPct val="90000"/>
                </a:lnSpc>
                <a:spcBef>
                  <a:spcPts val="0"/>
                </a:spcBef>
                <a:spcAft>
                  <a:spcPts val="0"/>
                </a:spcAft>
                <a:buClr>
                  <a:schemeClr val="dk1"/>
                </a:buClr>
                <a:buSzPts val="3600"/>
                <a:buFont typeface="Montserrat"/>
                <a:buNone/>
              </a:pPr>
              <a:endParaRPr sz="3600">
                <a:solidFill>
                  <a:schemeClr val="dk1"/>
                </a:solidFill>
                <a:latin typeface="Montserrat"/>
                <a:ea typeface="Montserrat"/>
                <a:cs typeface="Montserrat"/>
                <a:sym typeface="Montserra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26">
                                            <p:txEl>
                                              <p:pRg st="1" end="1"/>
                                            </p:txEl>
                                          </p:spTgt>
                                        </p:tgtEl>
                                        <p:attrNameLst>
                                          <p:attrName>style.visibility</p:attrName>
                                        </p:attrNameLst>
                                      </p:cBhvr>
                                      <p:to>
                                        <p:strVal val="visible"/>
                                      </p:to>
                                    </p:set>
                                    <p:anim calcmode="lin" valueType="num">
                                      <p:cBhvr additive="base">
                                        <p:cTn id="7" dur="2000"/>
                                        <p:tgtEl>
                                          <p:spTgt spid="10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026">
                                            <p:txEl>
                                              <p:pRg st="0" end="0"/>
                                            </p:txEl>
                                          </p:spTgt>
                                        </p:tgtEl>
                                        <p:attrNameLst>
                                          <p:attrName>style.visibility</p:attrName>
                                        </p:attrNameLst>
                                      </p:cBhvr>
                                      <p:to>
                                        <p:strVal val="visible"/>
                                      </p:to>
                                    </p:set>
                                    <p:anim calcmode="lin" valueType="num">
                                      <p:cBhvr additive="base">
                                        <p:cTn id="19" dur="2000"/>
                                        <p:tgtEl>
                                          <p:spTgt spid="10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026">
                                            <p:txEl>
                                              <p:pRg st="2" end="2"/>
                                            </p:txEl>
                                          </p:spTgt>
                                        </p:tgtEl>
                                        <p:attrNameLst>
                                          <p:attrName>style.visibility</p:attrName>
                                        </p:attrNameLst>
                                      </p:cBhvr>
                                      <p:to>
                                        <p:strVal val="visible"/>
                                      </p:to>
                                    </p:set>
                                    <p:anim calcmode="lin" valueType="num">
                                      <p:cBhvr additive="base">
                                        <p:cTn id="24" dur="2000"/>
                                        <p:tgtEl>
                                          <p:spTgt spid="102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1026">
                                            <p:txEl>
                                              <p:pRg st="3" end="3"/>
                                            </p:txEl>
                                          </p:spTgt>
                                        </p:tgtEl>
                                        <p:attrNameLst>
                                          <p:attrName>style.visibility</p:attrName>
                                        </p:attrNameLst>
                                      </p:cBhvr>
                                      <p:to>
                                        <p:strVal val="visible"/>
                                      </p:to>
                                    </p:set>
                                    <p:anim calcmode="lin" valueType="num">
                                      <p:cBhvr additive="base">
                                        <p:cTn id="29" dur="2000"/>
                                        <p:tgtEl>
                                          <p:spTgt spid="102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 fill="hold" nodeType="clickEffect">
                                  <p:stCondLst>
                                    <p:cond delay="0"/>
                                  </p:stCondLst>
                                  <p:childTnLst>
                                    <p:set>
                                      <p:cBhvr>
                                        <p:cTn id="33" dur="1" fill="hold">
                                          <p:stCondLst>
                                            <p:cond delay="0"/>
                                          </p:stCondLst>
                                        </p:cTn>
                                        <p:tgtEl>
                                          <p:spTgt spid="1026">
                                            <p:txEl>
                                              <p:pRg st="4" end="4"/>
                                            </p:txEl>
                                          </p:spTgt>
                                        </p:tgtEl>
                                        <p:attrNameLst>
                                          <p:attrName>style.visibility</p:attrName>
                                        </p:attrNameLst>
                                      </p:cBhvr>
                                      <p:to>
                                        <p:strVal val="visible"/>
                                      </p:to>
                                    </p:set>
                                    <p:anim calcmode="lin" valueType="num">
                                      <p:cBhvr additive="base">
                                        <p:cTn id="34" dur="2000"/>
                                        <p:tgtEl>
                                          <p:spTgt spid="102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nodeType="clickEffect">
                                  <p:stCondLst>
                                    <p:cond delay="0"/>
                                  </p:stCondLst>
                                  <p:childTnLst>
                                    <p:set>
                                      <p:cBhvr>
                                        <p:cTn id="38" dur="1" fill="hold">
                                          <p:stCondLst>
                                            <p:cond delay="0"/>
                                          </p:stCondLst>
                                        </p:cTn>
                                        <p:tgtEl>
                                          <p:spTgt spid="1026">
                                            <p:txEl>
                                              <p:pRg st="5" end="5"/>
                                            </p:txEl>
                                          </p:spTgt>
                                        </p:tgtEl>
                                        <p:attrNameLst>
                                          <p:attrName>style.visibility</p:attrName>
                                        </p:attrNameLst>
                                      </p:cBhvr>
                                      <p:to>
                                        <p:strVal val="visible"/>
                                      </p:to>
                                    </p:set>
                                    <p:anim calcmode="lin" valueType="num">
                                      <p:cBhvr additive="base">
                                        <p:cTn id="39" dur="2000"/>
                                        <p:tgtEl>
                                          <p:spTgt spid="102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026">
                                            <p:txEl>
                                              <p:pRg st="6" end="6"/>
                                            </p:txEl>
                                          </p:spTgt>
                                        </p:tgtEl>
                                        <p:attrNameLst>
                                          <p:attrName>style.visibility</p:attrName>
                                        </p:attrNameLst>
                                      </p:cBhvr>
                                      <p:to>
                                        <p:strVal val="visible"/>
                                      </p:to>
                                    </p:set>
                                    <p:anim calcmode="lin" valueType="num">
                                      <p:cBhvr additive="base">
                                        <p:cTn id="44" dur="2000"/>
                                        <p:tgtEl>
                                          <p:spTgt spid="102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nodeType="clickEffect">
                                  <p:stCondLst>
                                    <p:cond delay="0"/>
                                  </p:stCondLst>
                                  <p:childTnLst>
                                    <p:set>
                                      <p:cBhvr>
                                        <p:cTn id="48" dur="1" fill="hold">
                                          <p:stCondLst>
                                            <p:cond delay="0"/>
                                          </p:stCondLst>
                                        </p:cTn>
                                        <p:tgtEl>
                                          <p:spTgt spid="1026">
                                            <p:txEl>
                                              <p:pRg st="7" end="7"/>
                                            </p:txEl>
                                          </p:spTgt>
                                        </p:tgtEl>
                                        <p:attrNameLst>
                                          <p:attrName>style.visibility</p:attrName>
                                        </p:attrNameLst>
                                      </p:cBhvr>
                                      <p:to>
                                        <p:strVal val="visible"/>
                                      </p:to>
                                    </p:set>
                                    <p:anim calcmode="lin" valueType="num">
                                      <p:cBhvr additive="base">
                                        <p:cTn id="49" dur="2000"/>
                                        <p:tgtEl>
                                          <p:spTgt spid="102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nodeType="clickEffect">
                                  <p:stCondLst>
                                    <p:cond delay="0"/>
                                  </p:stCondLst>
                                  <p:childTnLst>
                                    <p:set>
                                      <p:cBhvr>
                                        <p:cTn id="53" dur="1" fill="hold">
                                          <p:stCondLst>
                                            <p:cond delay="0"/>
                                          </p:stCondLst>
                                        </p:cTn>
                                        <p:tgtEl>
                                          <p:spTgt spid="1026">
                                            <p:txEl>
                                              <p:pRg st="8" end="8"/>
                                            </p:txEl>
                                          </p:spTgt>
                                        </p:tgtEl>
                                        <p:attrNameLst>
                                          <p:attrName>style.visibility</p:attrName>
                                        </p:attrNameLst>
                                      </p:cBhvr>
                                      <p:to>
                                        <p:strVal val="visible"/>
                                      </p:to>
                                    </p:set>
                                    <p:anim calcmode="lin" valueType="num">
                                      <p:cBhvr additive="base">
                                        <p:cTn id="54" dur="2000"/>
                                        <p:tgtEl>
                                          <p:spTgt spid="102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1026">
                                            <p:txEl>
                                              <p:pRg st="9" end="9"/>
                                            </p:txEl>
                                          </p:spTgt>
                                        </p:tgtEl>
                                        <p:attrNameLst>
                                          <p:attrName>style.visibility</p:attrName>
                                        </p:attrNameLst>
                                      </p:cBhvr>
                                      <p:to>
                                        <p:strVal val="visible"/>
                                      </p:to>
                                    </p:set>
                                    <p:anim calcmode="lin" valueType="num">
                                      <p:cBhvr additive="base">
                                        <p:cTn id="59" dur="2000"/>
                                        <p:tgtEl>
                                          <p:spTgt spid="102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nodeType="clickEffect">
                                  <p:stCondLst>
                                    <p:cond delay="0"/>
                                  </p:stCondLst>
                                  <p:childTnLst>
                                    <p:set>
                                      <p:cBhvr>
                                        <p:cTn id="63" dur="1" fill="hold">
                                          <p:stCondLst>
                                            <p:cond delay="0"/>
                                          </p:stCondLst>
                                        </p:cTn>
                                        <p:tgtEl>
                                          <p:spTgt spid="1026">
                                            <p:txEl>
                                              <p:pRg st="10" end="10"/>
                                            </p:txEl>
                                          </p:spTgt>
                                        </p:tgtEl>
                                        <p:attrNameLst>
                                          <p:attrName>style.visibility</p:attrName>
                                        </p:attrNameLst>
                                      </p:cBhvr>
                                      <p:to>
                                        <p:strVal val="visible"/>
                                      </p:to>
                                    </p:set>
                                    <p:anim calcmode="lin" valueType="num">
                                      <p:cBhvr additive="base">
                                        <p:cTn id="64" dur="2000"/>
                                        <p:tgtEl>
                                          <p:spTgt spid="102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 fill="hold" nodeType="clickEffect">
                                  <p:stCondLst>
                                    <p:cond delay="0"/>
                                  </p:stCondLst>
                                  <p:childTnLst>
                                    <p:set>
                                      <p:cBhvr>
                                        <p:cTn id="68" dur="1" fill="hold">
                                          <p:stCondLst>
                                            <p:cond delay="0"/>
                                          </p:stCondLst>
                                        </p:cTn>
                                        <p:tgtEl>
                                          <p:spTgt spid="1026">
                                            <p:txEl>
                                              <p:pRg st="11" end="11"/>
                                            </p:txEl>
                                          </p:spTgt>
                                        </p:tgtEl>
                                        <p:attrNameLst>
                                          <p:attrName>style.visibility</p:attrName>
                                        </p:attrNameLst>
                                      </p:cBhvr>
                                      <p:to>
                                        <p:strVal val="visible"/>
                                      </p:to>
                                    </p:set>
                                    <p:anim calcmode="lin" valueType="num">
                                      <p:cBhvr additive="base">
                                        <p:cTn id="69" dur="2000"/>
                                        <p:tgtEl>
                                          <p:spTgt spid="102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1" fill="hold" nodeType="clickEffect">
                                  <p:stCondLst>
                                    <p:cond delay="0"/>
                                  </p:stCondLst>
                                  <p:childTnLst>
                                    <p:set>
                                      <p:cBhvr>
                                        <p:cTn id="73" dur="1" fill="hold">
                                          <p:stCondLst>
                                            <p:cond delay="0"/>
                                          </p:stCondLst>
                                        </p:cTn>
                                        <p:tgtEl>
                                          <p:spTgt spid="1026">
                                            <p:txEl>
                                              <p:pRg st="12" end="12"/>
                                            </p:txEl>
                                          </p:spTgt>
                                        </p:tgtEl>
                                        <p:attrNameLst>
                                          <p:attrName>style.visibility</p:attrName>
                                        </p:attrNameLst>
                                      </p:cBhvr>
                                      <p:to>
                                        <p:strVal val="visible"/>
                                      </p:to>
                                    </p:set>
                                    <p:anim calcmode="lin" valueType="num">
                                      <p:cBhvr additive="base">
                                        <p:cTn id="74" dur="2000"/>
                                        <p:tgtEl>
                                          <p:spTgt spid="102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3 Colours">
      <a:dk1>
        <a:srgbClr val="000000"/>
      </a:dk1>
      <a:lt1>
        <a:srgbClr val="FFFFFF"/>
      </a:lt1>
      <a:dk2>
        <a:srgbClr val="44546A"/>
      </a:dk2>
      <a:lt2>
        <a:srgbClr val="E7E6E6"/>
      </a:lt2>
      <a:accent1>
        <a:srgbClr val="4B5EAA"/>
      </a:accent1>
      <a:accent2>
        <a:srgbClr val="EE3D8F"/>
      </a:accent2>
      <a:accent3>
        <a:srgbClr val="FFD530"/>
      </a:accent3>
      <a:accent4>
        <a:srgbClr val="0091D0"/>
      </a:accent4>
      <a:accent5>
        <a:srgbClr val="412155"/>
      </a:accent5>
      <a:accent6>
        <a:srgbClr val="7A1878"/>
      </a:accent6>
      <a:hlink>
        <a:srgbClr val="ED1B34"/>
      </a:hlink>
      <a:folHlink>
        <a:srgbClr val="F47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E3 2">
      <a:dk1>
        <a:srgbClr val="000000"/>
      </a:dk1>
      <a:lt1>
        <a:srgbClr val="FFFFFF"/>
      </a:lt1>
      <a:dk2>
        <a:srgbClr val="44546A"/>
      </a:dk2>
      <a:lt2>
        <a:srgbClr val="E7E6E6"/>
      </a:lt2>
      <a:accent1>
        <a:srgbClr val="4B5EC4"/>
      </a:accent1>
      <a:accent2>
        <a:srgbClr val="ED3D8E"/>
      </a:accent2>
      <a:accent3>
        <a:srgbClr val="F7D208"/>
      </a:accent3>
      <a:accent4>
        <a:srgbClr val="0091CF"/>
      </a:accent4>
      <a:accent5>
        <a:srgbClr val="A0A4CF"/>
      </a:accent5>
      <a:accent6>
        <a:srgbClr val="D7D9EB"/>
      </a:accent6>
      <a:hlink>
        <a:srgbClr val="0091CF"/>
      </a:hlink>
      <a:folHlink>
        <a:srgbClr val="A3A3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3 Colours">
      <a:dk1>
        <a:srgbClr val="000000"/>
      </a:dk1>
      <a:lt1>
        <a:srgbClr val="FFFFFF"/>
      </a:lt1>
      <a:dk2>
        <a:srgbClr val="44546A"/>
      </a:dk2>
      <a:lt2>
        <a:srgbClr val="E7E6E6"/>
      </a:lt2>
      <a:accent1>
        <a:srgbClr val="4B5EAA"/>
      </a:accent1>
      <a:accent2>
        <a:srgbClr val="EE3D8F"/>
      </a:accent2>
      <a:accent3>
        <a:srgbClr val="FFD530"/>
      </a:accent3>
      <a:accent4>
        <a:srgbClr val="0091D0"/>
      </a:accent4>
      <a:accent5>
        <a:srgbClr val="412155"/>
      </a:accent5>
      <a:accent6>
        <a:srgbClr val="7A1878"/>
      </a:accent6>
      <a:hlink>
        <a:srgbClr val="ED1B34"/>
      </a:hlink>
      <a:folHlink>
        <a:srgbClr val="F4792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E3 Colour Palette">
      <a:dk1>
        <a:sysClr val="windowText" lastClr="000000"/>
      </a:dk1>
      <a:lt1>
        <a:sysClr val="window" lastClr="FFFFFF"/>
      </a:lt1>
      <a:dk2>
        <a:srgbClr val="44546A"/>
      </a:dk2>
      <a:lt2>
        <a:srgbClr val="E7E6E6"/>
      </a:lt2>
      <a:accent1>
        <a:srgbClr val="485CC7"/>
      </a:accent1>
      <a:accent2>
        <a:srgbClr val="DA1984"/>
      </a:accent2>
      <a:accent3>
        <a:srgbClr val="FFD000"/>
      </a:accent3>
      <a:accent4>
        <a:srgbClr val="0072CE"/>
      </a:accent4>
      <a:accent5>
        <a:srgbClr val="2E1A47"/>
      </a:accent5>
      <a:accent6>
        <a:srgbClr val="43B02A"/>
      </a:accent6>
      <a:hlink>
        <a:srgbClr val="C8102E"/>
      </a:hlink>
      <a:folHlink>
        <a:srgbClr val="F27F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3 Powerpoint template 05.2021.potx" id="{E502FC22-7410-A549-9D35-CBB37B4F544D}" vid="{7BB4F5A0-27D8-E84C-9FED-AB9A1BB6C5C8}"/>
    </a:ext>
  </a:extLst>
</a:theme>
</file>

<file path=ppt/theme/theme5.xml><?xml version="1.0" encoding="utf-8"?>
<a:theme xmlns:a="http://schemas.openxmlformats.org/drawingml/2006/main" name="Office Theme">
  <a:themeElements>
    <a:clrScheme name="E3 2">
      <a:dk1>
        <a:srgbClr val="000000"/>
      </a:dk1>
      <a:lt1>
        <a:srgbClr val="FFFFFF"/>
      </a:lt1>
      <a:dk2>
        <a:srgbClr val="44546A"/>
      </a:dk2>
      <a:lt2>
        <a:srgbClr val="E7E6E6"/>
      </a:lt2>
      <a:accent1>
        <a:srgbClr val="4B5EC4"/>
      </a:accent1>
      <a:accent2>
        <a:srgbClr val="ED3D8E"/>
      </a:accent2>
      <a:accent3>
        <a:srgbClr val="F7D208"/>
      </a:accent3>
      <a:accent4>
        <a:srgbClr val="0091CF"/>
      </a:accent4>
      <a:accent5>
        <a:srgbClr val="A0A4CF"/>
      </a:accent5>
      <a:accent6>
        <a:srgbClr val="D7D9EB"/>
      </a:accent6>
      <a:hlink>
        <a:srgbClr val="0091CF"/>
      </a:hlink>
      <a:folHlink>
        <a:srgbClr val="A3A3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3482</Words>
  <Application>Microsoft Office PowerPoint</Application>
  <PresentationFormat>Widescreen</PresentationFormat>
  <Paragraphs>224</Paragraphs>
  <Slides>16</Slides>
  <Notes>15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16</vt:i4>
      </vt:variant>
    </vt:vector>
  </HeadingPairs>
  <TitlesOfParts>
    <vt:vector size="27" baseType="lpstr">
      <vt:lpstr>Montserrat</vt:lpstr>
      <vt:lpstr>Montserat medium</vt:lpstr>
      <vt:lpstr>Calibri</vt:lpstr>
      <vt:lpstr>Arial</vt:lpstr>
      <vt:lpstr>Montserrat SemiBold</vt:lpstr>
      <vt:lpstr>Montserrat Medium</vt:lpstr>
      <vt:lpstr>Office Theme</vt:lpstr>
      <vt:lpstr>Office Theme</vt:lpstr>
      <vt:lpstr>Office Theme</vt:lpstr>
      <vt:lpstr>Office Theme</vt:lpstr>
      <vt:lpstr>Office Theme</vt:lpstr>
      <vt:lpstr>PLAYFUL PROJECT-BASED LEARNING  SUPPORTING E3 AND PPBL IMPLEMENTATION – Topic 6</vt:lpstr>
      <vt:lpstr>PowerPoint Presentation</vt:lpstr>
      <vt:lpstr>Ice-Breaker</vt:lpstr>
      <vt:lpstr>SUPPORTING E3 AND PPBL IMPLEMENTATION</vt:lpstr>
      <vt:lpstr>Coaching and Mentoring</vt:lpstr>
      <vt:lpstr>Mobilising the district and the DTDCs </vt:lpstr>
      <vt:lpstr>PLCs and the power of PLCs </vt:lpstr>
      <vt:lpstr>Why are PLCs important to E3? </vt:lpstr>
      <vt:lpstr>What can you expect from the E3 team? </vt:lpstr>
      <vt:lpstr>Celebrate and support visits </vt:lpstr>
      <vt:lpstr>Supporting schools: The Partnership and Stakeholder Relationship workstream</vt:lpstr>
      <vt:lpstr>PowerPoint Presentation</vt:lpstr>
      <vt:lpstr>How important is parental involvement in the success of learning and teaching?</vt:lpstr>
      <vt:lpstr>Questions and Answers</vt:lpstr>
      <vt:lpstr>Get connected</vt:lpstr>
      <vt:lpstr>Thank you – see you soon   www.ecubed-dbe.org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PLAYFUL PROJECT BASED LEARNING  DAY 3</dc:title>
  <dc:creator>Susie Spies</dc:creator>
  <cp:lastModifiedBy>Patula Dagee</cp:lastModifiedBy>
  <cp:revision>74</cp:revision>
  <dcterms:created xsi:type="dcterms:W3CDTF">2021-05-05T18:55:49Z</dcterms:created>
  <dcterms:modified xsi:type="dcterms:W3CDTF">2021-05-31T14:25:51Z</dcterms:modified>
</cp:coreProperties>
</file>