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8972550" cy="7102475"/>
  <p:embeddedFontLst>
    <p:embeddedFont>
      <p:font typeface="Calibri" panose="020F0502020204030204" pitchFamily="34" charset="0"/>
      <p:regular r:id="rId40"/>
      <p:bold r:id="rId41"/>
      <p:italic r:id="rId42"/>
      <p:boldItalic r:id="rId43"/>
    </p:embeddedFont>
    <p:embeddedFont>
      <p:font typeface="Montserrat" panose="020B0604020202020204" charset="0"/>
      <p:regular r:id="rId44"/>
      <p:bold r:id="rId45"/>
      <p:italic r:id="rId46"/>
      <p:boldItalic r:id="rId47"/>
    </p:embeddedFont>
    <p:embeddedFont>
      <p:font typeface="Montserrat Light" panose="020B0604020202020204" charset="0"/>
      <p:regular r:id="rId48"/>
      <p:bold r:id="rId49"/>
      <p:italic r:id="rId50"/>
      <p:boldItalic r:id="rId51"/>
    </p:embeddedFont>
    <p:embeddedFont>
      <p:font typeface="Montserrat Medium" panose="020B0604020202020204" charset="0"/>
      <p:regular r:id="rId52"/>
      <p:bold r:id="rId53"/>
      <p:italic r:id="rId54"/>
      <p:boldItalic r:id="rId55"/>
    </p:embeddedFont>
    <p:embeddedFont>
      <p:font typeface="Montserrat SemiBold" panose="020B060402020202020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0" roundtripDataSignature="AMtx7mj+mpk6qQJqxjxxlrbcBHcJeWqt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A610247-A36D-428F-93DE-6EE549EB7AA3}">
  <a:tblStyle styleId="{8A610247-A36D-428F-93DE-6EE549EB7AA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9F5"/>
          </a:solidFill>
        </a:fill>
      </a:tcStyle>
    </a:wholeTbl>
    <a:band1H>
      <a:tcTxStyle b="off" i="off"/>
      <a:tcStyle>
        <a:tcBdr/>
        <a:fill>
          <a:solidFill>
            <a:srgbClr val="CED1EA"/>
          </a:solidFill>
        </a:fill>
      </a:tcStyle>
    </a:band1H>
    <a:band2H>
      <a:tcTxStyle b="off" i="off"/>
      <a:tcStyle>
        <a:tcBdr/>
      </a:tcStyle>
    </a:band2H>
    <a:band1V>
      <a:tcTxStyle b="off" i="off"/>
      <a:tcStyle>
        <a:tcBdr/>
        <a:fill>
          <a:solidFill>
            <a:srgbClr val="CED1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E113EEAB-A1A2-4E8D-A785-553338A1D845}" styleName="Table_1">
    <a:wholeTbl>
      <a:tcTxStyle b="off" i="off">
        <a:font>
          <a:latin typeface="Arial"/>
          <a:ea typeface="Arial"/>
          <a:cs typeface="Arial"/>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40000"/>
            </a:schemeClr>
          </a:solidFill>
        </a:fill>
      </a:tcStyle>
    </a:band1H>
    <a:band2H>
      <a:tcTxStyle/>
      <a:tcStyle>
        <a:tcBdr/>
      </a:tcStyle>
    </a:band2H>
    <a:band1V>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fill>
          <a:solidFill>
            <a:schemeClr val="accent1">
              <a:alpha val="40000"/>
            </a:schemeClr>
          </a:solidFill>
        </a:fill>
      </a:tcStyle>
    </a:band1V>
    <a:band2V>
      <a:tcTxStyle/>
      <a:tcStyle>
        <a:tcBdr/>
      </a:tcStyle>
    </a:band2V>
    <a:la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23" autoAdjust="0"/>
    <p:restoredTop sz="25628" autoAdjust="0"/>
  </p:normalViewPr>
  <p:slideViewPr>
    <p:cSldViewPr snapToGrid="0">
      <p:cViewPr varScale="1">
        <p:scale>
          <a:sx n="22" d="100"/>
          <a:sy n="22" d="100"/>
        </p:scale>
        <p:origin x="2938" y="29"/>
      </p:cViewPr>
      <p:guideLst/>
    </p:cSldViewPr>
  </p:slideViewPr>
  <p:notesTextViewPr>
    <p:cViewPr>
      <p:scale>
        <a:sx n="1" d="1"/>
        <a:sy n="1" d="1"/>
      </p:scale>
      <p:origin x="0" y="-3821"/>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E2C-4E48-B4A3-89AD98FD43AC}"/>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E2C-4E48-B4A3-89AD98FD43AC}"/>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E2C-4E48-B4A3-89AD98FD43AC}"/>
            </c:ext>
          </c:extLst>
        </c:ser>
        <c:dLbls>
          <c:showLegendKey val="0"/>
          <c:showVal val="0"/>
          <c:showCatName val="0"/>
          <c:showSerName val="0"/>
          <c:showPercent val="0"/>
          <c:showBubbleSize val="0"/>
        </c:dLbls>
        <c:gapWidth val="219"/>
        <c:overlap val="-27"/>
        <c:axId val="354283960"/>
        <c:axId val="511594544"/>
      </c:barChart>
      <c:catAx>
        <c:axId val="354283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1594544"/>
        <c:crosses val="autoZero"/>
        <c:auto val="1"/>
        <c:lblAlgn val="ctr"/>
        <c:lblOffset val="100"/>
        <c:noMultiLvlLbl val="0"/>
      </c:catAx>
      <c:valAx>
        <c:axId val="511594544"/>
        <c:scaling>
          <c:orientation val="minMax"/>
        </c:scaling>
        <c:delete val="0"/>
        <c:axPos val="l"/>
        <c:majorGridlines>
          <c:spPr>
            <a:ln w="9525" cap="flat" cmpd="sng" algn="ctr">
              <a:solidFill>
                <a:schemeClr val="accent2"/>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4283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888105" cy="35635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082369" y="1"/>
            <a:ext cx="3888105" cy="35635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897255" y="3418066"/>
            <a:ext cx="7178040" cy="2796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746119"/>
            <a:ext cx="3888105" cy="356356"/>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082369" y="6746119"/>
            <a:ext cx="3888105" cy="35635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notes"/>
          <p:cNvSpPr txBox="1">
            <a:spLocks noGrp="1"/>
          </p:cNvSpPr>
          <p:nvPr>
            <p:ph type="body" idx="1"/>
          </p:nvPr>
        </p:nvSpPr>
        <p:spPr>
          <a:xfrm>
            <a:off x="897255" y="3418066"/>
            <a:ext cx="7178040" cy="2796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1: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9: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9:notes"/>
          <p:cNvSpPr txBox="1">
            <a:spLocks noGrp="1"/>
          </p:cNvSpPr>
          <p:nvPr>
            <p:ph type="body" idx="1"/>
          </p:nvPr>
        </p:nvSpPr>
        <p:spPr>
          <a:xfrm>
            <a:off x="897255" y="3418066"/>
            <a:ext cx="7178040" cy="2796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ZA" dirty="0"/>
              <a:t>As mentioned above E³ has begun work on creating a uniquely South African model of project-based learning. Being iterative is really important to E³ and so we will be testing and developing this model over time, to ensure that it is the best model for South Africa and makes the biggest impact on learner achievement.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ZA" dirty="0"/>
              <a:t>Our model includes 3 important active learning approaches to develop learners 21st century competencies:</a:t>
            </a:r>
            <a:endParaRPr dirty="0"/>
          </a:p>
          <a:p>
            <a:pPr marL="0" lvl="0" indent="0" algn="l" rtl="0">
              <a:lnSpc>
                <a:spcPct val="100000"/>
              </a:lnSpc>
              <a:spcBef>
                <a:spcPts val="0"/>
              </a:spcBef>
              <a:spcAft>
                <a:spcPts val="0"/>
              </a:spcAft>
              <a:buSzPts val="1400"/>
              <a:buNone/>
            </a:pPr>
            <a:r>
              <a:rPr lang="en-ZA" b="1" dirty="0"/>
              <a:t>Click</a:t>
            </a:r>
            <a:r>
              <a:rPr lang="en-ZA" dirty="0"/>
              <a:t>:</a:t>
            </a:r>
          </a:p>
          <a:p>
            <a:pPr marL="0" lvl="0" indent="0" algn="l" rtl="0">
              <a:lnSpc>
                <a:spcPct val="100000"/>
              </a:lnSpc>
              <a:spcBef>
                <a:spcPts val="0"/>
              </a:spcBef>
              <a:spcAft>
                <a:spcPts val="0"/>
              </a:spcAft>
              <a:buSzPts val="1400"/>
              <a:buNone/>
            </a:pPr>
            <a:r>
              <a:rPr lang="en-ZA" dirty="0"/>
              <a:t>• Inquiry-based learning </a:t>
            </a:r>
            <a:endParaRPr dirty="0"/>
          </a:p>
          <a:p>
            <a:pPr marL="0" lvl="0" indent="0" algn="l" rtl="0">
              <a:lnSpc>
                <a:spcPct val="100000"/>
              </a:lnSpc>
              <a:spcBef>
                <a:spcPts val="0"/>
              </a:spcBef>
              <a:spcAft>
                <a:spcPts val="0"/>
              </a:spcAft>
              <a:buSzPts val="1400"/>
              <a:buNone/>
            </a:pPr>
            <a:r>
              <a:rPr lang="en-ZA" b="1" dirty="0"/>
              <a:t>Click</a:t>
            </a:r>
            <a:r>
              <a:rPr lang="en-ZA" dirty="0"/>
              <a:t>:</a:t>
            </a:r>
          </a:p>
          <a:p>
            <a:pPr marL="0" lvl="0" indent="0" algn="l" rtl="0">
              <a:lnSpc>
                <a:spcPct val="100000"/>
              </a:lnSpc>
              <a:spcBef>
                <a:spcPts val="0"/>
              </a:spcBef>
              <a:spcAft>
                <a:spcPts val="0"/>
              </a:spcAft>
              <a:buSzPts val="1400"/>
              <a:buNone/>
            </a:pPr>
            <a:r>
              <a:rPr lang="en-ZA" dirty="0"/>
              <a:t>• Problem-based learning </a:t>
            </a:r>
            <a:endParaRPr dirty="0"/>
          </a:p>
          <a:p>
            <a:pPr marL="0" lvl="0" indent="0" algn="l" rtl="0">
              <a:lnSpc>
                <a:spcPct val="100000"/>
              </a:lnSpc>
              <a:spcBef>
                <a:spcPts val="0"/>
              </a:spcBef>
              <a:spcAft>
                <a:spcPts val="0"/>
              </a:spcAft>
              <a:buSzPts val="1400"/>
              <a:buNone/>
            </a:pPr>
            <a:r>
              <a:rPr lang="en-ZA" b="1" dirty="0"/>
              <a:t>Click</a:t>
            </a:r>
            <a:r>
              <a:rPr lang="en-ZA" dirty="0"/>
              <a:t>:</a:t>
            </a:r>
          </a:p>
          <a:p>
            <a:pPr marL="0" lvl="0" indent="0" algn="l" rtl="0">
              <a:lnSpc>
                <a:spcPct val="100000"/>
              </a:lnSpc>
              <a:spcBef>
                <a:spcPts val="0"/>
              </a:spcBef>
              <a:spcAft>
                <a:spcPts val="0"/>
              </a:spcAft>
              <a:buSzPts val="1400"/>
              <a:buNone/>
            </a:pPr>
            <a:r>
              <a:rPr lang="en-ZA" dirty="0"/>
              <a:t>• Design-based learning </a:t>
            </a:r>
            <a:endParaRPr dirty="0"/>
          </a:p>
          <a:p>
            <a:pPr marL="0" lvl="0" indent="0" algn="l" rtl="0">
              <a:lnSpc>
                <a:spcPct val="100000"/>
              </a:lnSpc>
              <a:spcBef>
                <a:spcPts val="0"/>
              </a:spcBef>
              <a:spcAft>
                <a:spcPts val="0"/>
              </a:spcAft>
              <a:buSzPts val="1400"/>
              <a:buNone/>
            </a:pPr>
            <a:r>
              <a:rPr lang="en-ZA" dirty="0"/>
              <a:t>Inquiry-based Learning </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ZA" dirty="0"/>
              <a:t>In the Inquiry phase, learners focus on investigating an open question or problem by practising their problem-solving skills. In the process learners generate and answer their own more focused questions, and as a result develop their conceptual and procedural knowledge of a given topic. Teachers encourage learners to ask questions, scaffolding them through the investigation process and moving them beyond general curiosity into the realms of critical thinking and understanding.</a:t>
            </a:r>
            <a:endParaRPr dirty="0"/>
          </a:p>
          <a:p>
            <a:pPr marL="0" lvl="0" indent="0" algn="l" rtl="0">
              <a:lnSpc>
                <a:spcPct val="100000"/>
              </a:lnSpc>
              <a:spcBef>
                <a:spcPts val="0"/>
              </a:spcBef>
              <a:spcAft>
                <a:spcPts val="0"/>
              </a:spcAft>
              <a:buSzPts val="1400"/>
              <a:buNone/>
            </a:pPr>
            <a:r>
              <a:rPr lang="en-ZA" dirty="0"/>
              <a:t>Problem-based learning</a:t>
            </a:r>
            <a:endParaRPr dirty="0"/>
          </a:p>
          <a:p>
            <a:pPr marL="0" lvl="0" indent="0" algn="l" rtl="0">
              <a:lnSpc>
                <a:spcPct val="100000"/>
              </a:lnSpc>
              <a:spcBef>
                <a:spcPts val="0"/>
              </a:spcBef>
              <a:spcAft>
                <a:spcPts val="0"/>
              </a:spcAft>
              <a:buSzPts val="1400"/>
              <a:buNone/>
            </a:pPr>
            <a:r>
              <a:rPr lang="en-ZA" dirty="0"/>
              <a:t>Learners work in teams to formulate real-world problems and propose possible solutions. Following a learner-centred approach, teachers scaffold the development of learners’ ability to work collaboratively, be self-directed, and to think critically - promoting critical thinking skills, communication skills, and cooperation.</a:t>
            </a:r>
            <a:endParaRPr dirty="0"/>
          </a:p>
          <a:p>
            <a:pPr marL="0" lvl="0" indent="0" algn="l" rtl="0">
              <a:lnSpc>
                <a:spcPct val="100000"/>
              </a:lnSpc>
              <a:spcBef>
                <a:spcPts val="0"/>
              </a:spcBef>
              <a:spcAft>
                <a:spcPts val="0"/>
              </a:spcAft>
              <a:buSzPts val="1400"/>
              <a:buNone/>
            </a:pPr>
            <a:r>
              <a:rPr lang="en-ZA" dirty="0"/>
              <a:t>Design-based learning</a:t>
            </a:r>
            <a:endParaRPr dirty="0"/>
          </a:p>
          <a:p>
            <a:pPr marL="0" lvl="0" indent="0" algn="l" rtl="0">
              <a:lnSpc>
                <a:spcPct val="100000"/>
              </a:lnSpc>
              <a:spcBef>
                <a:spcPts val="0"/>
              </a:spcBef>
              <a:spcAft>
                <a:spcPts val="0"/>
              </a:spcAft>
              <a:buSzPts val="1400"/>
              <a:buNone/>
            </a:pPr>
            <a:r>
              <a:rPr lang="en-ZA" dirty="0"/>
              <a:t>In the design phase learners come up with solutions to complex problems by designing, building and testing prototypes that solve some of the problems they identified in the problem phase. The process requires learners to establish goals and constraints, generate ideas, and create prototypes through storyboarding or other practices.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ZA" dirty="0"/>
              <a:t>Lets just break this down a bit more. In the Inquiry based learning phase….. </a:t>
            </a:r>
            <a:r>
              <a:rPr lang="en-ZA" b="1" dirty="0"/>
              <a:t>take them through the model. Step by step.</a:t>
            </a:r>
            <a:endParaRPr b="1"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387" name="Google Shape;387;p9:notes"/>
          <p:cNvSpPr txBox="1">
            <a:spLocks noGrp="1"/>
          </p:cNvSpPr>
          <p:nvPr>
            <p:ph type="hdr" idx="3"/>
          </p:nvPr>
        </p:nvSpPr>
        <p:spPr>
          <a:xfrm>
            <a:off x="0" y="1"/>
            <a:ext cx="3888105" cy="35635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8" name="Google Shape;388;p9:notes"/>
          <p:cNvSpPr txBox="1">
            <a:spLocks noGrp="1"/>
          </p:cNvSpPr>
          <p:nvPr>
            <p:ph type="ftr" idx="11"/>
          </p:nvPr>
        </p:nvSpPr>
        <p:spPr>
          <a:xfrm>
            <a:off x="0" y="6746119"/>
            <a:ext cx="3888105" cy="356356"/>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389" name="Google Shape;389;p9:notes"/>
          <p:cNvSpPr txBox="1">
            <a:spLocks noGrp="1"/>
          </p:cNvSpPr>
          <p:nvPr>
            <p:ph type="sldNum" idx="12"/>
          </p:nvPr>
        </p:nvSpPr>
        <p:spPr>
          <a:xfrm>
            <a:off x="5082369" y="6746119"/>
            <a:ext cx="3888105" cy="35635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10: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10:notes"/>
          <p:cNvSpPr txBox="1">
            <a:spLocks noGrp="1"/>
          </p:cNvSpPr>
          <p:nvPr>
            <p:ph type="body" idx="1"/>
          </p:nvPr>
        </p:nvSpPr>
        <p:spPr>
          <a:xfrm>
            <a:off x="897255" y="3418066"/>
            <a:ext cx="7178040" cy="2796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ZA" dirty="0"/>
              <a:t>If you wanted to see the entire project and what it looks like - we have included this in all the projects as well – </a:t>
            </a:r>
          </a:p>
          <a:p>
            <a:pPr marL="0" lvl="0" indent="0" algn="l" rtl="0">
              <a:lnSpc>
                <a:spcPct val="100000"/>
              </a:lnSpc>
              <a:spcBef>
                <a:spcPts val="0"/>
              </a:spcBef>
              <a:spcAft>
                <a:spcPts val="0"/>
              </a:spcAft>
              <a:buSzPts val="1400"/>
              <a:buNone/>
            </a:pPr>
            <a:endParaRPr lang="en-ZA" dirty="0"/>
          </a:p>
          <a:p>
            <a:pPr marL="0" lvl="0" indent="0" algn="l" rtl="0">
              <a:lnSpc>
                <a:spcPct val="100000"/>
              </a:lnSpc>
              <a:spcBef>
                <a:spcPts val="0"/>
              </a:spcBef>
              <a:spcAft>
                <a:spcPts val="0"/>
              </a:spcAft>
              <a:buSzPts val="1400"/>
              <a:buNone/>
            </a:pPr>
            <a:r>
              <a:rPr lang="en-ZA" dirty="0"/>
              <a:t>Take them through the entire project on the above flat plan.</a:t>
            </a:r>
            <a:endParaRPr dirty="0"/>
          </a:p>
        </p:txBody>
      </p:sp>
      <p:sp>
        <p:nvSpPr>
          <p:cNvPr id="545" name="Google Shape;545;p10:notes"/>
          <p:cNvSpPr txBox="1">
            <a:spLocks noGrp="1"/>
          </p:cNvSpPr>
          <p:nvPr>
            <p:ph type="hdr" idx="3"/>
          </p:nvPr>
        </p:nvSpPr>
        <p:spPr>
          <a:xfrm>
            <a:off x="0" y="1"/>
            <a:ext cx="3888105" cy="35635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6" name="Google Shape;546;p10:notes"/>
          <p:cNvSpPr txBox="1">
            <a:spLocks noGrp="1"/>
          </p:cNvSpPr>
          <p:nvPr>
            <p:ph type="ftr" idx="11"/>
          </p:nvPr>
        </p:nvSpPr>
        <p:spPr>
          <a:xfrm>
            <a:off x="0" y="6746119"/>
            <a:ext cx="3888105" cy="356356"/>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547" name="Google Shape;547;p10:notes"/>
          <p:cNvSpPr txBox="1">
            <a:spLocks noGrp="1"/>
          </p:cNvSpPr>
          <p:nvPr>
            <p:ph type="sldNum" idx="12"/>
          </p:nvPr>
        </p:nvSpPr>
        <p:spPr>
          <a:xfrm>
            <a:off x="5082369" y="6746119"/>
            <a:ext cx="3888105" cy="35635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11: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1" name="Google Shape;731;p11:notes"/>
          <p:cNvSpPr txBox="1">
            <a:spLocks noGrp="1"/>
          </p:cNvSpPr>
          <p:nvPr>
            <p:ph type="body" idx="1"/>
          </p:nvPr>
        </p:nvSpPr>
        <p:spPr>
          <a:xfrm>
            <a:off x="897255" y="3418066"/>
            <a:ext cx="7178040" cy="2796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ZA" dirty="0"/>
              <a:t>These seven characteristics can help teachers to ensure that the Projects that they facilitate encompass all of these characteristics, then the Solution Seeking Mindset will ensue. Think of these things as observable traits that you will see in your classroom, use this as a checklist when running a project. For example – can you see meaningful group work? Is the work/project purposeful, is it authentic? Are there opportunities for learners to ‘iterate’ to action any feedback they receive and develop their work? And so on……  </a:t>
            </a:r>
          </a:p>
          <a:p>
            <a:pPr marL="0" lvl="0" indent="0" algn="l" rtl="0">
              <a:lnSpc>
                <a:spcPct val="100000"/>
              </a:lnSpc>
              <a:spcBef>
                <a:spcPts val="0"/>
              </a:spcBef>
              <a:spcAft>
                <a:spcPts val="0"/>
              </a:spcAft>
              <a:buSzPts val="1400"/>
              <a:buNone/>
            </a:pPr>
            <a:endParaRPr lang="en-ZA" dirty="0"/>
          </a:p>
          <a:p>
            <a:pPr marL="0" lvl="0" indent="0" algn="l" rtl="0">
              <a:lnSpc>
                <a:spcPct val="100000"/>
              </a:lnSpc>
              <a:spcBef>
                <a:spcPts val="0"/>
              </a:spcBef>
              <a:spcAft>
                <a:spcPts val="0"/>
              </a:spcAft>
              <a:buSzPts val="1400"/>
              <a:buNone/>
            </a:pPr>
            <a:r>
              <a:rPr lang="en-ZA" dirty="0"/>
              <a:t>Take them through the slide.</a:t>
            </a:r>
            <a:endParaRPr dirty="0"/>
          </a:p>
        </p:txBody>
      </p:sp>
      <p:sp>
        <p:nvSpPr>
          <p:cNvPr id="732" name="Google Shape;732;p11:notes"/>
          <p:cNvSpPr txBox="1">
            <a:spLocks noGrp="1"/>
          </p:cNvSpPr>
          <p:nvPr>
            <p:ph type="sldNum" idx="12"/>
          </p:nvPr>
        </p:nvSpPr>
        <p:spPr>
          <a:xfrm>
            <a:off x="5082369" y="6746119"/>
            <a:ext cx="3888105" cy="35635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p12:notes"/>
          <p:cNvSpPr txBox="1">
            <a:spLocks noGrp="1"/>
          </p:cNvSpPr>
          <p:nvPr>
            <p:ph type="body" idx="1"/>
          </p:nvPr>
        </p:nvSpPr>
        <p:spPr>
          <a:xfrm>
            <a:off x="897255" y="3418066"/>
            <a:ext cx="7178040" cy="2796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6" name="Google Shape;846;p12: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13: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4" name="Google Shape;864;p13:notes"/>
          <p:cNvSpPr txBox="1">
            <a:spLocks noGrp="1"/>
          </p:cNvSpPr>
          <p:nvPr>
            <p:ph type="body" idx="1"/>
          </p:nvPr>
        </p:nvSpPr>
        <p:spPr>
          <a:xfrm>
            <a:off x="897255" y="3418066"/>
            <a:ext cx="7178040" cy="279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030A0"/>
              </a:buClr>
              <a:buSzPts val="1200"/>
              <a:buFont typeface="Montserrat Light"/>
              <a:buNone/>
            </a:pPr>
            <a:r>
              <a:rPr lang="en-ZA" b="1" dirty="0">
                <a:solidFill>
                  <a:srgbClr val="7030A0"/>
                </a:solidFill>
                <a:latin typeface="Montserrat Light"/>
                <a:ea typeface="Montserrat Light"/>
                <a:cs typeface="Montserrat Light"/>
                <a:sym typeface="Montserrat Light"/>
              </a:rPr>
              <a:t>We have just talked about Playful Project Based Learning, and now its time to see if you have been listening ☺ there are three stages to our model, circle the CORRECT three stages in our PBL model.</a:t>
            </a:r>
            <a:endParaRPr dirty="0"/>
          </a:p>
          <a:p>
            <a:pPr marL="0" lvl="0" indent="0" algn="l" rtl="0">
              <a:lnSpc>
                <a:spcPct val="100000"/>
              </a:lnSpc>
              <a:spcBef>
                <a:spcPts val="0"/>
              </a:spcBef>
              <a:spcAft>
                <a:spcPts val="0"/>
              </a:spcAft>
              <a:buSzPts val="1400"/>
              <a:buNone/>
            </a:pPr>
            <a:endParaRPr dirty="0"/>
          </a:p>
        </p:txBody>
      </p:sp>
      <p:sp>
        <p:nvSpPr>
          <p:cNvPr id="865" name="Google Shape;865;p13:notes"/>
          <p:cNvSpPr txBox="1">
            <a:spLocks noGrp="1"/>
          </p:cNvSpPr>
          <p:nvPr>
            <p:ph type="sldNum" idx="12"/>
          </p:nvPr>
        </p:nvSpPr>
        <p:spPr>
          <a:xfrm>
            <a:off x="5082369" y="6746119"/>
            <a:ext cx="3888105" cy="35635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14: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7" name="Google Shape;877;p14:notes"/>
          <p:cNvSpPr txBox="1">
            <a:spLocks noGrp="1"/>
          </p:cNvSpPr>
          <p:nvPr>
            <p:ph type="body" idx="1"/>
          </p:nvPr>
        </p:nvSpPr>
        <p:spPr>
          <a:xfrm>
            <a:off x="897255" y="3418066"/>
            <a:ext cx="7178040" cy="279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030A0"/>
              </a:buClr>
              <a:buSzPts val="1200"/>
              <a:buFont typeface="Montserrat Light"/>
              <a:buNone/>
            </a:pPr>
            <a:r>
              <a:rPr lang="en-ZA" b="1" dirty="0">
                <a:solidFill>
                  <a:srgbClr val="7030A0"/>
                </a:solidFill>
                <a:latin typeface="Montserrat Light"/>
                <a:ea typeface="Montserrat Light"/>
                <a:cs typeface="Montserrat Light"/>
                <a:sym typeface="Montserrat Light"/>
              </a:rPr>
              <a:t>We have just talked about Playful Project Based Learning, and now its time to see if you have been listening ☺ there are three stages to our model, circle the CORRECT three stages in our PBL model.</a:t>
            </a:r>
            <a:endParaRPr dirty="0"/>
          </a:p>
          <a:p>
            <a:pPr marL="0" lvl="0" indent="0" algn="l" rtl="0">
              <a:lnSpc>
                <a:spcPct val="100000"/>
              </a:lnSpc>
              <a:spcBef>
                <a:spcPts val="0"/>
              </a:spcBef>
              <a:spcAft>
                <a:spcPts val="0"/>
              </a:spcAft>
              <a:buSzPts val="1400"/>
              <a:buNone/>
            </a:pPr>
            <a:endParaRPr dirty="0"/>
          </a:p>
        </p:txBody>
      </p:sp>
      <p:sp>
        <p:nvSpPr>
          <p:cNvPr id="878" name="Google Shape;878;p14:notes"/>
          <p:cNvSpPr txBox="1">
            <a:spLocks noGrp="1"/>
          </p:cNvSpPr>
          <p:nvPr>
            <p:ph type="sldNum" idx="12"/>
          </p:nvPr>
        </p:nvSpPr>
        <p:spPr>
          <a:xfrm>
            <a:off x="5082369" y="6746119"/>
            <a:ext cx="3888105" cy="35635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15:notes"/>
          <p:cNvSpPr txBox="1">
            <a:spLocks noGrp="1"/>
          </p:cNvSpPr>
          <p:nvPr>
            <p:ph type="body" idx="1"/>
          </p:nvPr>
        </p:nvSpPr>
        <p:spPr>
          <a:xfrm>
            <a:off x="897255" y="3418066"/>
            <a:ext cx="7178040" cy="2796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0" name="Google Shape;890;p15: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gd9e981dc1f_1_211:notes"/>
          <p:cNvSpPr txBox="1">
            <a:spLocks noGrp="1"/>
          </p:cNvSpPr>
          <p:nvPr>
            <p:ph type="body" idx="1"/>
          </p:nvPr>
        </p:nvSpPr>
        <p:spPr>
          <a:xfrm>
            <a:off x="897255" y="3418065"/>
            <a:ext cx="7178040" cy="27965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01" name="Google Shape;901;gd9e981dc1f_1_211: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d66b4cd484_0_0:notes"/>
          <p:cNvSpPr txBox="1">
            <a:spLocks noGrp="1"/>
          </p:cNvSpPr>
          <p:nvPr>
            <p:ph type="body" idx="1"/>
          </p:nvPr>
        </p:nvSpPr>
        <p:spPr>
          <a:xfrm>
            <a:off x="897255" y="3418065"/>
            <a:ext cx="7178040" cy="27965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8" name="Google Shape;908;gd66b4cd484_0_0: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d9e981dc1f_1_103: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gd9e981dc1f_1_103:notes"/>
          <p:cNvSpPr txBox="1">
            <a:spLocks noGrp="1"/>
          </p:cNvSpPr>
          <p:nvPr>
            <p:ph type="body" idx="1"/>
          </p:nvPr>
        </p:nvSpPr>
        <p:spPr>
          <a:xfrm>
            <a:off x="897255" y="3418065"/>
            <a:ext cx="7178040" cy="27965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6" name="Google Shape;916;gd9e981dc1f_1_103:notes"/>
          <p:cNvSpPr txBox="1">
            <a:spLocks noGrp="1"/>
          </p:cNvSpPr>
          <p:nvPr>
            <p:ph type="sldNum" idx="12"/>
          </p:nvPr>
        </p:nvSpPr>
        <p:spPr>
          <a:xfrm>
            <a:off x="5082369" y="6746119"/>
            <a:ext cx="3888105" cy="35636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d66b4cd484_1_14: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d66b4cd484_1_14:notes"/>
          <p:cNvSpPr txBox="1">
            <a:spLocks noGrp="1"/>
          </p:cNvSpPr>
          <p:nvPr>
            <p:ph type="body" idx="1"/>
          </p:nvPr>
        </p:nvSpPr>
        <p:spPr>
          <a:xfrm>
            <a:off x="897255" y="3418065"/>
            <a:ext cx="7178040" cy="27965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ZA" dirty="0"/>
              <a:t>Good Morning Colleagues. And Welcome to day 2 of the E3 training. I am really so pleased to be with you this morning and really hope that when we are done today, you would have come away with some valuable information about Playful Project Based Learning. My name is Patula Dagee and I am the implementation coordinator for E3 and joining me to today is Susannah Morcowitz. I am going to hand over to Susannah to introduce herself.</a:t>
            </a:r>
          </a:p>
          <a:p>
            <a:pPr marL="0" lvl="0" indent="0" algn="l" rtl="0">
              <a:spcBef>
                <a:spcPts val="0"/>
              </a:spcBef>
              <a:spcAft>
                <a:spcPts val="0"/>
              </a:spcAft>
              <a:buNone/>
            </a:pPr>
            <a:endParaRPr lang="en-ZA" dirty="0"/>
          </a:p>
          <a:p>
            <a:pPr marL="0" lvl="0" indent="0" algn="l" rtl="0">
              <a:spcBef>
                <a:spcPts val="0"/>
              </a:spcBef>
              <a:spcAft>
                <a:spcPts val="0"/>
              </a:spcAft>
              <a:buNone/>
            </a:pPr>
            <a:r>
              <a:rPr lang="en-ZA" dirty="0"/>
              <a:t>We have divided this workshop into three parts.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ZA" dirty="0"/>
              <a:t>In part one we will introduce you to Project Based Learning, pay attention because we will have an interactive quiz! There will be an opportunity to ask questions in our Q&amp;A at the end of this part.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ZA" dirty="0"/>
              <a:t>We’ll break for tea at 9.45 for 15 minutes - we so wish we could all be in person enjoying some tasty treats!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ZA" dirty="0"/>
              <a:t>Part two is really exciting, we have invited Michelle van den </a:t>
            </a:r>
            <a:r>
              <a:rPr lang="en-ZA" dirty="0" err="1"/>
              <a:t>Nieuwenhoff</a:t>
            </a:r>
            <a:r>
              <a:rPr lang="en-ZA" dirty="0"/>
              <a:t> from </a:t>
            </a:r>
            <a:r>
              <a:rPr lang="en-ZA" dirty="0" err="1"/>
              <a:t>Brebner</a:t>
            </a:r>
            <a:r>
              <a:rPr lang="en-ZA" dirty="0"/>
              <a:t> primary school to present a Project Based learning project that she carried out in 2019. We’ll then play a game based on what we heard from Michelle and there will be an opportunity for you to ask her any questions.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ZA" dirty="0"/>
              <a:t>We’ll then have a 5 minute comfort break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ZA" dirty="0"/>
              <a:t>Followed by part three where we look at the role of assessment.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ZA" dirty="0"/>
              <a:t>Although we are not here together in person, we want this to be as interactive as possible so please use the chat function to share your questions and thoughts with us and we will read out your comments throughout the session. </a:t>
            </a:r>
            <a:endParaRPr dirty="0"/>
          </a:p>
        </p:txBody>
      </p:sp>
      <p:sp>
        <p:nvSpPr>
          <p:cNvPr id="189" name="Google Shape;189;gd66b4cd484_1_14:notes"/>
          <p:cNvSpPr txBox="1">
            <a:spLocks noGrp="1"/>
          </p:cNvSpPr>
          <p:nvPr>
            <p:ph type="sldNum" idx="12"/>
          </p:nvPr>
        </p:nvSpPr>
        <p:spPr>
          <a:xfrm>
            <a:off x="5082369" y="6746119"/>
            <a:ext cx="3888105" cy="356367"/>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ZA"/>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p16: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9" name="Google Shape;939;p16:notes"/>
          <p:cNvSpPr txBox="1">
            <a:spLocks noGrp="1"/>
          </p:cNvSpPr>
          <p:nvPr>
            <p:ph type="body" idx="1"/>
          </p:nvPr>
        </p:nvSpPr>
        <p:spPr>
          <a:xfrm>
            <a:off x="897255" y="3418066"/>
            <a:ext cx="7178040" cy="2796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ZA" dirty="0"/>
              <a:t>In this session we hear from an E³ teacher who implemented PPBL in 2019 before the pandemic.</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ZA" b="1" dirty="0"/>
              <a:t>Getting started with my maths project</a:t>
            </a:r>
            <a:endParaRPr dirty="0"/>
          </a:p>
          <a:p>
            <a:pPr marL="0" lvl="0" indent="0" algn="l" rtl="0">
              <a:lnSpc>
                <a:spcPct val="100000"/>
              </a:lnSpc>
              <a:spcBef>
                <a:spcPts val="0"/>
              </a:spcBef>
              <a:spcAft>
                <a:spcPts val="0"/>
              </a:spcAft>
              <a:buSzPts val="1400"/>
              <a:buNone/>
            </a:pPr>
            <a:r>
              <a:rPr lang="en-ZA" dirty="0"/>
              <a:t>Michelle van den </a:t>
            </a:r>
            <a:r>
              <a:rPr lang="en-ZA" dirty="0" err="1"/>
              <a:t>Nieuwenhof</a:t>
            </a:r>
            <a:r>
              <a:rPr lang="en-ZA" dirty="0"/>
              <a:t> is a teacher at </a:t>
            </a:r>
            <a:r>
              <a:rPr lang="en-ZA" dirty="0" err="1"/>
              <a:t>Brebner</a:t>
            </a:r>
            <a:r>
              <a:rPr lang="en-ZA" dirty="0"/>
              <a:t> Primary School in Bloemfontein. She started experimenting with playful project-based learning after she was introduced to it at the 2019 E³ conference. She realised that she had to make maths more realistic and alive in her class as that was the only way the learners were going to start to achieve. Her first step was to find a real-life problem which was quite a challenge as he says. One day she was attending a sale of repossessed vehicles when the idea came to her. So many vehicles get repossessed in our country and she thought she should do a lesson on how to buy a car. </a:t>
            </a:r>
            <a:endParaRPr dirty="0"/>
          </a:p>
          <a:p>
            <a:pPr marL="0" lvl="0" indent="0" algn="l" rtl="0">
              <a:lnSpc>
                <a:spcPct val="100000"/>
              </a:lnSpc>
              <a:spcBef>
                <a:spcPts val="0"/>
              </a:spcBef>
              <a:spcAft>
                <a:spcPts val="0"/>
              </a:spcAft>
              <a:buSzPts val="1400"/>
              <a:buNone/>
            </a:pPr>
            <a:r>
              <a:rPr lang="en-ZA" dirty="0"/>
              <a:t>This was amazing because 1)  it was a real-life problem and 2) She was having more problems in her class with the boys – and as you know cars and boys - well, they were hooked immediately, says Michelle.</a:t>
            </a:r>
            <a:endParaRPr dirty="0"/>
          </a:p>
          <a:p>
            <a:pPr marL="0" lvl="0" indent="0" algn="l" rtl="0">
              <a:lnSpc>
                <a:spcPct val="100000"/>
              </a:lnSpc>
              <a:spcBef>
                <a:spcPts val="0"/>
              </a:spcBef>
              <a:spcAft>
                <a:spcPts val="0"/>
              </a:spcAft>
              <a:buSzPts val="1400"/>
              <a:buNone/>
            </a:pPr>
            <a:r>
              <a:rPr lang="en-ZA" dirty="0"/>
              <a:t>Once she had the real-life problem she got permission from her principal and learning facilitator. They decided that they would just do it with her two classes and the other grade 6 classes would carry on with the normal CAPS. The only condition was that they all had to write the same assessments. </a:t>
            </a:r>
            <a:endParaRPr dirty="0"/>
          </a:p>
        </p:txBody>
      </p:sp>
      <p:sp>
        <p:nvSpPr>
          <p:cNvPr id="940" name="Google Shape;940;p16:notes"/>
          <p:cNvSpPr txBox="1">
            <a:spLocks noGrp="1"/>
          </p:cNvSpPr>
          <p:nvPr>
            <p:ph type="hdr" idx="3"/>
          </p:nvPr>
        </p:nvSpPr>
        <p:spPr>
          <a:xfrm>
            <a:off x="0" y="1"/>
            <a:ext cx="3888105" cy="35635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1" name="Google Shape;941;p16:notes"/>
          <p:cNvSpPr txBox="1">
            <a:spLocks noGrp="1"/>
          </p:cNvSpPr>
          <p:nvPr>
            <p:ph type="ftr" idx="11"/>
          </p:nvPr>
        </p:nvSpPr>
        <p:spPr>
          <a:xfrm>
            <a:off x="0" y="6746119"/>
            <a:ext cx="3888105" cy="356356"/>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942" name="Google Shape;942;p16:notes"/>
          <p:cNvSpPr txBox="1">
            <a:spLocks noGrp="1"/>
          </p:cNvSpPr>
          <p:nvPr>
            <p:ph type="sldNum" idx="12"/>
          </p:nvPr>
        </p:nvSpPr>
        <p:spPr>
          <a:xfrm>
            <a:off x="5082369" y="6746119"/>
            <a:ext cx="3888105" cy="35635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p17: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9" name="Google Shape;949;p17:notes"/>
          <p:cNvSpPr txBox="1">
            <a:spLocks noGrp="1"/>
          </p:cNvSpPr>
          <p:nvPr>
            <p:ph type="body" idx="1"/>
          </p:nvPr>
        </p:nvSpPr>
        <p:spPr>
          <a:xfrm>
            <a:off x="897255" y="3418066"/>
            <a:ext cx="7178040" cy="2796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ZA" dirty="0"/>
              <a:t>In the next session we will look at how Michelle from </a:t>
            </a:r>
            <a:r>
              <a:rPr lang="en-ZA" dirty="0" err="1"/>
              <a:t>Brebner</a:t>
            </a:r>
            <a:r>
              <a:rPr lang="en-ZA" dirty="0"/>
              <a:t> Primary school took this approach and created her own project.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ZA" dirty="0"/>
              <a:t>Teachers will now go and listen to the clips of Michelle </a:t>
            </a:r>
            <a:r>
              <a:rPr lang="en-ZA" dirty="0" err="1"/>
              <a:t>Brebner</a:t>
            </a:r>
            <a:r>
              <a:rPr lang="en-ZA" dirty="0"/>
              <a:t>.</a:t>
            </a:r>
            <a:endParaRPr dirty="0"/>
          </a:p>
        </p:txBody>
      </p:sp>
      <p:sp>
        <p:nvSpPr>
          <p:cNvPr id="950" name="Google Shape;950;p17:notes"/>
          <p:cNvSpPr txBox="1">
            <a:spLocks noGrp="1"/>
          </p:cNvSpPr>
          <p:nvPr>
            <p:ph type="hdr" idx="3"/>
          </p:nvPr>
        </p:nvSpPr>
        <p:spPr>
          <a:xfrm>
            <a:off x="0" y="1"/>
            <a:ext cx="3888105" cy="35635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1" name="Google Shape;951;p17:notes"/>
          <p:cNvSpPr txBox="1">
            <a:spLocks noGrp="1"/>
          </p:cNvSpPr>
          <p:nvPr>
            <p:ph type="ftr" idx="11"/>
          </p:nvPr>
        </p:nvSpPr>
        <p:spPr>
          <a:xfrm>
            <a:off x="0" y="6746119"/>
            <a:ext cx="3888105" cy="356356"/>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952" name="Google Shape;952;p17:notes"/>
          <p:cNvSpPr txBox="1">
            <a:spLocks noGrp="1"/>
          </p:cNvSpPr>
          <p:nvPr>
            <p:ph type="sldNum" idx="12"/>
          </p:nvPr>
        </p:nvSpPr>
        <p:spPr>
          <a:xfrm>
            <a:off x="5082369" y="6746119"/>
            <a:ext cx="3888105" cy="35635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p18: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2" name="Google Shape;972;p18:notes"/>
          <p:cNvSpPr txBox="1">
            <a:spLocks noGrp="1"/>
          </p:cNvSpPr>
          <p:nvPr>
            <p:ph type="body" idx="1"/>
          </p:nvPr>
        </p:nvSpPr>
        <p:spPr>
          <a:xfrm>
            <a:off x="897255" y="3418066"/>
            <a:ext cx="7178040" cy="2796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ZA" b="1" dirty="0"/>
              <a:t>Keeping learners motivated throughout </a:t>
            </a:r>
            <a:endParaRPr dirty="0"/>
          </a:p>
          <a:p>
            <a:pPr marL="0" lvl="0" indent="0" algn="l" rtl="0">
              <a:lnSpc>
                <a:spcPct val="100000"/>
              </a:lnSpc>
              <a:spcBef>
                <a:spcPts val="0"/>
              </a:spcBef>
              <a:spcAft>
                <a:spcPts val="0"/>
              </a:spcAft>
              <a:buSzPts val="1400"/>
              <a:buNone/>
            </a:pPr>
            <a:r>
              <a:rPr lang="en-ZA" dirty="0"/>
              <a:t>The next step was to make sure she covered all the design elements. </a:t>
            </a:r>
            <a:endParaRPr dirty="0"/>
          </a:p>
          <a:p>
            <a:pPr marL="0" lvl="0" indent="0" algn="l" rtl="0">
              <a:lnSpc>
                <a:spcPct val="100000"/>
              </a:lnSpc>
              <a:spcBef>
                <a:spcPts val="0"/>
              </a:spcBef>
              <a:spcAft>
                <a:spcPts val="0"/>
              </a:spcAft>
              <a:buSzPts val="1400"/>
              <a:buNone/>
            </a:pPr>
            <a:r>
              <a:rPr lang="en-ZA" dirty="0"/>
              <a:t>So she used the design element logo that E³ supplied during the training, which was the Buck Institute Model. She also had to make sure that she covered the design elements. </a:t>
            </a:r>
            <a:endParaRPr dirty="0"/>
          </a:p>
          <a:p>
            <a:pPr marL="0" lvl="0" indent="0" algn="l" rtl="0">
              <a:lnSpc>
                <a:spcPct val="100000"/>
              </a:lnSpc>
              <a:spcBef>
                <a:spcPts val="0"/>
              </a:spcBef>
              <a:spcAft>
                <a:spcPts val="0"/>
              </a:spcAft>
              <a:buSzPts val="1400"/>
              <a:buNone/>
            </a:pPr>
            <a:r>
              <a:rPr lang="en-ZA" dirty="0"/>
              <a:t>So the first thing she did was pose a </a:t>
            </a:r>
            <a:r>
              <a:rPr lang="en-ZA" b="1" dirty="0"/>
              <a:t>challenging problem </a:t>
            </a:r>
            <a:r>
              <a:rPr lang="en-ZA" dirty="0"/>
              <a:t>or a question. </a:t>
            </a:r>
            <a:endParaRPr dirty="0"/>
          </a:p>
          <a:p>
            <a:pPr marL="0" lvl="0" indent="0" algn="l" rtl="0">
              <a:lnSpc>
                <a:spcPct val="100000"/>
              </a:lnSpc>
              <a:spcBef>
                <a:spcPts val="0"/>
              </a:spcBef>
              <a:spcAft>
                <a:spcPts val="0"/>
              </a:spcAft>
              <a:buSzPts val="1400"/>
              <a:buNone/>
            </a:pPr>
            <a:r>
              <a:rPr lang="en-ZA" dirty="0"/>
              <a:t>Then she had to work out how to </a:t>
            </a:r>
            <a:r>
              <a:rPr lang="en-ZA" b="1" dirty="0"/>
              <a:t>sustain inquiry</a:t>
            </a:r>
            <a:r>
              <a:rPr lang="en-ZA" dirty="0"/>
              <a:t>. She then decided to introduce a new aspect to buying a car regularly. The first thing she did was visit a car dealer with learners. There the learners got prices and they were all excited. As soon as their interest waned and they weren't quite as inquiring anymore she introduced insurance and then she introduced building a garage and then she introduced fuel consumption. So to sustain inquiry she kept on introducing new things or new points about buying a car. </a:t>
            </a:r>
            <a:endParaRPr dirty="0"/>
          </a:p>
          <a:p>
            <a:pPr marL="0" lvl="0" indent="0" algn="l" rtl="0">
              <a:lnSpc>
                <a:spcPct val="100000"/>
              </a:lnSpc>
              <a:spcBef>
                <a:spcPts val="0"/>
              </a:spcBef>
              <a:spcAft>
                <a:spcPts val="0"/>
              </a:spcAft>
              <a:buSzPts val="1400"/>
              <a:buNone/>
            </a:pPr>
            <a:r>
              <a:rPr lang="en-ZA" dirty="0"/>
              <a:t>For </a:t>
            </a:r>
            <a:r>
              <a:rPr lang="en-ZA" b="1" dirty="0"/>
              <a:t>authenticity</a:t>
            </a:r>
            <a:r>
              <a:rPr lang="en-ZA" dirty="0"/>
              <a:t> it wasn't too difficult because she chose a real-life problem and buying a car is a reality to most people and none of her learners had ever been to car dealership or gone with their parents. So the fact that they visited a car dealership and the </a:t>
            </a:r>
            <a:r>
              <a:rPr lang="en-ZA" dirty="0" err="1"/>
              <a:t>the</a:t>
            </a:r>
            <a:r>
              <a:rPr lang="en-ZA" dirty="0"/>
              <a:t> fact that the bank visited them as well just made it more authentic. The next thing I had to look at was the </a:t>
            </a:r>
            <a:r>
              <a:rPr lang="en-ZA" b="1" dirty="0"/>
              <a:t>students’ voice and the students’ choice</a:t>
            </a:r>
            <a:r>
              <a:rPr lang="en-ZA" dirty="0"/>
              <a:t>. Well here they had a voice because they could ask questions. Part of the project was to design questions to ask the car dealers or to ask the insurance or to ask the bank. Her  final part of the project gave them a lot of voice and a lot of choice. With buying the car they also had to make a decision, She actually gave them pay slips and then they had to choose which car would suit their budget.</a:t>
            </a:r>
            <a:endParaRPr dirty="0"/>
          </a:p>
          <a:p>
            <a:pPr marL="0" lvl="0" indent="0" algn="l" rtl="0">
              <a:lnSpc>
                <a:spcPct val="100000"/>
              </a:lnSpc>
              <a:spcBef>
                <a:spcPts val="0"/>
              </a:spcBef>
              <a:spcAft>
                <a:spcPts val="0"/>
              </a:spcAft>
              <a:buSzPts val="1400"/>
              <a:buNone/>
            </a:pPr>
            <a:r>
              <a:rPr lang="en-ZA" b="1" dirty="0"/>
              <a:t>Reflection</a:t>
            </a:r>
            <a:r>
              <a:rPr lang="en-ZA" dirty="0"/>
              <a:t> initially was a problem for her because She wasn't quite sure how she would get the learners to reflect on everything. She worked with the English teacher and we used English reports as part of the reflection for the project. </a:t>
            </a:r>
            <a:endParaRPr dirty="0"/>
          </a:p>
          <a:p>
            <a:pPr marL="0" lvl="0" indent="0" algn="l" rtl="0">
              <a:lnSpc>
                <a:spcPct val="100000"/>
              </a:lnSpc>
              <a:spcBef>
                <a:spcPts val="0"/>
              </a:spcBef>
              <a:spcAft>
                <a:spcPts val="0"/>
              </a:spcAft>
              <a:buSzPts val="1400"/>
              <a:buNone/>
            </a:pPr>
            <a:r>
              <a:rPr lang="en-ZA" dirty="0"/>
              <a:t>For </a:t>
            </a:r>
            <a:r>
              <a:rPr lang="en-ZA" b="1" dirty="0"/>
              <a:t>critique and revision </a:t>
            </a:r>
            <a:r>
              <a:rPr lang="en-ZA" dirty="0"/>
              <a:t>they had to give a report back. </a:t>
            </a:r>
            <a:endParaRPr dirty="0"/>
          </a:p>
          <a:p>
            <a:pPr marL="0" lvl="0" indent="0" algn="l" rtl="0">
              <a:lnSpc>
                <a:spcPct val="100000"/>
              </a:lnSpc>
              <a:spcBef>
                <a:spcPts val="0"/>
              </a:spcBef>
              <a:spcAft>
                <a:spcPts val="0"/>
              </a:spcAft>
              <a:buSzPts val="1400"/>
              <a:buNone/>
            </a:pPr>
            <a:r>
              <a:rPr lang="en-ZA" dirty="0"/>
              <a:t>The </a:t>
            </a:r>
            <a:r>
              <a:rPr lang="en-ZA" b="1" dirty="0"/>
              <a:t>public product </a:t>
            </a:r>
            <a:r>
              <a:rPr lang="en-ZA" dirty="0"/>
              <a:t>– well here the one thing was that they had to report back on. They had a final evening where they invited the parents, the school governing body, the learning facilitator, the car dealership who helped them and then the banks. So in the report back there was a lot of public product involved and the learners could thank the companies A lot of their creativity was exposed in the report back right at the end of the project. For public product you need to use businesses around you. She used a local car dealer and a local bank. The local car dealer was really open to everything and made it very, very easy. The bank was happy to come and speak to the learners and also give them information about the insurance section of the project. Once she had gone through the whole design element circle she saw that I had everything covered and she then just linked this to the CAPS. </a:t>
            </a:r>
            <a:endParaRPr dirty="0"/>
          </a:p>
        </p:txBody>
      </p:sp>
      <p:sp>
        <p:nvSpPr>
          <p:cNvPr id="973" name="Google Shape;973;p18:notes"/>
          <p:cNvSpPr txBox="1">
            <a:spLocks noGrp="1"/>
          </p:cNvSpPr>
          <p:nvPr>
            <p:ph type="hdr" idx="3"/>
          </p:nvPr>
        </p:nvSpPr>
        <p:spPr>
          <a:xfrm>
            <a:off x="0" y="1"/>
            <a:ext cx="3888105" cy="35635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4" name="Google Shape;974;p18:notes"/>
          <p:cNvSpPr txBox="1">
            <a:spLocks noGrp="1"/>
          </p:cNvSpPr>
          <p:nvPr>
            <p:ph type="ftr" idx="11"/>
          </p:nvPr>
        </p:nvSpPr>
        <p:spPr>
          <a:xfrm>
            <a:off x="0" y="6746119"/>
            <a:ext cx="3888105" cy="356356"/>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975" name="Google Shape;975;p18:notes"/>
          <p:cNvSpPr txBox="1">
            <a:spLocks noGrp="1"/>
          </p:cNvSpPr>
          <p:nvPr>
            <p:ph type="sldNum" idx="12"/>
          </p:nvPr>
        </p:nvSpPr>
        <p:spPr>
          <a:xfrm>
            <a:off x="5082369" y="6746119"/>
            <a:ext cx="3888105" cy="35635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19: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3" name="Google Shape;1003;p19:notes"/>
          <p:cNvSpPr txBox="1">
            <a:spLocks noGrp="1"/>
          </p:cNvSpPr>
          <p:nvPr>
            <p:ph type="body" idx="1"/>
          </p:nvPr>
        </p:nvSpPr>
        <p:spPr>
          <a:xfrm>
            <a:off x="897255" y="3418066"/>
            <a:ext cx="7178040" cy="2796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ZA" dirty="0"/>
              <a:t>Michelle says that Like with all new things a person does experience various challenges and she really experienced quite a few. The biggest challenge for her was that she was the “lone wolf” on the staff. People thought she was really weird because she had these crazy ideas and it was difficult for her to keep her energy going because she didn't have much support initially. Later on it got better as she had a principal who backed her. The other challenge was that PPBL is noisy and it is messy. Her class is always relatively neat and the desks are all in a row. BUT suddenly her class was transformed into group work and suddenly there were a lot more papers because they were cutting out things and it was noisy because they were discussing things. The other challenge was to start getting the learners to move from traditional talk and chalk and traditional teaching to a more dedicated or a more disciplined approach. The learners had to learn to be more disciplined and work, and so that initially was a problem but towards the end of the project she didn't even have a problem with that. The other problem, and this is an amazing challenge, she knows when she says this you will think, “Oh no, how is this a challenge?” It was a challenge for me to get my learners to leave after maths. They were coming late for all the other classes because they just didn't want to leave the maths class. The classes she had before break used to sit the whole of break and argue and discuss the work. So it was a challenge but it was also a positive. One of the things that surprised her about the project was, 1) that the learners really started enjoying maths and they didn't want to leave the maths class. That was really great. 2) the learners’ marks improved. It was really interesting to note that the weakest learners marks really, really improved. The top learners found it a very valuable social experience as well. They had to learn that there are learners who find maths difficult. What was nice was that eventually they were helping the weaker learners especially with a lot of the direct operations. She found that their direct operations really improved because the stronger learners in the group helped the weaker learners individually. One of the other things that surprised her was the creativity of the learners. She was actually shocked because we as teachers really stifle that creativity because we are so syllabus bound. When she gave the learners the opportunity for creativity, initially they were a bit wary, but once they got going it was really amazing - it was amazing to see at the report back evening the creativity the learners came up with. Another positive for her was that there was definitely a deeper understanding of maths and a deeper understanding for the need for maths. What was also great was the parental involvement. Right from the beginning She involved the parents. She sent them little notes and little photos of everything and was surprised at the parent involvement. And what was nice as well was the learners were going home and explaining all this to their parents and they would engage with their parents. So these were a few of the really positive things that came out of the PPBL that they did.</a:t>
            </a:r>
            <a:endParaRPr dirty="0"/>
          </a:p>
        </p:txBody>
      </p:sp>
      <p:sp>
        <p:nvSpPr>
          <p:cNvPr id="1004" name="Google Shape;1004;p19:notes"/>
          <p:cNvSpPr txBox="1">
            <a:spLocks noGrp="1"/>
          </p:cNvSpPr>
          <p:nvPr>
            <p:ph type="hdr" idx="3"/>
          </p:nvPr>
        </p:nvSpPr>
        <p:spPr>
          <a:xfrm>
            <a:off x="0" y="1"/>
            <a:ext cx="3888105" cy="35635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5" name="Google Shape;1005;p19:notes"/>
          <p:cNvSpPr txBox="1">
            <a:spLocks noGrp="1"/>
          </p:cNvSpPr>
          <p:nvPr>
            <p:ph type="ftr" idx="11"/>
          </p:nvPr>
        </p:nvSpPr>
        <p:spPr>
          <a:xfrm>
            <a:off x="0" y="6746119"/>
            <a:ext cx="3888105" cy="356356"/>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1006" name="Google Shape;1006;p19:notes"/>
          <p:cNvSpPr txBox="1">
            <a:spLocks noGrp="1"/>
          </p:cNvSpPr>
          <p:nvPr>
            <p:ph type="sldNum" idx="12"/>
          </p:nvPr>
        </p:nvSpPr>
        <p:spPr>
          <a:xfrm>
            <a:off x="5082369" y="6746119"/>
            <a:ext cx="3888105" cy="35635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Google Shape;1028;p20: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9" name="Google Shape;1029;p20:notes"/>
          <p:cNvSpPr txBox="1">
            <a:spLocks noGrp="1"/>
          </p:cNvSpPr>
          <p:nvPr>
            <p:ph type="body" idx="1"/>
          </p:nvPr>
        </p:nvSpPr>
        <p:spPr>
          <a:xfrm>
            <a:off x="897255" y="3418066"/>
            <a:ext cx="7178040" cy="2796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ZA" dirty="0"/>
              <a:t>The PPBL project caused a lot of excitement amongst the parents and amongst the learners, especially the young teachers that came on board. There were a lot of people saying, can't we make this bigger and there was a lot of involvement from various stakeholders. So with all this excitement they decided that they were going to start a Parents’ Academy and the Parents’ Academy would basically be where the school would engage the parents. They would get together two or three times a term and would get a speaker speaking about real-life problems that the parents have. </a:t>
            </a:r>
            <a:endParaRPr dirty="0"/>
          </a:p>
          <a:p>
            <a:pPr marL="0" lvl="0" indent="0" algn="l" rtl="0">
              <a:lnSpc>
                <a:spcPct val="100000"/>
              </a:lnSpc>
              <a:spcBef>
                <a:spcPts val="0"/>
              </a:spcBef>
              <a:spcAft>
                <a:spcPts val="0"/>
              </a:spcAft>
              <a:buSzPts val="1400"/>
              <a:buNone/>
            </a:pPr>
            <a:r>
              <a:rPr lang="en-ZA" dirty="0"/>
              <a:t>At their first engagement with the parents they involved the Lego Foundation and got an amazing lady to come and speak to the parents. The 6 bricks approach was followed and parents were shown how to work with the Lego to help their kids in all kinds of ways. From that they then moved on and asked the parents what they would be interested in. At the next engagement they got an old learner from their school to speak about nutrition, they got a teacher to speak about routine and then they also discussed sleep. And they did all this in one session. </a:t>
            </a:r>
            <a:endParaRPr dirty="0"/>
          </a:p>
          <a:p>
            <a:pPr marL="0" lvl="0" indent="0" algn="l" rtl="0">
              <a:lnSpc>
                <a:spcPct val="100000"/>
              </a:lnSpc>
              <a:spcBef>
                <a:spcPts val="0"/>
              </a:spcBef>
              <a:spcAft>
                <a:spcPts val="0"/>
              </a:spcAft>
              <a:buSzPts val="1400"/>
              <a:buNone/>
            </a:pPr>
            <a:r>
              <a:rPr lang="en-ZA" dirty="0"/>
              <a:t>Then, to keep the parents going and to keep the momentum going we started a newsletter. What happened is they had about 250 parents at their first meeting which then grew to about 300 at their second meeting and they wanted to engage even more people. So that is when they started with the newsletter. Unfortunately because of Covid everything was pout on hold but they are still in touch with parents. </a:t>
            </a:r>
            <a:endParaRPr dirty="0"/>
          </a:p>
          <a:p>
            <a:pPr marL="0" lvl="0" indent="0" algn="l" rtl="0">
              <a:lnSpc>
                <a:spcPct val="100000"/>
              </a:lnSpc>
              <a:spcBef>
                <a:spcPts val="0"/>
              </a:spcBef>
              <a:spcAft>
                <a:spcPts val="0"/>
              </a:spcAft>
              <a:buSzPts val="1400"/>
              <a:buNone/>
            </a:pPr>
            <a:endParaRPr dirty="0"/>
          </a:p>
        </p:txBody>
      </p:sp>
      <p:sp>
        <p:nvSpPr>
          <p:cNvPr id="1030" name="Google Shape;1030;p20:notes"/>
          <p:cNvSpPr txBox="1">
            <a:spLocks noGrp="1"/>
          </p:cNvSpPr>
          <p:nvPr>
            <p:ph type="hdr" idx="3"/>
          </p:nvPr>
        </p:nvSpPr>
        <p:spPr>
          <a:xfrm>
            <a:off x="0" y="1"/>
            <a:ext cx="3888105" cy="35635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1" name="Google Shape;1031;p20:notes"/>
          <p:cNvSpPr txBox="1">
            <a:spLocks noGrp="1"/>
          </p:cNvSpPr>
          <p:nvPr>
            <p:ph type="ftr" idx="11"/>
          </p:nvPr>
        </p:nvSpPr>
        <p:spPr>
          <a:xfrm>
            <a:off x="0" y="6746119"/>
            <a:ext cx="3888105" cy="356356"/>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1032" name="Google Shape;1032;p20:notes"/>
          <p:cNvSpPr txBox="1">
            <a:spLocks noGrp="1"/>
          </p:cNvSpPr>
          <p:nvPr>
            <p:ph type="sldNum" idx="12"/>
          </p:nvPr>
        </p:nvSpPr>
        <p:spPr>
          <a:xfrm>
            <a:off x="5082369" y="6746119"/>
            <a:ext cx="3888105" cy="35635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p21: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9" name="Google Shape;1039;p21:notes"/>
          <p:cNvSpPr txBox="1">
            <a:spLocks noGrp="1"/>
          </p:cNvSpPr>
          <p:nvPr>
            <p:ph type="body" idx="1"/>
          </p:nvPr>
        </p:nvSpPr>
        <p:spPr>
          <a:xfrm>
            <a:off x="897255" y="3418066"/>
            <a:ext cx="7178040" cy="279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ZA" dirty="0"/>
              <a:t>All done and dusted the question is, would I do this again? Yes definitely, definitely, definitely. Was it a lot of work? Yes it was! Was it hard? Yes it was. But the spinoffs and the energy that came off this project was just worth so much. It created a great excitement towards learning. For the first time learners were really positive about learning. They sometimes didn’t even realise they were learning. They were discussing things young kids would never normally discuss. So for her, she would definitely do it again. The learners today need a different approach towards teaching and she thinks the most difficult challenge is the majority of teachers just don't realise that. We still teach how we were taught. Remember the learners have changed completely. </a:t>
            </a:r>
            <a:endParaRPr dirty="0"/>
          </a:p>
          <a:p>
            <a:pPr marL="0" lvl="0" indent="0" algn="l" rtl="0">
              <a:lnSpc>
                <a:spcPct val="100000"/>
              </a:lnSpc>
              <a:spcBef>
                <a:spcPts val="0"/>
              </a:spcBef>
              <a:spcAft>
                <a:spcPts val="0"/>
              </a:spcAft>
              <a:buSzPts val="1400"/>
              <a:buNone/>
            </a:pPr>
            <a:endParaRPr dirty="0"/>
          </a:p>
        </p:txBody>
      </p:sp>
      <p:sp>
        <p:nvSpPr>
          <p:cNvPr id="1040" name="Google Shape;1040;p21:notes"/>
          <p:cNvSpPr txBox="1">
            <a:spLocks noGrp="1"/>
          </p:cNvSpPr>
          <p:nvPr>
            <p:ph type="hdr" idx="3"/>
          </p:nvPr>
        </p:nvSpPr>
        <p:spPr>
          <a:xfrm>
            <a:off x="0" y="1"/>
            <a:ext cx="3888105" cy="35635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1" name="Google Shape;1041;p21:notes"/>
          <p:cNvSpPr txBox="1">
            <a:spLocks noGrp="1"/>
          </p:cNvSpPr>
          <p:nvPr>
            <p:ph type="ftr" idx="11"/>
          </p:nvPr>
        </p:nvSpPr>
        <p:spPr>
          <a:xfrm>
            <a:off x="0" y="6746119"/>
            <a:ext cx="3888105" cy="356356"/>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1042" name="Google Shape;1042;p21:notes"/>
          <p:cNvSpPr txBox="1">
            <a:spLocks noGrp="1"/>
          </p:cNvSpPr>
          <p:nvPr>
            <p:ph type="sldNum" idx="12"/>
          </p:nvPr>
        </p:nvSpPr>
        <p:spPr>
          <a:xfrm>
            <a:off x="5082369" y="6746119"/>
            <a:ext cx="3888105" cy="35635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gd9e981dc1f_0_7: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7" name="Google Shape;1057;gd9e981dc1f_0_7:notes"/>
          <p:cNvSpPr txBox="1">
            <a:spLocks noGrp="1"/>
          </p:cNvSpPr>
          <p:nvPr>
            <p:ph type="body" idx="1"/>
          </p:nvPr>
        </p:nvSpPr>
        <p:spPr>
          <a:xfrm>
            <a:off x="897255" y="3418065"/>
            <a:ext cx="7178040" cy="27965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ZA"/>
              <a:t>Given what you heard about Michelle’s project, can you take the elements and map them onto this plan</a:t>
            </a:r>
            <a:endParaRPr/>
          </a:p>
        </p:txBody>
      </p:sp>
      <p:sp>
        <p:nvSpPr>
          <p:cNvPr id="1058" name="Google Shape;1058;gd9e981dc1f_0_7:notes"/>
          <p:cNvSpPr txBox="1">
            <a:spLocks noGrp="1"/>
          </p:cNvSpPr>
          <p:nvPr>
            <p:ph type="sldNum" idx="12"/>
          </p:nvPr>
        </p:nvSpPr>
        <p:spPr>
          <a:xfrm>
            <a:off x="5082369" y="6746119"/>
            <a:ext cx="3888105" cy="35636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ZA"/>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p23: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4" name="Google Shape;1064;p23:notes"/>
          <p:cNvSpPr txBox="1">
            <a:spLocks noGrp="1"/>
          </p:cNvSpPr>
          <p:nvPr>
            <p:ph type="body" idx="1"/>
          </p:nvPr>
        </p:nvSpPr>
        <p:spPr>
          <a:xfrm>
            <a:off x="897255" y="3418066"/>
            <a:ext cx="7178040" cy="2796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ZA"/>
              <a:t>Now if we have to take a look at Michelle’s project, which of the elements did she cover in the new modal? </a:t>
            </a:r>
            <a:r>
              <a:rPr lang="en-ZA" b="1"/>
              <a:t>Teacher discussion is imperative here</a:t>
            </a:r>
            <a:r>
              <a:rPr lang="en-ZA"/>
              <a: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065" name="Google Shape;1065;p23:notes"/>
          <p:cNvSpPr txBox="1">
            <a:spLocks noGrp="1"/>
          </p:cNvSpPr>
          <p:nvPr>
            <p:ph type="hdr" idx="3"/>
          </p:nvPr>
        </p:nvSpPr>
        <p:spPr>
          <a:xfrm>
            <a:off x="0" y="1"/>
            <a:ext cx="3888105" cy="35635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6" name="Google Shape;1066;p23:notes"/>
          <p:cNvSpPr txBox="1">
            <a:spLocks noGrp="1"/>
          </p:cNvSpPr>
          <p:nvPr>
            <p:ph type="ftr" idx="11"/>
          </p:nvPr>
        </p:nvSpPr>
        <p:spPr>
          <a:xfrm>
            <a:off x="0" y="6746119"/>
            <a:ext cx="3888105" cy="356356"/>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1067" name="Google Shape;1067;p23:notes"/>
          <p:cNvSpPr txBox="1">
            <a:spLocks noGrp="1"/>
          </p:cNvSpPr>
          <p:nvPr>
            <p:ph type="sldNum" idx="12"/>
          </p:nvPr>
        </p:nvSpPr>
        <p:spPr>
          <a:xfrm>
            <a:off x="5082369" y="6746119"/>
            <a:ext cx="3888105" cy="35635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p24: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2" name="Google Shape;1222;p24:notes"/>
          <p:cNvSpPr txBox="1">
            <a:spLocks noGrp="1"/>
          </p:cNvSpPr>
          <p:nvPr>
            <p:ph type="body" idx="1"/>
          </p:nvPr>
        </p:nvSpPr>
        <p:spPr>
          <a:xfrm>
            <a:off x="897255" y="3418066"/>
            <a:ext cx="7178040" cy="2796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3" name="Google Shape;1223;p24:notes"/>
          <p:cNvSpPr txBox="1">
            <a:spLocks noGrp="1"/>
          </p:cNvSpPr>
          <p:nvPr>
            <p:ph type="hdr" idx="3"/>
          </p:nvPr>
        </p:nvSpPr>
        <p:spPr>
          <a:xfrm>
            <a:off x="0" y="1"/>
            <a:ext cx="3888105" cy="35635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4" name="Google Shape;1224;p24:notes"/>
          <p:cNvSpPr txBox="1">
            <a:spLocks noGrp="1"/>
          </p:cNvSpPr>
          <p:nvPr>
            <p:ph type="ftr" idx="11"/>
          </p:nvPr>
        </p:nvSpPr>
        <p:spPr>
          <a:xfrm>
            <a:off x="0" y="6746119"/>
            <a:ext cx="3888105" cy="356356"/>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1225" name="Google Shape;1225;p24:notes"/>
          <p:cNvSpPr txBox="1">
            <a:spLocks noGrp="1"/>
          </p:cNvSpPr>
          <p:nvPr>
            <p:ph type="sldNum" idx="12"/>
          </p:nvPr>
        </p:nvSpPr>
        <p:spPr>
          <a:xfrm>
            <a:off x="5082369" y="6746119"/>
            <a:ext cx="3888105" cy="35635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6"/>
        <p:cNvGrpSpPr/>
        <p:nvPr/>
      </p:nvGrpSpPr>
      <p:grpSpPr>
        <a:xfrm>
          <a:off x="0" y="0"/>
          <a:ext cx="0" cy="0"/>
          <a:chOff x="0" y="0"/>
          <a:chExt cx="0" cy="0"/>
        </a:xfrm>
      </p:grpSpPr>
      <p:sp>
        <p:nvSpPr>
          <p:cNvPr id="1417" name="Google Shape;1417;gd9e981dc1f_1_205:notes"/>
          <p:cNvSpPr txBox="1">
            <a:spLocks noGrp="1"/>
          </p:cNvSpPr>
          <p:nvPr>
            <p:ph type="body" idx="1"/>
          </p:nvPr>
        </p:nvSpPr>
        <p:spPr>
          <a:xfrm>
            <a:off x="897255" y="3418065"/>
            <a:ext cx="7178040" cy="27965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18" name="Google Shape;1418;gd9e981dc1f_1_205: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3:notes"/>
          <p:cNvSpPr txBox="1">
            <a:spLocks noGrp="1"/>
          </p:cNvSpPr>
          <p:nvPr>
            <p:ph type="body" idx="1"/>
          </p:nvPr>
        </p:nvSpPr>
        <p:spPr>
          <a:xfrm>
            <a:off x="897255" y="3418066"/>
            <a:ext cx="7178040" cy="2796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3: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gd9e981dc1f_0_14: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5" name="Google Shape;1425;gd9e981dc1f_0_14:notes"/>
          <p:cNvSpPr txBox="1">
            <a:spLocks noGrp="1"/>
          </p:cNvSpPr>
          <p:nvPr>
            <p:ph type="body" idx="1"/>
          </p:nvPr>
        </p:nvSpPr>
        <p:spPr>
          <a:xfrm>
            <a:off x="897255" y="3418065"/>
            <a:ext cx="7178040" cy="27965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6" name="Google Shape;1426;gd9e981dc1f_0_14:notes"/>
          <p:cNvSpPr txBox="1">
            <a:spLocks noGrp="1"/>
          </p:cNvSpPr>
          <p:nvPr>
            <p:ph type="sldNum" idx="12"/>
          </p:nvPr>
        </p:nvSpPr>
        <p:spPr>
          <a:xfrm>
            <a:off x="5082369" y="6746119"/>
            <a:ext cx="3888105" cy="35636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ZA"/>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9"/>
        <p:cNvGrpSpPr/>
        <p:nvPr/>
      </p:nvGrpSpPr>
      <p:grpSpPr>
        <a:xfrm>
          <a:off x="0" y="0"/>
          <a:ext cx="0" cy="0"/>
          <a:chOff x="0" y="0"/>
          <a:chExt cx="0" cy="0"/>
        </a:xfrm>
      </p:grpSpPr>
      <p:sp>
        <p:nvSpPr>
          <p:cNvPr id="1440" name="Google Shape;1440;p25: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1" name="Google Shape;1441;p25:notes"/>
          <p:cNvSpPr txBox="1">
            <a:spLocks noGrp="1"/>
          </p:cNvSpPr>
          <p:nvPr>
            <p:ph type="body" idx="1"/>
          </p:nvPr>
        </p:nvSpPr>
        <p:spPr>
          <a:xfrm>
            <a:off x="897255" y="3418066"/>
            <a:ext cx="7178040" cy="2796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ZA" dirty="0"/>
              <a:t>In this session we will look at the following; the </a:t>
            </a:r>
            <a:r>
              <a:rPr lang="en-ZA" b="1" dirty="0"/>
              <a:t>goal of assessment</a:t>
            </a:r>
            <a:r>
              <a:rPr lang="en-ZA" dirty="0"/>
              <a:t>, </a:t>
            </a:r>
            <a:r>
              <a:rPr lang="en-ZA" b="1" dirty="0"/>
              <a:t>the importance of product versus process</a:t>
            </a:r>
            <a:r>
              <a:rPr lang="en-ZA" dirty="0"/>
              <a:t>, </a:t>
            </a:r>
            <a:r>
              <a:rPr lang="en-ZA" b="1" dirty="0"/>
              <a:t>peer assessment</a:t>
            </a:r>
            <a:r>
              <a:rPr lang="en-ZA" dirty="0"/>
              <a:t>, </a:t>
            </a:r>
            <a:r>
              <a:rPr lang="en-ZA" b="1" dirty="0"/>
              <a:t>self-assessment</a:t>
            </a:r>
            <a:r>
              <a:rPr lang="en-ZA" dirty="0"/>
              <a:t> and </a:t>
            </a:r>
            <a:r>
              <a:rPr lang="en-ZA" b="1" dirty="0"/>
              <a:t>the integration of various subjects</a:t>
            </a:r>
            <a:r>
              <a:rPr lang="en-ZA" dirty="0"/>
              <a:t> to form one deep assessment. </a:t>
            </a:r>
            <a:endParaRPr b="1" dirty="0"/>
          </a:p>
          <a:p>
            <a:pPr marL="0" lvl="0" indent="0" algn="l" rtl="0">
              <a:lnSpc>
                <a:spcPct val="100000"/>
              </a:lnSpc>
              <a:spcBef>
                <a:spcPts val="0"/>
              </a:spcBef>
              <a:spcAft>
                <a:spcPts val="0"/>
              </a:spcAft>
              <a:buSzPts val="1400"/>
              <a:buNone/>
            </a:pPr>
            <a:endParaRPr lang="en-ZA" b="1" dirty="0"/>
          </a:p>
          <a:p>
            <a:pPr marL="0" lvl="0" indent="0" algn="l" rtl="0">
              <a:lnSpc>
                <a:spcPct val="100000"/>
              </a:lnSpc>
              <a:spcBef>
                <a:spcPts val="0"/>
              </a:spcBef>
              <a:spcAft>
                <a:spcPts val="0"/>
              </a:spcAft>
              <a:buSzPts val="1400"/>
              <a:buNone/>
            </a:pPr>
            <a:r>
              <a:rPr lang="en-ZA" b="1" dirty="0"/>
              <a:t>The goal of the assessment</a:t>
            </a:r>
            <a:endParaRPr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ZA" b="0" dirty="0"/>
              <a:t>Ensure you know what the goal of the assessment is:</a:t>
            </a:r>
            <a:endParaRPr dirty="0"/>
          </a:p>
          <a:p>
            <a:pPr marL="0" lvl="0" indent="0" algn="l" rtl="0">
              <a:lnSpc>
                <a:spcPct val="100000"/>
              </a:lnSpc>
              <a:spcBef>
                <a:spcPts val="0"/>
              </a:spcBef>
              <a:spcAft>
                <a:spcPts val="0"/>
              </a:spcAft>
              <a:buSzPts val="1400"/>
              <a:buNone/>
            </a:pPr>
            <a:r>
              <a:rPr lang="en-ZA" b="0" dirty="0"/>
              <a:t>• Baseline – where are we before we start? Where do we need help?</a:t>
            </a:r>
            <a:endParaRPr dirty="0"/>
          </a:p>
          <a:p>
            <a:pPr marL="0" lvl="0" indent="0" algn="l" rtl="0">
              <a:lnSpc>
                <a:spcPct val="100000"/>
              </a:lnSpc>
              <a:spcBef>
                <a:spcPts val="0"/>
              </a:spcBef>
              <a:spcAft>
                <a:spcPts val="0"/>
              </a:spcAft>
              <a:buSzPts val="1400"/>
              <a:buNone/>
            </a:pPr>
            <a:r>
              <a:rPr lang="en-ZA" b="0" dirty="0"/>
              <a:t>• Formative – how are we doing after each small step?</a:t>
            </a:r>
            <a:endParaRPr dirty="0"/>
          </a:p>
          <a:p>
            <a:pPr marL="0" lvl="0" indent="0" algn="l" rtl="0">
              <a:lnSpc>
                <a:spcPct val="100000"/>
              </a:lnSpc>
              <a:spcBef>
                <a:spcPts val="0"/>
              </a:spcBef>
              <a:spcAft>
                <a:spcPts val="0"/>
              </a:spcAft>
              <a:buSzPts val="1400"/>
              <a:buNone/>
            </a:pPr>
            <a:r>
              <a:rPr lang="en-ZA" b="0" dirty="0"/>
              <a:t>• Summative – how did it go after a large chunk of work was completed?</a:t>
            </a:r>
            <a:endParaRPr dirty="0"/>
          </a:p>
          <a:p>
            <a:pPr marL="171450" lvl="0" indent="-171450" algn="l" rtl="0">
              <a:lnSpc>
                <a:spcPct val="100000"/>
              </a:lnSpc>
              <a:spcBef>
                <a:spcPts val="0"/>
              </a:spcBef>
              <a:spcAft>
                <a:spcPts val="0"/>
              </a:spcAft>
              <a:buClr>
                <a:schemeClr val="dk1"/>
              </a:buClr>
              <a:buSzPts val="1200"/>
              <a:buFont typeface="Arial"/>
              <a:buChar char="•"/>
            </a:pPr>
            <a:r>
              <a:rPr lang="en-ZA" b="0" dirty="0"/>
              <a:t>Also: reflect on whether you are assessing the process or the product.</a:t>
            </a:r>
            <a:endParaRPr dirty="0"/>
          </a:p>
          <a:p>
            <a:pPr marL="0" lvl="0" indent="0" algn="l" rtl="0">
              <a:lnSpc>
                <a:spcPct val="100000"/>
              </a:lnSpc>
              <a:spcBef>
                <a:spcPts val="0"/>
              </a:spcBef>
              <a:spcAft>
                <a:spcPts val="0"/>
              </a:spcAft>
              <a:buClr>
                <a:schemeClr val="dk1"/>
              </a:buClr>
              <a:buSzPts val="1200"/>
              <a:buFont typeface="Arial"/>
              <a:buNone/>
            </a:pPr>
            <a:endParaRPr b="0" dirty="0"/>
          </a:p>
          <a:p>
            <a:pPr marL="0" lvl="0" indent="0" algn="l" rtl="0">
              <a:lnSpc>
                <a:spcPct val="100000"/>
              </a:lnSpc>
              <a:spcBef>
                <a:spcPts val="0"/>
              </a:spcBef>
              <a:spcAft>
                <a:spcPts val="0"/>
              </a:spcAft>
              <a:buSzPts val="1400"/>
              <a:buNone/>
            </a:pPr>
            <a:r>
              <a:rPr lang="en-ZA" b="1" dirty="0"/>
              <a:t>Product versus process</a:t>
            </a:r>
            <a:endParaRPr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ZA" b="0" dirty="0"/>
              <a:t>Assessing the product Assessing the process Measuring the quantity and quality of individual work in a group project. Evaluating individual teamwork skills and interaction. Another important consideration when assessing is to reflect on whether you are assessing the process or the product. Often we try to assess too many aspects, both product and process at the same time and very often just the product and the assessment becomes messy and unfair. Assessing process is key to project-based learning. We all understand the assessment of products, example a test, a poster project, a homework assignment. These are second nature to us when assessing. We have been trained to collect marks and often the 21st century skills get left behind. Knowledge and curriculum coverage is not negotiable. </a:t>
            </a:r>
            <a:endParaRPr dirty="0"/>
          </a:p>
          <a:p>
            <a:pPr marL="0" lvl="0" indent="0" algn="l" rtl="0">
              <a:lnSpc>
                <a:spcPct val="100000"/>
              </a:lnSpc>
              <a:spcBef>
                <a:spcPts val="0"/>
              </a:spcBef>
              <a:spcAft>
                <a:spcPts val="0"/>
              </a:spcAft>
              <a:buSzPts val="1400"/>
              <a:buNone/>
            </a:pPr>
            <a:r>
              <a:rPr lang="en-ZA" b="0" dirty="0"/>
              <a:t>We all agree on that but, a 21st century teacher will pay attention, special attention, to how learners are learning.</a:t>
            </a:r>
            <a:endParaRPr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ZA" b="1" dirty="0"/>
              <a:t>4.3 Group work </a:t>
            </a:r>
            <a:endParaRPr dirty="0"/>
          </a:p>
          <a:p>
            <a:pPr marL="0" lvl="0" indent="0" algn="l" rtl="0">
              <a:lnSpc>
                <a:spcPct val="100000"/>
              </a:lnSpc>
              <a:spcBef>
                <a:spcPts val="0"/>
              </a:spcBef>
              <a:spcAft>
                <a:spcPts val="0"/>
              </a:spcAft>
              <a:buSzPts val="1400"/>
              <a:buNone/>
            </a:pPr>
            <a:r>
              <a:rPr lang="en-ZA" b="0" dirty="0"/>
              <a:t>Group work is an excellent opportunity to measure the quantity of work and the quality of individual work in a group project. An engaged teacher will use the time when learners are working in groups to make notes on individual teamwork skills and how individual learners interact with others. These are the competencies we need to spend more time on developing. These are the processes we need to be observing. </a:t>
            </a:r>
            <a:endParaRPr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ZA" b="1" dirty="0"/>
              <a:t>4.4 Peer Assessment</a:t>
            </a:r>
            <a:endParaRPr dirty="0"/>
          </a:p>
          <a:p>
            <a:pPr marL="0" lvl="0" indent="0" algn="l" rtl="0">
              <a:lnSpc>
                <a:spcPct val="100000"/>
              </a:lnSpc>
              <a:spcBef>
                <a:spcPts val="0"/>
              </a:spcBef>
              <a:spcAft>
                <a:spcPts val="0"/>
              </a:spcAft>
              <a:buSzPts val="1400"/>
              <a:buNone/>
            </a:pPr>
            <a:r>
              <a:rPr lang="en-ZA" b="0" dirty="0"/>
              <a:t>Learners should be given the opportunity to assess each other’s contributions. Consider providing a rubric to foster consistent peer evaluations of participation, quality and quantity of work. Good and solid peer assessment is very powerful and may reveal participation issues that the teacher might not even know about. Learners who know that their peers will evaluate their efforts may contribute more to the group and have a greater stake in the project. Ensure that the rubric you create is easy to understand and fair. Even better, create the rubric with inputs from the class. This is real learning. </a:t>
            </a:r>
            <a:endParaRPr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ZA" b="1" dirty="0"/>
              <a:t>4.5 Self-assessment</a:t>
            </a:r>
            <a:endParaRPr dirty="0"/>
          </a:p>
          <a:p>
            <a:pPr marL="0" lvl="0" indent="0" algn="l" rtl="0">
              <a:lnSpc>
                <a:spcPct val="100000"/>
              </a:lnSpc>
              <a:spcBef>
                <a:spcPts val="0"/>
              </a:spcBef>
              <a:spcAft>
                <a:spcPts val="0"/>
              </a:spcAft>
              <a:buSzPts val="1400"/>
              <a:buNone/>
            </a:pPr>
            <a:r>
              <a:rPr lang="en-ZA" b="0" dirty="0"/>
              <a:t>Give learners opportunities to evaluate their own performance. Help learners reflect on what they have learned and how they have learned it. Consider asking learners to complete a short survey that focuses on their individual contributions to the group, how the group interacted together, and what the individual learner learned from the project. </a:t>
            </a:r>
            <a:endParaRPr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ZA" b="1" dirty="0"/>
              <a:t>4.6 Integrate assessment throughout the process</a:t>
            </a:r>
            <a:endParaRPr dirty="0"/>
          </a:p>
          <a:p>
            <a:pPr marL="0" lvl="0" indent="0" algn="l" rtl="0">
              <a:lnSpc>
                <a:spcPct val="100000"/>
              </a:lnSpc>
              <a:spcBef>
                <a:spcPts val="0"/>
              </a:spcBef>
              <a:spcAft>
                <a:spcPts val="0"/>
              </a:spcAft>
              <a:buSzPts val="1400"/>
              <a:buNone/>
            </a:pPr>
            <a:r>
              <a:rPr lang="en-ZA" b="0" dirty="0"/>
              <a:t>Ensure that groups know how each member is doing by integrating assessment throughout the project: baseline assessment at the beginning to ascertain what they knew before the started. Groups need to know who may be struggling to complete assignments, and members need to know they cannot sit back and let others do all the work. </a:t>
            </a:r>
            <a:endParaRPr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ZA" b="1" dirty="0"/>
              <a:t>4.7 Assign specific roles in group work</a:t>
            </a:r>
            <a:endParaRPr dirty="0"/>
          </a:p>
          <a:p>
            <a:pPr marL="0" lvl="0" indent="0" algn="l" rtl="0">
              <a:lnSpc>
                <a:spcPct val="100000"/>
              </a:lnSpc>
              <a:spcBef>
                <a:spcPts val="0"/>
              </a:spcBef>
              <a:spcAft>
                <a:spcPts val="0"/>
              </a:spcAft>
              <a:buSzPts val="1400"/>
              <a:buNone/>
            </a:pPr>
            <a:r>
              <a:rPr lang="en-ZA" b="0" dirty="0"/>
              <a:t>The roles most often needed for group work include: </a:t>
            </a:r>
            <a:endParaRPr dirty="0"/>
          </a:p>
          <a:p>
            <a:pPr marL="0" lvl="0" indent="0" algn="l" rtl="0">
              <a:lnSpc>
                <a:spcPct val="100000"/>
              </a:lnSpc>
              <a:spcBef>
                <a:spcPts val="0"/>
              </a:spcBef>
              <a:spcAft>
                <a:spcPts val="0"/>
              </a:spcAft>
              <a:buSzPts val="1400"/>
              <a:buNone/>
            </a:pPr>
            <a:r>
              <a:rPr lang="en-ZA" b="0" dirty="0"/>
              <a:t>a. Facilitator / Team Leader</a:t>
            </a:r>
            <a:endParaRPr dirty="0"/>
          </a:p>
          <a:p>
            <a:pPr marL="0" lvl="0" indent="0" algn="l" rtl="0">
              <a:lnSpc>
                <a:spcPct val="100000"/>
              </a:lnSpc>
              <a:spcBef>
                <a:spcPts val="0"/>
              </a:spcBef>
              <a:spcAft>
                <a:spcPts val="0"/>
              </a:spcAft>
              <a:buSzPts val="1400"/>
              <a:buNone/>
            </a:pPr>
            <a:r>
              <a:rPr lang="en-ZA" b="0" dirty="0"/>
              <a:t>b. Recorder</a:t>
            </a:r>
            <a:endParaRPr dirty="0"/>
          </a:p>
          <a:p>
            <a:pPr marL="0" lvl="0" indent="0" algn="l" rtl="0">
              <a:lnSpc>
                <a:spcPct val="100000"/>
              </a:lnSpc>
              <a:spcBef>
                <a:spcPts val="0"/>
              </a:spcBef>
              <a:spcAft>
                <a:spcPts val="0"/>
              </a:spcAft>
              <a:buSzPts val="1400"/>
              <a:buNone/>
            </a:pPr>
            <a:r>
              <a:rPr lang="en-ZA" b="0" dirty="0"/>
              <a:t>c. Presenter</a:t>
            </a:r>
            <a:endParaRPr dirty="0"/>
          </a:p>
          <a:p>
            <a:pPr marL="0" lvl="0" indent="0" algn="l" rtl="0">
              <a:lnSpc>
                <a:spcPct val="100000"/>
              </a:lnSpc>
              <a:spcBef>
                <a:spcPts val="0"/>
              </a:spcBef>
              <a:spcAft>
                <a:spcPts val="0"/>
              </a:spcAft>
              <a:buSzPts val="1400"/>
              <a:buNone/>
            </a:pPr>
            <a:r>
              <a:rPr lang="en-ZA" b="0" dirty="0"/>
              <a:t>d. Timekeeper</a:t>
            </a:r>
            <a:endParaRPr dirty="0"/>
          </a:p>
          <a:p>
            <a:pPr marL="0" lvl="0" indent="0" algn="l" rtl="0">
              <a:lnSpc>
                <a:spcPct val="100000"/>
              </a:lnSpc>
              <a:spcBef>
                <a:spcPts val="0"/>
              </a:spcBef>
              <a:spcAft>
                <a:spcPts val="0"/>
              </a:spcAft>
              <a:buSzPts val="1400"/>
              <a:buNone/>
            </a:pPr>
            <a:r>
              <a:rPr lang="en-ZA" b="0" dirty="0"/>
              <a:t>e. Artist / Illustrator</a:t>
            </a:r>
            <a:endParaRPr dirty="0"/>
          </a:p>
          <a:p>
            <a:pPr marL="0" lvl="0" indent="0" algn="l" rtl="0">
              <a:lnSpc>
                <a:spcPct val="100000"/>
              </a:lnSpc>
              <a:spcBef>
                <a:spcPts val="0"/>
              </a:spcBef>
              <a:spcAft>
                <a:spcPts val="0"/>
              </a:spcAft>
              <a:buSzPts val="1400"/>
              <a:buNone/>
            </a:pPr>
            <a:r>
              <a:rPr lang="en-ZA" b="0" dirty="0"/>
              <a:t>f. Wild card (assumes any role if another role-player is absent</a:t>
            </a:r>
            <a:endParaRPr dirty="0"/>
          </a:p>
          <a:p>
            <a:pPr marL="0" lvl="0" indent="0" algn="l" rtl="0">
              <a:lnSpc>
                <a:spcPct val="100000"/>
              </a:lnSpc>
              <a:spcBef>
                <a:spcPts val="0"/>
              </a:spcBef>
              <a:spcAft>
                <a:spcPts val="0"/>
              </a:spcAft>
              <a:buSzPts val="1400"/>
              <a:buNone/>
            </a:pPr>
            <a:r>
              <a:rPr lang="en-ZA" b="0" dirty="0"/>
              <a:t>g. Human Resources (keeps the peace)</a:t>
            </a:r>
            <a:endParaRPr dirty="0"/>
          </a:p>
          <a:p>
            <a:pPr marL="0" lvl="0" indent="0" algn="l" rtl="0">
              <a:lnSpc>
                <a:spcPct val="100000"/>
              </a:lnSpc>
              <a:spcBef>
                <a:spcPts val="0"/>
              </a:spcBef>
              <a:spcAft>
                <a:spcPts val="0"/>
              </a:spcAft>
              <a:buSzPts val="1400"/>
              <a:buNone/>
            </a:pPr>
            <a:r>
              <a:rPr lang="en-ZA" b="0" dirty="0"/>
              <a:t>h. Resource manager (ensures that all members have all the tools and resources they need to complete the project.</a:t>
            </a:r>
            <a:endParaRPr dirty="0"/>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r>
              <a:rPr lang="en-ZA" b="0" dirty="0"/>
              <a:t>When you first introduce roles, provide clear instructions for the responsibilities that come with each project. Filling out a rubric for each member of the group can help teachers assess individual contributions to the group and the individual’s role as a team player. There is an example of a rubric in the teacher’s manual book.</a:t>
            </a:r>
            <a:endParaRPr dirty="0"/>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r>
              <a:rPr lang="en-ZA" dirty="0"/>
              <a:t>Assessment in PPBL is generally continuous and formative, but in the projects in this programme we are fortunate in that the formal assessments for Term 3 in Grades 4 – 6 Life Skills, Grades 7 – 9 EMS and Grades 10 – 12 Life Orientation are the “project” for assessment. Teachers will have the rubrics they usually use for assessment of the projects in their grades. They are found in the actual project notes. Also, we are hoping that the Life Skills, EMS and Life Orientation teachers will ask other teachers to assist with assessment wherever there is a gain for these teachers as well. We have suggested subjects with which there is possible integration with other subjects. In conclusion, assessment is a key driver of good project-based learning, but each assessment be it peer, individual or group should have a purpose - ultimately to consistently develop learners who are well equipped for the new world after school. This can only be achieved if the process of learning is respected. Product important, process critical!</a:t>
            </a:r>
            <a:endParaRPr b="0" dirty="0"/>
          </a:p>
        </p:txBody>
      </p:sp>
      <p:sp>
        <p:nvSpPr>
          <p:cNvPr id="1442" name="Google Shape;1442;p25:notes"/>
          <p:cNvSpPr txBox="1">
            <a:spLocks noGrp="1"/>
          </p:cNvSpPr>
          <p:nvPr>
            <p:ph type="hdr" idx="3"/>
          </p:nvPr>
        </p:nvSpPr>
        <p:spPr>
          <a:xfrm>
            <a:off x="0" y="1"/>
            <a:ext cx="3888105" cy="35635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3" name="Google Shape;1443;p25:notes"/>
          <p:cNvSpPr txBox="1">
            <a:spLocks noGrp="1"/>
          </p:cNvSpPr>
          <p:nvPr>
            <p:ph type="ftr" idx="11"/>
          </p:nvPr>
        </p:nvSpPr>
        <p:spPr>
          <a:xfrm>
            <a:off x="0" y="6746119"/>
            <a:ext cx="3888105" cy="356356"/>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1444" name="Google Shape;1444;p25:notes"/>
          <p:cNvSpPr txBox="1">
            <a:spLocks noGrp="1"/>
          </p:cNvSpPr>
          <p:nvPr>
            <p:ph type="sldNum" idx="12"/>
          </p:nvPr>
        </p:nvSpPr>
        <p:spPr>
          <a:xfrm>
            <a:off x="5082369" y="6746119"/>
            <a:ext cx="3888105" cy="35635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p26: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0" name="Google Shape;1450;p26:notes"/>
          <p:cNvSpPr txBox="1">
            <a:spLocks noGrp="1"/>
          </p:cNvSpPr>
          <p:nvPr>
            <p:ph type="body" idx="1"/>
          </p:nvPr>
        </p:nvSpPr>
        <p:spPr>
          <a:xfrm>
            <a:off x="897255" y="3418066"/>
            <a:ext cx="7178040" cy="2796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ZA" b="1" dirty="0"/>
              <a:t>In this session we look at two key tools for ensuring deeper learning within PBL. </a:t>
            </a:r>
            <a:endParaRPr dirty="0"/>
          </a:p>
          <a:p>
            <a:pPr marL="0" lvl="0" indent="0" algn="l" rtl="0">
              <a:lnSpc>
                <a:spcPct val="100000"/>
              </a:lnSpc>
              <a:spcBef>
                <a:spcPts val="0"/>
              </a:spcBef>
              <a:spcAft>
                <a:spcPts val="0"/>
              </a:spcAft>
              <a:buSzPts val="1400"/>
              <a:buNone/>
            </a:pPr>
            <a:r>
              <a:rPr lang="en-ZA" b="1" dirty="0"/>
              <a:t>1.Recognising diversity in the classroom. </a:t>
            </a:r>
            <a:endParaRPr dirty="0"/>
          </a:p>
          <a:p>
            <a:pPr marL="0" lvl="0" indent="0" algn="l" rtl="0">
              <a:lnSpc>
                <a:spcPct val="100000"/>
              </a:lnSpc>
              <a:spcBef>
                <a:spcPts val="0"/>
              </a:spcBef>
              <a:spcAft>
                <a:spcPts val="0"/>
              </a:spcAft>
              <a:buSzPts val="1400"/>
              <a:buNone/>
            </a:pPr>
            <a:r>
              <a:rPr lang="en-ZA" b="1" dirty="0"/>
              <a:t>2.The importance of recognising that whatever we teach, we will always be a language teacher first. </a:t>
            </a:r>
            <a:endParaRPr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ZA" b="1" dirty="0"/>
              <a:t>Diversity</a:t>
            </a:r>
            <a:endParaRPr dirty="0"/>
          </a:p>
          <a:p>
            <a:pPr marL="0" lvl="0" indent="0" algn="l" rtl="0">
              <a:lnSpc>
                <a:spcPct val="100000"/>
              </a:lnSpc>
              <a:spcBef>
                <a:spcPts val="0"/>
              </a:spcBef>
              <a:spcAft>
                <a:spcPts val="0"/>
              </a:spcAft>
              <a:buSzPts val="1400"/>
              <a:buNone/>
            </a:pPr>
            <a:r>
              <a:rPr lang="en-ZA" dirty="0"/>
              <a:t>In South Africa, the curriculum and education system as a whole generally still have huge challenges to respond, in an adequate way, to the diverse needs of the learner population. Overcoming these challenges will contribute to the reduction of the massive numbers of drop-outs, push-outs and failures (White Paper 6, p8). White Paper 6 (DBE, 2001) is the policy framework that directs the building of a single, inclusive system of education and training, built on the principles of human rights and social justice for all learners. The policy framework states that the education and training system should promote education for all and foster the development of inclusive and supportive centres of learning that would enable all learners to participate actively in the education process so that they could develop and extend their potential and participate as equal members of society. The South African Constitution (Act 208 of 1996) ensures the fundamental right to basic education for all South Africans. Section 29 states that “everyone has the right to a basic education”. This requires the development of a system that accommodates and respects diversity, including departmental, institutional, instructional and curriculum transformation. In order to develop such a system, it is important that all teachers develop knowledge and skills to enable them to enact inclusive practice in the classroom. Part of our responsibility as teachers is to make sure we think of ways to enhance our inclusive practice to ensure all learners in our classes are learning</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ZA" b="1" dirty="0"/>
              <a:t>Scaffolding</a:t>
            </a:r>
            <a:endParaRPr dirty="0"/>
          </a:p>
          <a:p>
            <a:pPr marL="0" lvl="0" indent="0" algn="l" rtl="0">
              <a:lnSpc>
                <a:spcPct val="100000"/>
              </a:lnSpc>
              <a:spcBef>
                <a:spcPts val="0"/>
              </a:spcBef>
              <a:spcAft>
                <a:spcPts val="0"/>
              </a:spcAft>
              <a:buSzPts val="1400"/>
              <a:buNone/>
            </a:pPr>
            <a:r>
              <a:rPr lang="en-ZA" dirty="0"/>
              <a:t>A core component of supporting learning by all is to provide effective scaffolding when required by learners. The term “scaffolding” is a metaphor taken from the building industry – where a scaffold is a temporary structure that is taken away when the building can stand alone (English, ESL and more 2006).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ZA" dirty="0"/>
              <a:t>Scaffolding must begin from what is near to the learner’s experience and build to what is further from their experience i.e. moving from the known to the unknown. Vygotskian theory shows that learning starts from the concrete and moves through the representational to the abstract (Woolfolk, 1998). Scaffolding starts a learner getting a lot of support while they tackle a task, to teachers slowly removing support as the learner masters the task and can cope independently.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ZA" dirty="0"/>
              <a:t>How to scaffold: differentiated Instruction for Project-based </a:t>
            </a:r>
            <a:r>
              <a:rPr lang="en-ZA" dirty="0" err="1"/>
              <a:t>LearningA</a:t>
            </a:r>
            <a:r>
              <a:rPr lang="en-ZA" dirty="0"/>
              <a:t> good way to start differentiated instruction is by recognising that every learner is worthy of individual attention and that you should adjust as far as possible, to accommodate individual needs by scaffolding to support each </a:t>
            </a:r>
            <a:r>
              <a:rPr lang="en-ZA" dirty="0" err="1"/>
              <a:t>learner.Consider</a:t>
            </a:r>
            <a:r>
              <a:rPr lang="en-ZA" dirty="0"/>
              <a:t> the following steps when planning your differentiated approach to teaching.</a:t>
            </a:r>
            <a:endParaRPr dirty="0"/>
          </a:p>
          <a:p>
            <a:pPr marL="0" lvl="0" indent="0" algn="l" rtl="0">
              <a:lnSpc>
                <a:spcPct val="100000"/>
              </a:lnSpc>
              <a:spcBef>
                <a:spcPts val="0"/>
              </a:spcBef>
              <a:spcAft>
                <a:spcPts val="0"/>
              </a:spcAft>
              <a:buSzPts val="1400"/>
              <a:buNone/>
            </a:pPr>
            <a:r>
              <a:rPr lang="en-ZA" b="1" dirty="0"/>
              <a:t>Step 1:</a:t>
            </a:r>
            <a:r>
              <a:rPr lang="en-ZA" dirty="0"/>
              <a:t> There are different approaches in lesson delivery. In project-based learning, learners have many chances to understand the content, so capitalise on the opportunity to get to know learners individually. Before you start planning a PBL cycle, have a goal in mind:</a:t>
            </a:r>
            <a:endParaRPr dirty="0"/>
          </a:p>
          <a:p>
            <a:pPr marL="0" lvl="0" indent="0" algn="l" rtl="0">
              <a:lnSpc>
                <a:spcPct val="100000"/>
              </a:lnSpc>
              <a:spcBef>
                <a:spcPts val="0"/>
              </a:spcBef>
              <a:spcAft>
                <a:spcPts val="0"/>
              </a:spcAft>
              <a:buSzPts val="1400"/>
              <a:buNone/>
            </a:pPr>
            <a:r>
              <a:rPr lang="en-ZA" b="1" dirty="0"/>
              <a:t>• What skills do you want them to practise? </a:t>
            </a:r>
            <a:endParaRPr dirty="0"/>
          </a:p>
          <a:p>
            <a:pPr marL="0" lvl="0" indent="0" algn="l" rtl="0">
              <a:lnSpc>
                <a:spcPct val="100000"/>
              </a:lnSpc>
              <a:spcBef>
                <a:spcPts val="0"/>
              </a:spcBef>
              <a:spcAft>
                <a:spcPts val="0"/>
              </a:spcAft>
              <a:buSzPts val="1400"/>
              <a:buNone/>
            </a:pPr>
            <a:r>
              <a:rPr lang="en-ZA" b="1" dirty="0"/>
              <a:t>• What do you want them to show in the end?</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ZA" dirty="0"/>
              <a:t>Plan questions for ‘’low’’ and ‘’high’’ learners before you start Project-</a:t>
            </a:r>
            <a:r>
              <a:rPr lang="en-ZA" dirty="0" err="1"/>
              <a:t>basedLearning</a:t>
            </a:r>
            <a:r>
              <a:rPr lang="en-ZA" dirty="0"/>
              <a:t>.</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ZA" dirty="0"/>
              <a:t>Here are some easy things to incorporate into PPBL to deliver your lesson in different ways: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ZA" dirty="0"/>
              <a:t>• Videos</a:t>
            </a:r>
            <a:endParaRPr dirty="0"/>
          </a:p>
          <a:p>
            <a:pPr marL="0" lvl="0" indent="0" algn="l" rtl="0">
              <a:lnSpc>
                <a:spcPct val="100000"/>
              </a:lnSpc>
              <a:spcBef>
                <a:spcPts val="0"/>
              </a:spcBef>
              <a:spcAft>
                <a:spcPts val="0"/>
              </a:spcAft>
              <a:buSzPts val="1400"/>
              <a:buNone/>
            </a:pPr>
            <a:r>
              <a:rPr lang="en-ZA" dirty="0"/>
              <a:t>• Reading selections</a:t>
            </a:r>
            <a:endParaRPr dirty="0"/>
          </a:p>
          <a:p>
            <a:pPr marL="0" lvl="0" indent="0" algn="l" rtl="0">
              <a:lnSpc>
                <a:spcPct val="100000"/>
              </a:lnSpc>
              <a:spcBef>
                <a:spcPts val="0"/>
              </a:spcBef>
              <a:spcAft>
                <a:spcPts val="0"/>
              </a:spcAft>
              <a:buSzPts val="1400"/>
              <a:buNone/>
            </a:pPr>
            <a:r>
              <a:rPr lang="en-ZA" dirty="0"/>
              <a:t>• Writing assignments</a:t>
            </a:r>
            <a:endParaRPr dirty="0"/>
          </a:p>
          <a:p>
            <a:pPr marL="0" lvl="0" indent="0" algn="l" rtl="0">
              <a:lnSpc>
                <a:spcPct val="100000"/>
              </a:lnSpc>
              <a:spcBef>
                <a:spcPts val="0"/>
              </a:spcBef>
              <a:spcAft>
                <a:spcPts val="0"/>
              </a:spcAft>
              <a:buSzPts val="1400"/>
              <a:buNone/>
            </a:pPr>
            <a:r>
              <a:rPr lang="en-ZA" dirty="0"/>
              <a:t>• Building a 3D model</a:t>
            </a:r>
            <a:endParaRPr dirty="0"/>
          </a:p>
          <a:p>
            <a:pPr marL="0" lvl="0" indent="0" algn="l" rtl="0">
              <a:lnSpc>
                <a:spcPct val="100000"/>
              </a:lnSpc>
              <a:spcBef>
                <a:spcPts val="0"/>
              </a:spcBef>
              <a:spcAft>
                <a:spcPts val="0"/>
              </a:spcAft>
              <a:buSzPts val="1400"/>
              <a:buNone/>
            </a:pPr>
            <a:r>
              <a:rPr lang="en-ZA" dirty="0"/>
              <a:t>• Discussion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ZA" b="1" dirty="0"/>
              <a:t>Step 2: Different learning styles</a:t>
            </a:r>
            <a:endParaRPr dirty="0"/>
          </a:p>
          <a:p>
            <a:pPr marL="0" lvl="0" indent="0" algn="l" rtl="0">
              <a:lnSpc>
                <a:spcPct val="100000"/>
              </a:lnSpc>
              <a:spcBef>
                <a:spcPts val="0"/>
              </a:spcBef>
              <a:spcAft>
                <a:spcPts val="0"/>
              </a:spcAft>
              <a:buSzPts val="1400"/>
              <a:buNone/>
            </a:pPr>
            <a:r>
              <a:rPr lang="en-ZA" dirty="0"/>
              <a:t>One of the essential elements of PPBL is student choice and voice. Not only do learners have a choice in how to show what they’ve learned in the project they turn in, but they also have several choices throughout the project. Everyone must do a Project in Life Skills, but it can be done with the strategies and tools that work for the individual student. PBL gives learners a chance to learn through technology, text, art, multimedia, and much more.</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ZA" b="1" dirty="0"/>
              <a:t>Step 3: Grouping to differentiate</a:t>
            </a:r>
            <a:endParaRPr dirty="0"/>
          </a:p>
          <a:p>
            <a:pPr marL="0" lvl="0" indent="0" algn="l" rtl="0">
              <a:lnSpc>
                <a:spcPct val="100000"/>
              </a:lnSpc>
              <a:spcBef>
                <a:spcPts val="0"/>
              </a:spcBef>
              <a:spcAft>
                <a:spcPts val="0"/>
              </a:spcAft>
              <a:buSzPts val="1400"/>
              <a:buNone/>
            </a:pPr>
            <a:r>
              <a:rPr lang="en-ZA" dirty="0"/>
              <a:t>During PPBL, strategically shuffle groups around often. Not only does it keep it fresh and new for learners, but it allows for the teacher to implement differentiated instruction through </a:t>
            </a:r>
            <a:endParaRPr dirty="0"/>
          </a:p>
          <a:p>
            <a:pPr marL="0" lvl="0" indent="0" algn="l" rtl="0">
              <a:lnSpc>
                <a:spcPct val="100000"/>
              </a:lnSpc>
              <a:spcBef>
                <a:spcPts val="0"/>
              </a:spcBef>
              <a:spcAft>
                <a:spcPts val="0"/>
              </a:spcAft>
              <a:buSzPts val="1400"/>
              <a:buNone/>
            </a:pPr>
            <a:r>
              <a:rPr lang="en-ZA" dirty="0"/>
              <a:t>grouping.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ZA" dirty="0"/>
              <a:t>• Different groups to try in your classroom:</a:t>
            </a:r>
            <a:endParaRPr dirty="0"/>
          </a:p>
          <a:p>
            <a:pPr marL="0" lvl="0" indent="0" algn="l" rtl="0">
              <a:lnSpc>
                <a:spcPct val="100000"/>
              </a:lnSpc>
              <a:spcBef>
                <a:spcPts val="0"/>
              </a:spcBef>
              <a:spcAft>
                <a:spcPts val="0"/>
              </a:spcAft>
              <a:buSzPts val="1400"/>
              <a:buNone/>
            </a:pPr>
            <a:r>
              <a:rPr lang="en-ZA" dirty="0"/>
              <a:t>• Create similar groups and pool a small group of struggling learners.</a:t>
            </a:r>
            <a:endParaRPr dirty="0"/>
          </a:p>
          <a:p>
            <a:pPr marL="0" lvl="0" indent="0" algn="l" rtl="0">
              <a:lnSpc>
                <a:spcPct val="100000"/>
              </a:lnSpc>
              <a:spcBef>
                <a:spcPts val="0"/>
              </a:spcBef>
              <a:spcAft>
                <a:spcPts val="0"/>
              </a:spcAft>
              <a:buSzPts val="1400"/>
              <a:buNone/>
            </a:pPr>
            <a:r>
              <a:rPr lang="en-ZA" dirty="0"/>
              <a:t>• Group mixed groups.</a:t>
            </a:r>
            <a:endParaRPr dirty="0"/>
          </a:p>
          <a:p>
            <a:pPr marL="0" lvl="0" indent="0" algn="l" rtl="0">
              <a:lnSpc>
                <a:spcPct val="100000"/>
              </a:lnSpc>
              <a:spcBef>
                <a:spcPts val="0"/>
              </a:spcBef>
              <a:spcAft>
                <a:spcPts val="0"/>
              </a:spcAft>
              <a:buSzPts val="1400"/>
              <a:buNone/>
            </a:pPr>
            <a:r>
              <a:rPr lang="en-ZA" dirty="0"/>
              <a:t>• Group learners by interests. </a:t>
            </a:r>
            <a:endParaRPr dirty="0"/>
          </a:p>
          <a:p>
            <a:pPr marL="0" lvl="0" indent="0" algn="l" rtl="0">
              <a:lnSpc>
                <a:spcPct val="100000"/>
              </a:lnSpc>
              <a:spcBef>
                <a:spcPts val="0"/>
              </a:spcBef>
              <a:spcAft>
                <a:spcPts val="0"/>
              </a:spcAft>
              <a:buSzPts val="1400"/>
              <a:buNone/>
            </a:pPr>
            <a:r>
              <a:rPr lang="en-ZA" dirty="0"/>
              <a:t>• There are a lot of choices during PBL, so get some learners together that make the same choice!</a:t>
            </a:r>
            <a:endParaRPr dirty="0"/>
          </a:p>
          <a:p>
            <a:pPr marL="0" lvl="0" indent="0" algn="l" rtl="0">
              <a:lnSpc>
                <a:spcPct val="100000"/>
              </a:lnSpc>
              <a:spcBef>
                <a:spcPts val="0"/>
              </a:spcBef>
              <a:spcAft>
                <a:spcPts val="0"/>
              </a:spcAft>
              <a:buSzPts val="1400"/>
              <a:buNone/>
            </a:pPr>
            <a:r>
              <a:rPr lang="en-ZA" dirty="0"/>
              <a:t>• Try groups of 2, 3, or 4 people.</a:t>
            </a:r>
            <a:endParaRPr dirty="0"/>
          </a:p>
          <a:p>
            <a:pPr marL="0" lvl="0" indent="0" algn="l" rtl="0">
              <a:lnSpc>
                <a:spcPct val="100000"/>
              </a:lnSpc>
              <a:spcBef>
                <a:spcPts val="0"/>
              </a:spcBef>
              <a:spcAft>
                <a:spcPts val="0"/>
              </a:spcAft>
              <a:buSzPts val="1400"/>
              <a:buNone/>
            </a:pPr>
            <a:r>
              <a:rPr lang="en-ZA" dirty="0"/>
              <a:t>• Try partnerships of 1 boy and 1 girl.</a:t>
            </a:r>
            <a:endParaRPr dirty="0"/>
          </a:p>
          <a:p>
            <a:pPr marL="0" lvl="0" indent="0" algn="l" rtl="0">
              <a:lnSpc>
                <a:spcPct val="100000"/>
              </a:lnSpc>
              <a:spcBef>
                <a:spcPts val="0"/>
              </a:spcBef>
              <a:spcAft>
                <a:spcPts val="0"/>
              </a:spcAft>
              <a:buSzPts val="1400"/>
              <a:buNone/>
            </a:pPr>
            <a:r>
              <a:rPr lang="en-ZA" dirty="0"/>
              <a:t>• Allow time for learners to work independently but provide a space if they want to work in a “whisper group”.</a:t>
            </a:r>
            <a:endParaRPr dirty="0"/>
          </a:p>
          <a:p>
            <a:pPr marL="0" lvl="0" indent="0" algn="l" rtl="0">
              <a:lnSpc>
                <a:spcPct val="100000"/>
              </a:lnSpc>
              <a:spcBef>
                <a:spcPts val="0"/>
              </a:spcBef>
              <a:spcAft>
                <a:spcPts val="0"/>
              </a:spcAft>
              <a:buSzPts val="1400"/>
              <a:buNone/>
            </a:pPr>
            <a:r>
              <a:rPr lang="en-ZA" dirty="0"/>
              <a:t>• Give group members roles, based on their talents and affinities.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ZA" b="1" dirty="0"/>
              <a:t>Step 4: Using a rubric to differentiate</a:t>
            </a:r>
            <a:endParaRPr dirty="0"/>
          </a:p>
          <a:p>
            <a:pPr marL="0" lvl="0" indent="0" algn="l" rtl="0">
              <a:lnSpc>
                <a:spcPct val="100000"/>
              </a:lnSpc>
              <a:spcBef>
                <a:spcPts val="0"/>
              </a:spcBef>
              <a:spcAft>
                <a:spcPts val="0"/>
              </a:spcAft>
              <a:buSzPts val="1400"/>
              <a:buNone/>
            </a:pPr>
            <a:r>
              <a:rPr lang="en-ZA" dirty="0"/>
              <a:t>Create rubrics for each PPBL activity and give them to learners before you even start the activity, so that they know what you expect to see by the end of their project.</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ZA" b="1" dirty="0"/>
              <a:t>Step 5: Enrichment for advanced learners</a:t>
            </a:r>
            <a:endParaRPr dirty="0"/>
          </a:p>
          <a:p>
            <a:pPr marL="0" lvl="0" indent="0" algn="l" rtl="0">
              <a:lnSpc>
                <a:spcPct val="100000"/>
              </a:lnSpc>
              <a:spcBef>
                <a:spcPts val="0"/>
              </a:spcBef>
              <a:spcAft>
                <a:spcPts val="0"/>
              </a:spcAft>
              <a:buSzPts val="1400"/>
              <a:buNone/>
            </a:pPr>
            <a:r>
              <a:rPr lang="en-ZA" dirty="0"/>
              <a:t>Create extra challenging activities as part of differentiation. Challenging advanced learners is equally important as is helping those who struggle. Build varying challenges into your project-based learning because it allows you to differentiate for those learners without having to do anything extra during the actual activity.</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1451" name="Google Shape;1451;p26:notes"/>
          <p:cNvSpPr txBox="1">
            <a:spLocks noGrp="1"/>
          </p:cNvSpPr>
          <p:nvPr>
            <p:ph type="hdr" idx="3"/>
          </p:nvPr>
        </p:nvSpPr>
        <p:spPr>
          <a:xfrm>
            <a:off x="0" y="1"/>
            <a:ext cx="3888105" cy="35635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2" name="Google Shape;1452;p26:notes"/>
          <p:cNvSpPr txBox="1">
            <a:spLocks noGrp="1"/>
          </p:cNvSpPr>
          <p:nvPr>
            <p:ph type="ftr" idx="11"/>
          </p:nvPr>
        </p:nvSpPr>
        <p:spPr>
          <a:xfrm>
            <a:off x="0" y="6746119"/>
            <a:ext cx="3888105" cy="356356"/>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1453" name="Google Shape;1453;p26:notes"/>
          <p:cNvSpPr txBox="1">
            <a:spLocks noGrp="1"/>
          </p:cNvSpPr>
          <p:nvPr>
            <p:ph type="sldNum" idx="12"/>
          </p:nvPr>
        </p:nvSpPr>
        <p:spPr>
          <a:xfrm>
            <a:off x="5082369" y="6746119"/>
            <a:ext cx="3888105" cy="35635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4"/>
        <p:cNvGrpSpPr/>
        <p:nvPr/>
      </p:nvGrpSpPr>
      <p:grpSpPr>
        <a:xfrm>
          <a:off x="0" y="0"/>
          <a:ext cx="0" cy="0"/>
          <a:chOff x="0" y="0"/>
          <a:chExt cx="0" cy="0"/>
        </a:xfrm>
      </p:grpSpPr>
      <p:sp>
        <p:nvSpPr>
          <p:cNvPr id="1465" name="Google Shape;1465;p54: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6" name="Google Shape;1466;p54:notes"/>
          <p:cNvSpPr txBox="1">
            <a:spLocks noGrp="1"/>
          </p:cNvSpPr>
          <p:nvPr>
            <p:ph type="body" idx="1"/>
          </p:nvPr>
        </p:nvSpPr>
        <p:spPr>
          <a:xfrm>
            <a:off x="897255" y="3418066"/>
            <a:ext cx="7178040" cy="2796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ZA" b="1" dirty="0"/>
              <a:t>Every teacher is a language teacher</a:t>
            </a:r>
            <a:endParaRPr dirty="0"/>
          </a:p>
          <a:p>
            <a:pPr marL="457200" marR="0" lvl="0" indent="-228600" algn="l" rtl="0">
              <a:lnSpc>
                <a:spcPct val="100000"/>
              </a:lnSpc>
              <a:spcBef>
                <a:spcPts val="0"/>
              </a:spcBef>
              <a:spcAft>
                <a:spcPts val="0"/>
              </a:spcAft>
              <a:buSzPts val="1400"/>
              <a:buNone/>
            </a:pPr>
            <a:endParaRPr b="1" dirty="0"/>
          </a:p>
          <a:p>
            <a:pPr marL="457200" marR="0" lvl="0" indent="-228600" algn="l" rtl="0">
              <a:lnSpc>
                <a:spcPct val="100000"/>
              </a:lnSpc>
              <a:spcBef>
                <a:spcPts val="0"/>
              </a:spcBef>
              <a:spcAft>
                <a:spcPts val="0"/>
              </a:spcAft>
              <a:buSzPts val="1400"/>
              <a:buNone/>
            </a:pPr>
            <a:r>
              <a:rPr lang="en-ZA" b="0" dirty="0"/>
              <a:t>In the South African context, you are likely to find many learners in your classroom being taught in a language that is not their home language. This means that it is every teacher’s responsibility to support the language development of learners regardless of whether you are a language teacher or not. Teachers of every subject need to understand that the learners' ability to access subject content is enabled or limited by their language proficiency. Teachers play a critical role in supporting language development. Beyond teaching children to read and write in school, we need to help children learn and use the academic language related to the various school subjects. We need to help them become more aware of how language functions in various modes of communication across the curriculum. As teachers, we need to understand how language works well enough to select materials that will help expand our learner’s language competencies and to plan instructional activities that give learners opportunities to use the new language they have learnt. Teachers need to understand how to design the classroom language environment so as to optimise language and literacy learning and to avoid linguistic obstacles to content area learning (Wong, Fillmore &amp; Snow, 2000, p. 7).</a:t>
            </a:r>
            <a:endParaRPr dirty="0"/>
          </a:p>
          <a:p>
            <a:pPr marL="457200" marR="0" lvl="0" indent="-228600" algn="l" rtl="0">
              <a:lnSpc>
                <a:spcPct val="100000"/>
              </a:lnSpc>
              <a:spcBef>
                <a:spcPts val="0"/>
              </a:spcBef>
              <a:spcAft>
                <a:spcPts val="0"/>
              </a:spcAft>
              <a:buSzPts val="1400"/>
              <a:buNone/>
            </a:pPr>
            <a:endParaRPr b="0" dirty="0"/>
          </a:p>
          <a:p>
            <a:pPr marL="457200" marR="0" lvl="0" indent="-228600" algn="l" rtl="0">
              <a:lnSpc>
                <a:spcPct val="100000"/>
              </a:lnSpc>
              <a:spcBef>
                <a:spcPts val="0"/>
              </a:spcBef>
              <a:spcAft>
                <a:spcPts val="0"/>
              </a:spcAft>
              <a:buSzPts val="1400"/>
              <a:buNone/>
            </a:pPr>
            <a:r>
              <a:rPr lang="en-ZA" b="0" dirty="0"/>
              <a:t>Teachers need to have a basic understanding of the order of language acquisition and how to support each stage. Research has identified stages of language acquisition. Every teacher should be aware of what these are and know some simple strategies for supporting learners in each of these stages. The table below unpacks signs of each stage. This will help you better understand and assist struggling learners. </a:t>
            </a:r>
            <a:endParaRPr dirty="0"/>
          </a:p>
          <a:p>
            <a:pPr marL="457200" marR="0" lvl="0" indent="-228600" algn="l" rtl="0">
              <a:lnSpc>
                <a:spcPct val="100000"/>
              </a:lnSpc>
              <a:spcBef>
                <a:spcPts val="0"/>
              </a:spcBef>
              <a:spcAft>
                <a:spcPts val="0"/>
              </a:spcAft>
              <a:buSzPts val="1400"/>
              <a:buNone/>
            </a:pPr>
            <a:endParaRPr b="0" dirty="0"/>
          </a:p>
          <a:p>
            <a:pPr marL="457200" marR="0" lvl="0" indent="-228600" algn="l" rtl="0">
              <a:lnSpc>
                <a:spcPct val="100000"/>
              </a:lnSpc>
              <a:spcBef>
                <a:spcPts val="0"/>
              </a:spcBef>
              <a:spcAft>
                <a:spcPts val="0"/>
              </a:spcAft>
              <a:buSzPts val="1400"/>
              <a:buNone/>
            </a:pPr>
            <a:r>
              <a:rPr lang="en-ZA" b="0" dirty="0"/>
              <a:t>Teachers need to have a basic understanding of the order of language acquisition and how to support each stage. Research has identified stages of language acquisition. Every </a:t>
            </a:r>
            <a:r>
              <a:rPr lang="en-ZA" b="0" dirty="0" err="1"/>
              <a:t>teachershould</a:t>
            </a:r>
            <a:r>
              <a:rPr lang="en-ZA" b="0" dirty="0"/>
              <a:t> be aware of what these are and know some simple strategies for supporting learners in each of these stages. The table below unpacks signs of each stage. This will help you better understand and assist struggling learners. </a:t>
            </a: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r>
              <a:rPr lang="en-ZA" dirty="0"/>
              <a:t>A learner with poor language ability in the LOLT may be misunderstood as “slow” or uninterested. It is critical that teachers recognise that learners who are not engaged or participating in class may be experiencing a language barrier or maybe they just need more time. A basic understanding of language acquisition would help teachers understand that if, for example, a new language learner is ‘’silent’’ this is not because s/he is ‘’slow’’, but because s/he is absorbing and listening deeply (i.e. s/he is in the Pre-production Period of Silence and this is normal and actually an extremely important stage.)</a:t>
            </a:r>
            <a:endParaRPr dirty="0"/>
          </a:p>
        </p:txBody>
      </p:sp>
      <p:sp>
        <p:nvSpPr>
          <p:cNvPr id="1467" name="Google Shape;1467;p54:notes"/>
          <p:cNvSpPr txBox="1">
            <a:spLocks noGrp="1"/>
          </p:cNvSpPr>
          <p:nvPr>
            <p:ph type="sldNum" idx="12"/>
          </p:nvPr>
        </p:nvSpPr>
        <p:spPr>
          <a:xfrm>
            <a:off x="5082369" y="6746119"/>
            <a:ext cx="3888105" cy="35635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ZA"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0"/>
        <p:cNvGrpSpPr/>
        <p:nvPr/>
      </p:nvGrpSpPr>
      <p:grpSpPr>
        <a:xfrm>
          <a:off x="0" y="0"/>
          <a:ext cx="0" cy="0"/>
          <a:chOff x="0" y="0"/>
          <a:chExt cx="0" cy="0"/>
        </a:xfrm>
      </p:grpSpPr>
      <p:sp>
        <p:nvSpPr>
          <p:cNvPr id="1471" name="Google Shape;1471;p27: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2" name="Google Shape;1472;p27:notes"/>
          <p:cNvSpPr txBox="1">
            <a:spLocks noGrp="1"/>
          </p:cNvSpPr>
          <p:nvPr>
            <p:ph type="body" idx="1"/>
          </p:nvPr>
        </p:nvSpPr>
        <p:spPr>
          <a:xfrm>
            <a:off x="897255" y="3418066"/>
            <a:ext cx="7178040" cy="2796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ZA" b="0" dirty="0"/>
              <a:t>A good way to start differentiated instruction is by recognising that every learner is worthy of individual attention and that you should adjust as far as possible, to accommodate individual needs by scaffolding to support each learner. Consider the following steps when planning your differentiated approach to teaching.</a:t>
            </a:r>
            <a:endParaRPr dirty="0"/>
          </a:p>
          <a:p>
            <a:pPr marL="0" lvl="0" indent="0" algn="l" rtl="0">
              <a:lnSpc>
                <a:spcPct val="100000"/>
              </a:lnSpc>
              <a:spcBef>
                <a:spcPts val="0"/>
              </a:spcBef>
              <a:spcAft>
                <a:spcPts val="0"/>
              </a:spcAft>
              <a:buSzPts val="1400"/>
              <a:buNone/>
            </a:pPr>
            <a:r>
              <a:rPr lang="en-ZA" b="1" dirty="0"/>
              <a:t>Step 1:</a:t>
            </a:r>
            <a:endParaRPr b="0" dirty="0"/>
          </a:p>
          <a:p>
            <a:pPr marL="0" lvl="0" indent="0" algn="l" rtl="0">
              <a:lnSpc>
                <a:spcPct val="100000"/>
              </a:lnSpc>
              <a:spcBef>
                <a:spcPts val="0"/>
              </a:spcBef>
              <a:spcAft>
                <a:spcPts val="0"/>
              </a:spcAft>
              <a:buSzPts val="1400"/>
              <a:buNone/>
            </a:pPr>
            <a:r>
              <a:rPr lang="en-ZA" b="0" dirty="0"/>
              <a:t>There are different approaches in lesson delivery. In project-based learning, learners have many chances to understand the content, so capitalise on the opportunity to get to know learners individually. </a:t>
            </a:r>
            <a:endParaRPr dirty="0"/>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r>
              <a:rPr lang="en-ZA" b="0" dirty="0"/>
              <a:t>Before you start planning a PPBL cycle, have a goal in mind:</a:t>
            </a:r>
            <a:endParaRPr dirty="0"/>
          </a:p>
          <a:p>
            <a:pPr marL="0" lvl="0" indent="0" algn="l" rtl="0">
              <a:lnSpc>
                <a:spcPct val="100000"/>
              </a:lnSpc>
              <a:spcBef>
                <a:spcPts val="0"/>
              </a:spcBef>
              <a:spcAft>
                <a:spcPts val="0"/>
              </a:spcAft>
              <a:buSzPts val="1400"/>
              <a:buNone/>
            </a:pPr>
            <a:r>
              <a:rPr lang="en-ZA" b="0" dirty="0"/>
              <a:t>• What skills do you want them to practise? </a:t>
            </a:r>
            <a:endParaRPr dirty="0"/>
          </a:p>
          <a:p>
            <a:pPr marL="0" lvl="0" indent="0" algn="l" rtl="0">
              <a:lnSpc>
                <a:spcPct val="100000"/>
              </a:lnSpc>
              <a:spcBef>
                <a:spcPts val="0"/>
              </a:spcBef>
              <a:spcAft>
                <a:spcPts val="0"/>
              </a:spcAft>
              <a:buSzPts val="1400"/>
              <a:buNone/>
            </a:pPr>
            <a:r>
              <a:rPr lang="en-ZA" b="0" dirty="0"/>
              <a:t>• What do you want them to show in the end?</a:t>
            </a:r>
            <a:endParaRPr dirty="0"/>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r>
              <a:rPr lang="en-ZA" b="0" dirty="0"/>
              <a:t>Plan questions for ‘’low’’ and ‘’high’’ learners before you start Project-</a:t>
            </a:r>
            <a:r>
              <a:rPr lang="en-ZA" b="0" dirty="0" err="1"/>
              <a:t>basedLearning</a:t>
            </a:r>
            <a:r>
              <a:rPr lang="en-ZA" b="0" dirty="0"/>
              <a:t>.</a:t>
            </a:r>
            <a:endParaRPr dirty="0"/>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r>
              <a:rPr lang="en-ZA" b="0" dirty="0"/>
              <a:t>Here are some easy things to incorporate into PBL to deliver your lesson in different ways:</a:t>
            </a:r>
            <a:endParaRPr dirty="0"/>
          </a:p>
          <a:p>
            <a:pPr marL="0" lvl="0" indent="0" algn="l" rtl="0">
              <a:lnSpc>
                <a:spcPct val="100000"/>
              </a:lnSpc>
              <a:spcBef>
                <a:spcPts val="0"/>
              </a:spcBef>
              <a:spcAft>
                <a:spcPts val="0"/>
              </a:spcAft>
              <a:buSzPts val="1400"/>
              <a:buNone/>
            </a:pPr>
            <a:r>
              <a:rPr lang="en-ZA" b="0" dirty="0"/>
              <a:t>• Videos</a:t>
            </a:r>
            <a:endParaRPr dirty="0"/>
          </a:p>
          <a:p>
            <a:pPr marL="0" lvl="0" indent="0" algn="l" rtl="0">
              <a:lnSpc>
                <a:spcPct val="100000"/>
              </a:lnSpc>
              <a:spcBef>
                <a:spcPts val="0"/>
              </a:spcBef>
              <a:spcAft>
                <a:spcPts val="0"/>
              </a:spcAft>
              <a:buSzPts val="1400"/>
              <a:buNone/>
            </a:pPr>
            <a:r>
              <a:rPr lang="en-ZA" b="0" dirty="0"/>
              <a:t>• Reading selections</a:t>
            </a:r>
            <a:endParaRPr dirty="0"/>
          </a:p>
          <a:p>
            <a:pPr marL="0" lvl="0" indent="0" algn="l" rtl="0">
              <a:lnSpc>
                <a:spcPct val="100000"/>
              </a:lnSpc>
              <a:spcBef>
                <a:spcPts val="0"/>
              </a:spcBef>
              <a:spcAft>
                <a:spcPts val="0"/>
              </a:spcAft>
              <a:buSzPts val="1400"/>
              <a:buNone/>
            </a:pPr>
            <a:r>
              <a:rPr lang="en-ZA" b="0" dirty="0"/>
              <a:t>• Writing assignments</a:t>
            </a:r>
            <a:endParaRPr dirty="0"/>
          </a:p>
          <a:p>
            <a:pPr marL="0" lvl="0" indent="0" algn="l" rtl="0">
              <a:lnSpc>
                <a:spcPct val="100000"/>
              </a:lnSpc>
              <a:spcBef>
                <a:spcPts val="0"/>
              </a:spcBef>
              <a:spcAft>
                <a:spcPts val="0"/>
              </a:spcAft>
              <a:buSzPts val="1400"/>
              <a:buNone/>
            </a:pPr>
            <a:r>
              <a:rPr lang="en-ZA" b="0" dirty="0"/>
              <a:t>• Building a 3D model</a:t>
            </a:r>
            <a:endParaRPr dirty="0"/>
          </a:p>
          <a:p>
            <a:pPr marL="0" lvl="0" indent="0" algn="l" rtl="0">
              <a:lnSpc>
                <a:spcPct val="100000"/>
              </a:lnSpc>
              <a:spcBef>
                <a:spcPts val="0"/>
              </a:spcBef>
              <a:spcAft>
                <a:spcPts val="0"/>
              </a:spcAft>
              <a:buSzPts val="1400"/>
              <a:buNone/>
            </a:pPr>
            <a:r>
              <a:rPr lang="en-ZA" b="0" dirty="0"/>
              <a:t>• Discussion</a:t>
            </a:r>
            <a:endParaRPr dirty="0"/>
          </a:p>
          <a:p>
            <a:pPr marL="0" lvl="0" indent="0" algn="l" rtl="0">
              <a:lnSpc>
                <a:spcPct val="100000"/>
              </a:lnSpc>
              <a:spcBef>
                <a:spcPts val="0"/>
              </a:spcBef>
              <a:spcAft>
                <a:spcPts val="0"/>
              </a:spcAft>
              <a:buSzPts val="1400"/>
              <a:buNone/>
            </a:pPr>
            <a:r>
              <a:rPr lang="en-ZA" b="1" dirty="0"/>
              <a:t>Step 2: Different learning styles</a:t>
            </a:r>
            <a:endParaRPr b="1" dirty="0"/>
          </a:p>
          <a:p>
            <a:pPr marL="0" lvl="0" indent="0" algn="l" rtl="0">
              <a:lnSpc>
                <a:spcPct val="100000"/>
              </a:lnSpc>
              <a:spcBef>
                <a:spcPts val="0"/>
              </a:spcBef>
              <a:spcAft>
                <a:spcPts val="0"/>
              </a:spcAft>
              <a:buSzPts val="1400"/>
              <a:buNone/>
            </a:pPr>
            <a:r>
              <a:rPr lang="en-ZA" b="0" dirty="0"/>
              <a:t>One of the essential elements of PBL is student choice and voice. Not only do learners have a choice in how to show what they’ve learned in the project they turn in, but they also have several choices throughout the project. Everyone must do a Project in Life Skills, but it can be done with the strategies and tools that work for the individual student. PBL gives learners a chance to learn through technology, text, art, multimedia, and much more.</a:t>
            </a:r>
            <a:endParaRPr dirty="0"/>
          </a:p>
          <a:p>
            <a:pPr marL="0" lvl="0" indent="0" algn="l" rtl="0">
              <a:lnSpc>
                <a:spcPct val="100000"/>
              </a:lnSpc>
              <a:spcBef>
                <a:spcPts val="0"/>
              </a:spcBef>
              <a:spcAft>
                <a:spcPts val="0"/>
              </a:spcAft>
              <a:buSzPts val="1400"/>
              <a:buNone/>
            </a:pPr>
            <a:r>
              <a:rPr lang="en-ZA" b="1" dirty="0"/>
              <a:t>Step 3: Grouping to differentiate</a:t>
            </a:r>
            <a:endParaRPr b="1" dirty="0"/>
          </a:p>
          <a:p>
            <a:pPr marL="0" lvl="0" indent="0" algn="l" rtl="0">
              <a:lnSpc>
                <a:spcPct val="100000"/>
              </a:lnSpc>
              <a:spcBef>
                <a:spcPts val="0"/>
              </a:spcBef>
              <a:spcAft>
                <a:spcPts val="0"/>
              </a:spcAft>
              <a:buSzPts val="1400"/>
              <a:buNone/>
            </a:pPr>
            <a:r>
              <a:rPr lang="en-ZA" b="0" dirty="0"/>
              <a:t>During PBL, strategically shuffle groups around often. Not only does it keep it fresh and new for learners, but it allows for the teacher to implement differentiated instruction through grouping. </a:t>
            </a:r>
            <a:endParaRPr dirty="0"/>
          </a:p>
          <a:p>
            <a:pPr marL="0" lvl="0" indent="0" algn="l" rtl="0">
              <a:lnSpc>
                <a:spcPct val="100000"/>
              </a:lnSpc>
              <a:spcBef>
                <a:spcPts val="0"/>
              </a:spcBef>
              <a:spcAft>
                <a:spcPts val="0"/>
              </a:spcAft>
              <a:buSzPts val="1400"/>
              <a:buNone/>
            </a:pPr>
            <a:r>
              <a:rPr lang="en-ZA" b="0" dirty="0"/>
              <a:t>• Different groups to try in your classroom:</a:t>
            </a:r>
            <a:endParaRPr dirty="0"/>
          </a:p>
          <a:p>
            <a:pPr marL="0" lvl="0" indent="0" algn="l" rtl="0">
              <a:lnSpc>
                <a:spcPct val="100000"/>
              </a:lnSpc>
              <a:spcBef>
                <a:spcPts val="0"/>
              </a:spcBef>
              <a:spcAft>
                <a:spcPts val="0"/>
              </a:spcAft>
              <a:buSzPts val="1400"/>
              <a:buNone/>
            </a:pPr>
            <a:r>
              <a:rPr lang="en-ZA" b="0" dirty="0"/>
              <a:t>• Create similar groups and pool a small group of struggling learners.</a:t>
            </a:r>
            <a:endParaRPr dirty="0"/>
          </a:p>
          <a:p>
            <a:pPr marL="0" lvl="0" indent="0" algn="l" rtl="0">
              <a:lnSpc>
                <a:spcPct val="100000"/>
              </a:lnSpc>
              <a:spcBef>
                <a:spcPts val="0"/>
              </a:spcBef>
              <a:spcAft>
                <a:spcPts val="0"/>
              </a:spcAft>
              <a:buSzPts val="1400"/>
              <a:buNone/>
            </a:pPr>
            <a:r>
              <a:rPr lang="en-ZA" b="0" dirty="0"/>
              <a:t>• Group mixed groups.</a:t>
            </a:r>
            <a:endParaRPr dirty="0"/>
          </a:p>
          <a:p>
            <a:pPr marL="0" lvl="0" indent="0" algn="l" rtl="0">
              <a:lnSpc>
                <a:spcPct val="100000"/>
              </a:lnSpc>
              <a:spcBef>
                <a:spcPts val="0"/>
              </a:spcBef>
              <a:spcAft>
                <a:spcPts val="0"/>
              </a:spcAft>
              <a:buSzPts val="1400"/>
              <a:buNone/>
            </a:pPr>
            <a:r>
              <a:rPr lang="en-ZA" b="0" dirty="0"/>
              <a:t>• Group learners by interests. </a:t>
            </a:r>
            <a:endParaRPr dirty="0"/>
          </a:p>
          <a:p>
            <a:pPr marL="0" lvl="0" indent="0" algn="l" rtl="0">
              <a:lnSpc>
                <a:spcPct val="100000"/>
              </a:lnSpc>
              <a:spcBef>
                <a:spcPts val="0"/>
              </a:spcBef>
              <a:spcAft>
                <a:spcPts val="0"/>
              </a:spcAft>
              <a:buSzPts val="1400"/>
              <a:buNone/>
            </a:pPr>
            <a:r>
              <a:rPr lang="en-ZA" b="0" dirty="0"/>
              <a:t>• There are a lot of choices during PBL, so get some learners together that make the same choice!</a:t>
            </a:r>
            <a:endParaRPr dirty="0"/>
          </a:p>
          <a:p>
            <a:pPr marL="0" lvl="0" indent="0" algn="l" rtl="0">
              <a:lnSpc>
                <a:spcPct val="100000"/>
              </a:lnSpc>
              <a:spcBef>
                <a:spcPts val="0"/>
              </a:spcBef>
              <a:spcAft>
                <a:spcPts val="0"/>
              </a:spcAft>
              <a:buSzPts val="1400"/>
              <a:buNone/>
            </a:pPr>
            <a:r>
              <a:rPr lang="en-ZA" b="0" dirty="0"/>
              <a:t>• Try groups of 2, 3, or 4 people.</a:t>
            </a:r>
            <a:endParaRPr dirty="0"/>
          </a:p>
          <a:p>
            <a:pPr marL="0" lvl="0" indent="0" algn="l" rtl="0">
              <a:lnSpc>
                <a:spcPct val="100000"/>
              </a:lnSpc>
              <a:spcBef>
                <a:spcPts val="0"/>
              </a:spcBef>
              <a:spcAft>
                <a:spcPts val="0"/>
              </a:spcAft>
              <a:buSzPts val="1400"/>
              <a:buNone/>
            </a:pPr>
            <a:r>
              <a:rPr lang="en-ZA" b="0" dirty="0"/>
              <a:t>• Try partnerships of 1 boy and 1 girl.</a:t>
            </a:r>
            <a:endParaRPr dirty="0"/>
          </a:p>
          <a:p>
            <a:pPr marL="0" lvl="0" indent="0" algn="l" rtl="0">
              <a:lnSpc>
                <a:spcPct val="100000"/>
              </a:lnSpc>
              <a:spcBef>
                <a:spcPts val="0"/>
              </a:spcBef>
              <a:spcAft>
                <a:spcPts val="0"/>
              </a:spcAft>
              <a:buSzPts val="1400"/>
              <a:buNone/>
            </a:pPr>
            <a:r>
              <a:rPr lang="en-ZA" b="0" dirty="0"/>
              <a:t>• Allow time for learners to work independently but provide a space if they want to work in a “whisper group”.</a:t>
            </a:r>
            <a:endParaRPr dirty="0"/>
          </a:p>
          <a:p>
            <a:pPr marL="0" lvl="0" indent="0" algn="l" rtl="0">
              <a:lnSpc>
                <a:spcPct val="100000"/>
              </a:lnSpc>
              <a:spcBef>
                <a:spcPts val="0"/>
              </a:spcBef>
              <a:spcAft>
                <a:spcPts val="0"/>
              </a:spcAft>
              <a:buSzPts val="1400"/>
              <a:buNone/>
            </a:pPr>
            <a:r>
              <a:rPr lang="en-ZA" b="0" dirty="0"/>
              <a:t>• Give group members roles, based on their talents and affinities.</a:t>
            </a:r>
            <a:endParaRPr dirty="0"/>
          </a:p>
          <a:p>
            <a:pPr marL="0" lvl="0" indent="0" algn="l" rtl="0">
              <a:lnSpc>
                <a:spcPct val="100000"/>
              </a:lnSpc>
              <a:spcBef>
                <a:spcPts val="0"/>
              </a:spcBef>
              <a:spcAft>
                <a:spcPts val="0"/>
              </a:spcAft>
              <a:buSzPts val="1400"/>
              <a:buNone/>
            </a:pPr>
            <a:r>
              <a:rPr lang="en-ZA" b="1" dirty="0"/>
              <a:t>Step 4: Using a rubric to differentiate</a:t>
            </a:r>
            <a:endParaRPr b="1" dirty="0"/>
          </a:p>
          <a:p>
            <a:pPr marL="0" lvl="0" indent="0" algn="l" rtl="0">
              <a:lnSpc>
                <a:spcPct val="100000"/>
              </a:lnSpc>
              <a:spcBef>
                <a:spcPts val="0"/>
              </a:spcBef>
              <a:spcAft>
                <a:spcPts val="0"/>
              </a:spcAft>
              <a:buSzPts val="1400"/>
              <a:buNone/>
            </a:pPr>
            <a:r>
              <a:rPr lang="en-ZA" b="0" dirty="0"/>
              <a:t>Create rubrics for each PBL activity and give them to learners before you even start the activity, so that they know what you expect to see by the end of their project.</a:t>
            </a:r>
            <a:endParaRPr dirty="0"/>
          </a:p>
          <a:p>
            <a:pPr marL="0" lvl="0" indent="0" algn="l" rtl="0">
              <a:lnSpc>
                <a:spcPct val="100000"/>
              </a:lnSpc>
              <a:spcBef>
                <a:spcPts val="0"/>
              </a:spcBef>
              <a:spcAft>
                <a:spcPts val="0"/>
              </a:spcAft>
              <a:buSzPts val="1400"/>
              <a:buNone/>
            </a:pPr>
            <a:r>
              <a:rPr lang="en-ZA" b="1" dirty="0"/>
              <a:t>Step 5: Enrichment for advanced learners</a:t>
            </a:r>
            <a:endParaRPr b="1" dirty="0"/>
          </a:p>
          <a:p>
            <a:pPr marL="0" lvl="0" indent="0" algn="l" rtl="0">
              <a:lnSpc>
                <a:spcPct val="100000"/>
              </a:lnSpc>
              <a:spcBef>
                <a:spcPts val="0"/>
              </a:spcBef>
              <a:spcAft>
                <a:spcPts val="0"/>
              </a:spcAft>
              <a:buSzPts val="1400"/>
              <a:buNone/>
            </a:pPr>
            <a:r>
              <a:rPr lang="en-ZA" b="0" dirty="0"/>
              <a:t>Create extra challenging activities as part of differentiation. Challenging advanced learners is equally important as is helping those who struggle. Build varying challenges into your project-based learning because it allows you to differentiate for those learners without having to do anything extra during the actual activity</a:t>
            </a:r>
            <a:endParaRPr dirty="0"/>
          </a:p>
        </p:txBody>
      </p:sp>
      <p:sp>
        <p:nvSpPr>
          <p:cNvPr id="1473" name="Google Shape;1473;p27:notes"/>
          <p:cNvSpPr txBox="1">
            <a:spLocks noGrp="1"/>
          </p:cNvSpPr>
          <p:nvPr>
            <p:ph type="hdr" idx="3"/>
          </p:nvPr>
        </p:nvSpPr>
        <p:spPr>
          <a:xfrm>
            <a:off x="0" y="1"/>
            <a:ext cx="3888105" cy="35635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4" name="Google Shape;1474;p27:notes"/>
          <p:cNvSpPr txBox="1">
            <a:spLocks noGrp="1"/>
          </p:cNvSpPr>
          <p:nvPr>
            <p:ph type="ftr" idx="11"/>
          </p:nvPr>
        </p:nvSpPr>
        <p:spPr>
          <a:xfrm>
            <a:off x="0" y="6746119"/>
            <a:ext cx="3888105" cy="356356"/>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1475" name="Google Shape;1475;p27:notes"/>
          <p:cNvSpPr txBox="1">
            <a:spLocks noGrp="1"/>
          </p:cNvSpPr>
          <p:nvPr>
            <p:ph type="sldNum" idx="12"/>
          </p:nvPr>
        </p:nvSpPr>
        <p:spPr>
          <a:xfrm>
            <a:off x="5082369" y="6746119"/>
            <a:ext cx="3888105" cy="35635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0"/>
        <p:cNvGrpSpPr/>
        <p:nvPr/>
      </p:nvGrpSpPr>
      <p:grpSpPr>
        <a:xfrm>
          <a:off x="0" y="0"/>
          <a:ext cx="0" cy="0"/>
          <a:chOff x="0" y="0"/>
          <a:chExt cx="0" cy="0"/>
        </a:xfrm>
      </p:grpSpPr>
      <p:sp>
        <p:nvSpPr>
          <p:cNvPr id="1481" name="Google Shape;1481;p55: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2" name="Google Shape;1482;p55:notes"/>
          <p:cNvSpPr txBox="1">
            <a:spLocks noGrp="1"/>
          </p:cNvSpPr>
          <p:nvPr>
            <p:ph type="body" idx="1"/>
          </p:nvPr>
        </p:nvSpPr>
        <p:spPr>
          <a:xfrm>
            <a:off x="897255" y="3418066"/>
            <a:ext cx="7178040" cy="2796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ZA" b="1" dirty="0"/>
              <a:t>1: Keep learners busy</a:t>
            </a:r>
            <a:endParaRPr dirty="0"/>
          </a:p>
          <a:p>
            <a:pPr marL="457200" marR="0" lvl="0" indent="-228600" algn="l" rtl="0">
              <a:lnSpc>
                <a:spcPct val="100000"/>
              </a:lnSpc>
              <a:spcBef>
                <a:spcPts val="0"/>
              </a:spcBef>
              <a:spcAft>
                <a:spcPts val="0"/>
              </a:spcAft>
              <a:buSzPts val="1400"/>
              <a:buNone/>
            </a:pPr>
            <a:r>
              <a:rPr lang="en-ZA" dirty="0"/>
              <a:t>If learners are engaged, they are less likely to misbehave. Use project-based learning activities that have printable guides and sheets to help learners organise their work, and have easy access  to “Just-in-time” information either from textbooks, the internet or printed out information sheets which you can later collate and use to form a generic toolkit. Textbooks take on a different role in PBL: they are useful for research and no longer drive the </a:t>
            </a:r>
            <a:r>
              <a:rPr lang="en-ZA" dirty="0" err="1"/>
              <a:t>LessonTake</a:t>
            </a:r>
            <a:r>
              <a:rPr lang="en-ZA" dirty="0"/>
              <a:t> the time to plan each day of your PPBL with a fresh activity that will have learners asking many questions because this is the beginning of critical thinking. Each day should have a specific task or topic, but different learners might be working towards it in a different fashion, probably very different from your own strategy. Allow them the freedom to explore different ways of solving a problem.</a:t>
            </a: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r>
              <a:rPr lang="en-ZA" b="1" dirty="0"/>
              <a:t>2: Teacher involvement is critical</a:t>
            </a:r>
            <a:endParaRPr dirty="0"/>
          </a:p>
          <a:p>
            <a:pPr marL="457200" marR="0" lvl="0" indent="-228600" algn="l" rtl="0">
              <a:lnSpc>
                <a:spcPct val="100000"/>
              </a:lnSpc>
              <a:spcBef>
                <a:spcPts val="0"/>
              </a:spcBef>
              <a:spcAft>
                <a:spcPts val="0"/>
              </a:spcAft>
              <a:buSzPts val="1400"/>
              <a:buNone/>
            </a:pPr>
            <a:r>
              <a:rPr lang="en-ZA" dirty="0"/>
              <a:t>In the past, some teachers have used projects as a chance to let the learners “get on with it on their own” and would be unavailable to learners. This is not project-based learning! In PBL teachers take on the role of facilitator. Take the time during PPBL to walk around and talk to your individual learners. Because everyone is very busy, this is an excellent opportunity for one-on-one conversations with the learners in your class, especially those who shy away from attention. Don’t wait for the “usual suspects” to raise their hand and ask for help. Engage each learner in discussion and ask them questions about the topic. Groups are a safe space for shy learners to find their voice. This allows you to build relationships with your learners and let them know that you’re nearby paying attention to what they’re doing.</a:t>
            </a:r>
            <a:endParaRPr dirty="0"/>
          </a:p>
          <a:p>
            <a:pPr marL="457200" marR="0" lvl="0" indent="-228600" algn="l" rtl="0">
              <a:lnSpc>
                <a:spcPct val="100000"/>
              </a:lnSpc>
              <a:spcBef>
                <a:spcPts val="0"/>
              </a:spcBef>
              <a:spcAft>
                <a:spcPts val="0"/>
              </a:spcAft>
              <a:buSzPts val="1400"/>
              <a:buNone/>
            </a:pPr>
            <a:r>
              <a:rPr lang="en-ZA" b="1" dirty="0"/>
              <a:t>3: Engage struggling learners by selecting suitable tasks which will empower them.</a:t>
            </a:r>
            <a:endParaRPr dirty="0"/>
          </a:p>
          <a:p>
            <a:pPr marL="457200" marR="0" lvl="0" indent="-228600" algn="l" rtl="0">
              <a:lnSpc>
                <a:spcPct val="100000"/>
              </a:lnSpc>
              <a:spcBef>
                <a:spcPts val="0"/>
              </a:spcBef>
              <a:spcAft>
                <a:spcPts val="0"/>
              </a:spcAft>
              <a:buSzPts val="1400"/>
              <a:buNone/>
            </a:pPr>
            <a:r>
              <a:rPr lang="en-ZA" dirty="0"/>
              <a:t>Target the learners that you know struggle in class. Diversify the activities so that every learner is working on something s/he is good </a:t>
            </a:r>
            <a:r>
              <a:rPr lang="en-ZA" dirty="0" err="1"/>
              <a:t>at!Plan</a:t>
            </a:r>
            <a:r>
              <a:rPr lang="en-ZA" dirty="0"/>
              <a:t> out the questions you’ll ask these learners and be prepared to listen to what they have to say. Don’t be afraid of silences. Learners sometimes take time to formulate their answers. Give them space and do not give in to the need to fill the silence with your own words. Let them take responsibility for filling that space.</a:t>
            </a:r>
            <a:endParaRPr dirty="0"/>
          </a:p>
          <a:p>
            <a:pPr marL="457200" marR="0" lvl="0" indent="-228600" algn="l" rtl="0">
              <a:lnSpc>
                <a:spcPct val="100000"/>
              </a:lnSpc>
              <a:spcBef>
                <a:spcPts val="0"/>
              </a:spcBef>
              <a:spcAft>
                <a:spcPts val="0"/>
              </a:spcAft>
              <a:buSzPts val="1400"/>
              <a:buNone/>
            </a:pPr>
            <a:r>
              <a:rPr lang="en-ZA" b="1" dirty="0"/>
              <a:t>4: Have a variety of topics for learners to explore</a:t>
            </a:r>
            <a:endParaRPr dirty="0"/>
          </a:p>
          <a:p>
            <a:pPr marL="457200" marR="0" lvl="0" indent="-228600" algn="l" rtl="0">
              <a:lnSpc>
                <a:spcPct val="100000"/>
              </a:lnSpc>
              <a:spcBef>
                <a:spcPts val="0"/>
              </a:spcBef>
              <a:spcAft>
                <a:spcPts val="0"/>
              </a:spcAft>
              <a:buSzPts val="1400"/>
              <a:buNone/>
            </a:pPr>
            <a:r>
              <a:rPr lang="en-ZA" dirty="0"/>
              <a:t>During playful project-based learning, we want learners to ask questions and dive deeper into the topic. If possible, have computers, books, and other media available so that no learner has ever really completed the task. Expect more from learners. They should be working against time. This will force the group leader or timekeeper to manage time, encourage creativity and result in high productivity. If learners are really “into” a topic, they won’t stop engaging. They will look for more information on their own. This is a part of learning that needs to be instilled in learners because they aren’t always allowed the freedom to explore a topic.</a:t>
            </a:r>
            <a:endParaRPr dirty="0"/>
          </a:p>
          <a:p>
            <a:pPr marL="457200" marR="0" lvl="0" indent="-228600" algn="l" rtl="0">
              <a:lnSpc>
                <a:spcPct val="100000"/>
              </a:lnSpc>
              <a:spcBef>
                <a:spcPts val="0"/>
              </a:spcBef>
              <a:spcAft>
                <a:spcPts val="0"/>
              </a:spcAft>
              <a:buSzPts val="1400"/>
              <a:buNone/>
            </a:pPr>
            <a:r>
              <a:rPr lang="en-ZA" b="1" dirty="0"/>
              <a:t>5: Universal classroom management strategies</a:t>
            </a:r>
            <a:endParaRPr dirty="0"/>
          </a:p>
          <a:p>
            <a:pPr marL="457200" marR="0" lvl="0" indent="-228600" algn="l" rtl="0">
              <a:lnSpc>
                <a:spcPct val="100000"/>
              </a:lnSpc>
              <a:spcBef>
                <a:spcPts val="0"/>
              </a:spcBef>
              <a:spcAft>
                <a:spcPts val="0"/>
              </a:spcAft>
              <a:buSzPts val="1400"/>
              <a:buNone/>
            </a:pPr>
            <a:r>
              <a:rPr lang="en-ZA" dirty="0"/>
              <a:t>• Model ideal behaviour. </a:t>
            </a:r>
            <a:endParaRPr dirty="0"/>
          </a:p>
          <a:p>
            <a:pPr marL="457200" marR="0" lvl="0" indent="-228600" algn="l" rtl="0">
              <a:lnSpc>
                <a:spcPct val="100000"/>
              </a:lnSpc>
              <a:spcBef>
                <a:spcPts val="0"/>
              </a:spcBef>
              <a:spcAft>
                <a:spcPts val="0"/>
              </a:spcAft>
              <a:buSzPts val="1400"/>
              <a:buNone/>
            </a:pPr>
            <a:r>
              <a:rPr lang="en-ZA" dirty="0"/>
              <a:t>• Let learners help establish guidelines.</a:t>
            </a:r>
            <a:endParaRPr dirty="0"/>
          </a:p>
          <a:p>
            <a:pPr marL="457200" marR="0" lvl="0" indent="-228600" algn="l" rtl="0">
              <a:lnSpc>
                <a:spcPct val="100000"/>
              </a:lnSpc>
              <a:spcBef>
                <a:spcPts val="0"/>
              </a:spcBef>
              <a:spcAft>
                <a:spcPts val="0"/>
              </a:spcAft>
              <a:buSzPts val="1400"/>
              <a:buNone/>
            </a:pPr>
            <a:r>
              <a:rPr lang="en-ZA" dirty="0"/>
              <a:t>• Document rules and consequences. </a:t>
            </a:r>
            <a:endParaRPr dirty="0"/>
          </a:p>
          <a:p>
            <a:pPr marL="457200" marR="0" lvl="0" indent="-228600" algn="l" rtl="0">
              <a:lnSpc>
                <a:spcPct val="100000"/>
              </a:lnSpc>
              <a:spcBef>
                <a:spcPts val="0"/>
              </a:spcBef>
              <a:spcAft>
                <a:spcPts val="0"/>
              </a:spcAft>
              <a:buSzPts val="1400"/>
              <a:buNone/>
            </a:pPr>
            <a:r>
              <a:rPr lang="en-ZA" dirty="0"/>
              <a:t>• Avoid punishing the class. </a:t>
            </a:r>
            <a:endParaRPr dirty="0"/>
          </a:p>
          <a:p>
            <a:pPr marL="457200" marR="0" lvl="0" indent="-228600" algn="l" rtl="0">
              <a:lnSpc>
                <a:spcPct val="100000"/>
              </a:lnSpc>
              <a:spcBef>
                <a:spcPts val="0"/>
              </a:spcBef>
              <a:spcAft>
                <a:spcPts val="0"/>
              </a:spcAft>
              <a:buSzPts val="1400"/>
              <a:buNone/>
            </a:pPr>
            <a:r>
              <a:rPr lang="en-ZA" dirty="0"/>
              <a:t>• Encourage initiative. </a:t>
            </a:r>
            <a:endParaRPr dirty="0"/>
          </a:p>
          <a:p>
            <a:pPr marL="457200" marR="0" lvl="0" indent="-228600" algn="l" rtl="0">
              <a:lnSpc>
                <a:spcPct val="100000"/>
              </a:lnSpc>
              <a:spcBef>
                <a:spcPts val="0"/>
              </a:spcBef>
              <a:spcAft>
                <a:spcPts val="0"/>
              </a:spcAft>
              <a:buSzPts val="1400"/>
              <a:buNone/>
            </a:pPr>
            <a:r>
              <a:rPr lang="en-ZA" dirty="0"/>
              <a:t>• Offer praise – catch the positive. </a:t>
            </a:r>
            <a:endParaRPr dirty="0"/>
          </a:p>
          <a:p>
            <a:pPr marL="457200" marR="0" lvl="0" indent="-228600" algn="l" rtl="0">
              <a:lnSpc>
                <a:spcPct val="100000"/>
              </a:lnSpc>
              <a:spcBef>
                <a:spcPts val="0"/>
              </a:spcBef>
              <a:spcAft>
                <a:spcPts val="0"/>
              </a:spcAft>
              <a:buSzPts val="1400"/>
              <a:buNone/>
            </a:pPr>
            <a:r>
              <a:rPr lang="en-ZA" dirty="0"/>
              <a:t>• Use non-verbal communication</a:t>
            </a:r>
            <a:endParaRPr dirty="0"/>
          </a:p>
        </p:txBody>
      </p:sp>
      <p:sp>
        <p:nvSpPr>
          <p:cNvPr id="1483" name="Google Shape;1483;p55:notes"/>
          <p:cNvSpPr txBox="1">
            <a:spLocks noGrp="1"/>
          </p:cNvSpPr>
          <p:nvPr>
            <p:ph type="sldNum" idx="12"/>
          </p:nvPr>
        </p:nvSpPr>
        <p:spPr>
          <a:xfrm>
            <a:off x="5082369" y="6746119"/>
            <a:ext cx="3888105" cy="35635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ZA"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7"/>
        <p:cNvGrpSpPr/>
        <p:nvPr/>
      </p:nvGrpSpPr>
      <p:grpSpPr>
        <a:xfrm>
          <a:off x="0" y="0"/>
          <a:ext cx="0" cy="0"/>
          <a:chOff x="0" y="0"/>
          <a:chExt cx="0" cy="0"/>
        </a:xfrm>
      </p:grpSpPr>
      <p:sp>
        <p:nvSpPr>
          <p:cNvPr id="1498" name="Google Shape;1498;p28:notes"/>
          <p:cNvSpPr txBox="1">
            <a:spLocks noGrp="1"/>
          </p:cNvSpPr>
          <p:nvPr>
            <p:ph type="body" idx="1"/>
          </p:nvPr>
        </p:nvSpPr>
        <p:spPr>
          <a:xfrm>
            <a:off x="897255" y="3418066"/>
            <a:ext cx="7178040" cy="2796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9" name="Google Shape;1499;p28: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p29:notes"/>
          <p:cNvSpPr txBox="1">
            <a:spLocks noGrp="1"/>
          </p:cNvSpPr>
          <p:nvPr>
            <p:ph type="body" idx="1"/>
          </p:nvPr>
        </p:nvSpPr>
        <p:spPr>
          <a:xfrm>
            <a:off x="897255" y="3418066"/>
            <a:ext cx="7178040" cy="2796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6" name="Google Shape;1506;p29: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d9e981dc1f_1_45: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gd9e981dc1f_1_45:notes"/>
          <p:cNvSpPr txBox="1">
            <a:spLocks noGrp="1"/>
          </p:cNvSpPr>
          <p:nvPr>
            <p:ph type="body" idx="1"/>
          </p:nvPr>
        </p:nvSpPr>
        <p:spPr>
          <a:xfrm>
            <a:off x="897255" y="3418065"/>
            <a:ext cx="7178040" cy="27965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gd9e981dc1f_1_45:notes"/>
          <p:cNvSpPr txBox="1">
            <a:spLocks noGrp="1"/>
          </p:cNvSpPr>
          <p:nvPr>
            <p:ph type="sldNum" idx="12"/>
          </p:nvPr>
        </p:nvSpPr>
        <p:spPr>
          <a:xfrm>
            <a:off x="5082369" y="6746119"/>
            <a:ext cx="3888105" cy="35636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Z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4: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4:notes"/>
          <p:cNvSpPr txBox="1">
            <a:spLocks noGrp="1"/>
          </p:cNvSpPr>
          <p:nvPr>
            <p:ph type="body" idx="1"/>
          </p:nvPr>
        </p:nvSpPr>
        <p:spPr>
          <a:xfrm>
            <a:off x="897255" y="3418066"/>
            <a:ext cx="7178040" cy="2796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ZA" dirty="0"/>
              <a:t>Playful Project-based learning, or PPBL, is a learner-</a:t>
            </a:r>
            <a:r>
              <a:rPr lang="en-ZA" dirty="0" err="1"/>
              <a:t>centered</a:t>
            </a:r>
            <a:r>
              <a:rPr lang="en-ZA" dirty="0"/>
              <a:t>, activity-based pedagogy which promotes individual and small group learner involvement in solving real-life problems by developing basic research skills. It's learning by doing and focuses on developing specific curriculum knowledge and skills. Put differently, playful project-based learning is a collaborative, learner-</a:t>
            </a:r>
            <a:r>
              <a:rPr lang="en-ZA" dirty="0" err="1"/>
              <a:t>centered</a:t>
            </a:r>
            <a:r>
              <a:rPr lang="en-ZA" dirty="0"/>
              <a:t>, learning activity in which learners integrate knowing and doing. </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ZA" b="1" dirty="0"/>
              <a:t>Playful Project-based learning is useful for various reasons. </a:t>
            </a:r>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ZA" dirty="0"/>
              <a:t>•Playful Project-based Learning equips learners with 21st century skills. Solving highly complex problems requires that learners have essential skills - reading, writing and maths -and 21st century skills - teamwork, problem solving, research gathering, time management, analysis and the ability to use high-tech tools. </a:t>
            </a:r>
            <a:endParaRPr dirty="0"/>
          </a:p>
          <a:p>
            <a:pPr marL="0" lvl="0" indent="0" algn="l" rtl="0">
              <a:lnSpc>
                <a:spcPct val="100000"/>
              </a:lnSpc>
              <a:spcBef>
                <a:spcPts val="0"/>
              </a:spcBef>
              <a:spcAft>
                <a:spcPts val="0"/>
              </a:spcAft>
              <a:buSzPts val="1400"/>
              <a:buNone/>
            </a:pPr>
            <a:r>
              <a:rPr lang="en-ZA" dirty="0"/>
              <a:t>• Learning becomes more relevant and meaningful in PPBL. Bringing the real world into the classroom provides a very powerful learning experience. </a:t>
            </a:r>
            <a:endParaRPr dirty="0"/>
          </a:p>
          <a:p>
            <a:pPr marL="0" lvl="0" indent="0" algn="l" rtl="0">
              <a:lnSpc>
                <a:spcPct val="100000"/>
              </a:lnSpc>
              <a:spcBef>
                <a:spcPts val="0"/>
              </a:spcBef>
              <a:spcAft>
                <a:spcPts val="0"/>
              </a:spcAft>
              <a:buSzPts val="1400"/>
              <a:buNone/>
            </a:pPr>
            <a:r>
              <a:rPr lang="en-ZA" dirty="0"/>
              <a:t>• Assessment is more meaningful in PPBL as it is authentic. The assessment in PPBL is more diverse and includes almost all forms of assessment - from the traditional test to observation of research practices. Authentic assessment also involves assessing learners’ development while they work in pairs, groups or individually. This is less stressful for the learner and allows for repetition and another chance if the learner was not on point on a specific day. </a:t>
            </a:r>
            <a:endParaRPr dirty="0"/>
          </a:p>
          <a:p>
            <a:pPr marL="0" lvl="0" indent="0" algn="l" rtl="0">
              <a:lnSpc>
                <a:spcPct val="100000"/>
              </a:lnSpc>
              <a:spcBef>
                <a:spcPts val="0"/>
              </a:spcBef>
              <a:spcAft>
                <a:spcPts val="0"/>
              </a:spcAft>
              <a:buSzPts val="1400"/>
              <a:buNone/>
            </a:pPr>
            <a:r>
              <a:rPr lang="en-ZA" dirty="0"/>
              <a:t>• Playful Project-based Learning accommodates diversity in the classroom. Globally classrooms are becoming more diverse and teachers are faced with the challenge of trying to ensure that learners are all treated equitably. Group work ensures that teachers can customise tasks for individual learners and settle individual queries as they arise. </a:t>
            </a:r>
            <a:endParaRPr dirty="0"/>
          </a:p>
          <a:p>
            <a:pPr marL="0" lvl="0" indent="0" algn="l" rtl="0">
              <a:lnSpc>
                <a:spcPct val="100000"/>
              </a:lnSpc>
              <a:spcBef>
                <a:spcPts val="0"/>
              </a:spcBef>
              <a:spcAft>
                <a:spcPts val="0"/>
              </a:spcAft>
              <a:buSzPts val="1400"/>
              <a:buNone/>
            </a:pPr>
            <a:r>
              <a:rPr lang="en-ZA" dirty="0"/>
              <a:t>• Playful Project-based Learning ensures that learners struggling with English (and any other LOLT) are provided with more options for speaking if the leader is empathetic and well-briefed. </a:t>
            </a:r>
          </a:p>
          <a:p>
            <a:pPr marL="0" lvl="0" indent="0" algn="l" rtl="0">
              <a:lnSpc>
                <a:spcPct val="100000"/>
              </a:lnSpc>
              <a:spcBef>
                <a:spcPts val="0"/>
              </a:spcBef>
              <a:spcAft>
                <a:spcPts val="0"/>
              </a:spcAft>
              <a:buSzPts val="1400"/>
              <a:buNone/>
            </a:pPr>
            <a:r>
              <a:rPr lang="en-ZA" dirty="0"/>
              <a:t>A limited ability to communicate, in English particularly, is a key obstacle to many learners’ academic success especially from grade 4 onwards. If teachers group learners purposefully, they can ensure that each group has a strong and empathetic lead speaker from whom they can model conversation. Of course, the assumption here is that English is the LOLT (the language of Learning and teaching – if another language is the LOLT, a language-strong leader will perform the same leadership task). Thus: learners not comfortable in speaking English (or their LOLT) can do so in the low-risk group environment with peers who can help them. </a:t>
            </a:r>
            <a:endParaRPr dirty="0"/>
          </a:p>
          <a:p>
            <a:pPr marL="0" lvl="0" indent="0" algn="l" rtl="0">
              <a:lnSpc>
                <a:spcPct val="100000"/>
              </a:lnSpc>
              <a:spcBef>
                <a:spcPts val="0"/>
              </a:spcBef>
              <a:spcAft>
                <a:spcPts val="0"/>
              </a:spcAft>
              <a:buSzPts val="1400"/>
              <a:buNone/>
            </a:pPr>
            <a:r>
              <a:rPr lang="en-ZA" dirty="0"/>
              <a:t>• PPBL supports group work and collaborative learning a 21st century skill. Much learning is social and learners acquire many new skills from their peers in well-structured group work especially if teachers organise groups intentionally for the outcome they wish to achieve. </a:t>
            </a:r>
            <a:endParaRPr dirty="0"/>
          </a:p>
          <a:p>
            <a:pPr marL="0" lvl="0" indent="0" algn="l" rtl="0">
              <a:lnSpc>
                <a:spcPct val="100000"/>
              </a:lnSpc>
              <a:spcBef>
                <a:spcPts val="0"/>
              </a:spcBef>
              <a:spcAft>
                <a:spcPts val="0"/>
              </a:spcAft>
              <a:buSzPts val="1400"/>
              <a:buNone/>
            </a:pPr>
            <a:r>
              <a:rPr lang="en-ZA" dirty="0"/>
              <a:t>• Research supports Playful Project-based Learning. A growing body of international research supports the use of PPBL. Schools where PPBL is practised show a drop in absenteeism, an increase in co-operative learning skills and improvement in learner achievement. The marks actually improve. When technology is used to promote critical thinking and communication these benefits are further strengthened. </a:t>
            </a:r>
            <a:endParaRPr dirty="0"/>
          </a:p>
          <a:p>
            <a:pPr marL="0" lvl="0" indent="0" algn="l" rtl="0">
              <a:lnSpc>
                <a:spcPct val="100000"/>
              </a:lnSpc>
              <a:spcBef>
                <a:spcPts val="0"/>
              </a:spcBef>
              <a:spcAft>
                <a:spcPts val="0"/>
              </a:spcAft>
              <a:buSzPts val="1400"/>
              <a:buNone/>
            </a:pPr>
            <a:r>
              <a:rPr lang="en-ZA" dirty="0"/>
              <a:t>• Projects are the formal assessment task in term 3 of the CAPS The projects are written to meet the CAPS requirements. Teachers can thus reach the curriculum outcome simply by changing their teaching method. The same information but packaged differently. Project-based learning is not about the ‘what’ but the ‘how’</a:t>
            </a:r>
            <a:endParaRPr dirty="0"/>
          </a:p>
        </p:txBody>
      </p:sp>
      <p:sp>
        <p:nvSpPr>
          <p:cNvPr id="244" name="Google Shape;244;p4:notes"/>
          <p:cNvSpPr txBox="1">
            <a:spLocks noGrp="1"/>
          </p:cNvSpPr>
          <p:nvPr>
            <p:ph type="hdr" idx="3"/>
          </p:nvPr>
        </p:nvSpPr>
        <p:spPr>
          <a:xfrm>
            <a:off x="0" y="1"/>
            <a:ext cx="3888105" cy="35635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4:notes"/>
          <p:cNvSpPr txBox="1">
            <a:spLocks noGrp="1"/>
          </p:cNvSpPr>
          <p:nvPr>
            <p:ph type="ftr" idx="11"/>
          </p:nvPr>
        </p:nvSpPr>
        <p:spPr>
          <a:xfrm>
            <a:off x="0" y="6746119"/>
            <a:ext cx="3888105" cy="356356"/>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246" name="Google Shape;246;p4:notes"/>
          <p:cNvSpPr txBox="1">
            <a:spLocks noGrp="1"/>
          </p:cNvSpPr>
          <p:nvPr>
            <p:ph type="sldNum" idx="12"/>
          </p:nvPr>
        </p:nvSpPr>
        <p:spPr>
          <a:xfrm>
            <a:off x="5082369" y="6746119"/>
            <a:ext cx="3888105" cy="35635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5: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5:notes"/>
          <p:cNvSpPr txBox="1">
            <a:spLocks noGrp="1"/>
          </p:cNvSpPr>
          <p:nvPr>
            <p:ph type="body" idx="1"/>
          </p:nvPr>
        </p:nvSpPr>
        <p:spPr>
          <a:xfrm>
            <a:off x="897255" y="3418066"/>
            <a:ext cx="7178040" cy="2796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ZA" dirty="0"/>
              <a:t>Traditionally projects were a once-off poster or a flip file consolidating knowledge or content at the end of a chapter or a section of the syllabus. Thus a project was a product. While playful project-based learning could also feature projects in the traditional sense, in PBL the focus is more on the process of learning and learner/peer/content interaction than the end product itself. </a:t>
            </a:r>
            <a:endParaRPr dirty="0"/>
          </a:p>
          <a:p>
            <a:pPr marL="0" lvl="0" indent="0" algn="l" rtl="0">
              <a:lnSpc>
                <a:spcPct val="100000"/>
              </a:lnSpc>
              <a:spcBef>
                <a:spcPts val="0"/>
              </a:spcBef>
              <a:spcAft>
                <a:spcPts val="0"/>
              </a:spcAft>
              <a:buSzPts val="1400"/>
              <a:buNone/>
            </a:pPr>
            <a:endParaRPr dirty="0"/>
          </a:p>
        </p:txBody>
      </p:sp>
      <p:sp>
        <p:nvSpPr>
          <p:cNvPr id="275" name="Google Shape;275;p5:notes"/>
          <p:cNvSpPr txBox="1">
            <a:spLocks noGrp="1"/>
          </p:cNvSpPr>
          <p:nvPr>
            <p:ph type="hdr" idx="3"/>
          </p:nvPr>
        </p:nvSpPr>
        <p:spPr>
          <a:xfrm>
            <a:off x="0" y="1"/>
            <a:ext cx="3888105" cy="35635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5:notes"/>
          <p:cNvSpPr txBox="1">
            <a:spLocks noGrp="1"/>
          </p:cNvSpPr>
          <p:nvPr>
            <p:ph type="ftr" idx="11"/>
          </p:nvPr>
        </p:nvSpPr>
        <p:spPr>
          <a:xfrm>
            <a:off x="0" y="6746119"/>
            <a:ext cx="3888105" cy="356356"/>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277" name="Google Shape;277;p5:notes"/>
          <p:cNvSpPr txBox="1">
            <a:spLocks noGrp="1"/>
          </p:cNvSpPr>
          <p:nvPr>
            <p:ph type="sldNum" idx="12"/>
          </p:nvPr>
        </p:nvSpPr>
        <p:spPr>
          <a:xfrm>
            <a:off x="5082369" y="6746119"/>
            <a:ext cx="3888105" cy="35635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6: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6:notes"/>
          <p:cNvSpPr txBox="1">
            <a:spLocks noGrp="1"/>
          </p:cNvSpPr>
          <p:nvPr>
            <p:ph type="body" idx="1"/>
          </p:nvPr>
        </p:nvSpPr>
        <p:spPr>
          <a:xfrm>
            <a:off x="897255" y="3418066"/>
            <a:ext cx="7178040" cy="2796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ZA" dirty="0"/>
              <a:t>How does PPBL work in the classroom?</a:t>
            </a:r>
            <a:endParaRPr dirty="0"/>
          </a:p>
          <a:p>
            <a:pPr marL="0" lvl="0" indent="0" algn="l" rtl="0">
              <a:lnSpc>
                <a:spcPct val="100000"/>
              </a:lnSpc>
              <a:spcBef>
                <a:spcPts val="0"/>
              </a:spcBef>
              <a:spcAft>
                <a:spcPts val="0"/>
              </a:spcAft>
              <a:buSzPts val="1400"/>
              <a:buNone/>
            </a:pPr>
            <a:r>
              <a:rPr lang="en-ZA" dirty="0"/>
              <a:t>According to the Buck Institute, learners engage in a project over an extended period of time - from a week up to a semester - that engages them in solving a real-world problem or answering a complex question. This is a simulation of reality - how long the task would take in real time. They demonstrate their knowledge and skills by developing a public product or a presentation for a real audience at the end of the project. Importantly, this pedagogy creates a myriad of opportunities for teachers to embed 21st century skills and for learners to pick them up in a real-life way. Because it is real it has purpose for the learner and subsequently for the teacher. This is the Buck Institute model, which is the model that we used previously.</a:t>
            </a:r>
            <a:endParaRPr dirty="0"/>
          </a:p>
          <a:p>
            <a:pPr marL="0" lvl="0" indent="0" algn="l" rtl="0">
              <a:lnSpc>
                <a:spcPct val="100000"/>
              </a:lnSpc>
              <a:spcBef>
                <a:spcPts val="0"/>
              </a:spcBef>
              <a:spcAft>
                <a:spcPts val="0"/>
              </a:spcAft>
              <a:buSzPts val="1400"/>
              <a:buNone/>
            </a:pPr>
            <a:endParaRPr dirty="0"/>
          </a:p>
        </p:txBody>
      </p:sp>
      <p:sp>
        <p:nvSpPr>
          <p:cNvPr id="284" name="Google Shape;284;p6:notes"/>
          <p:cNvSpPr txBox="1">
            <a:spLocks noGrp="1"/>
          </p:cNvSpPr>
          <p:nvPr>
            <p:ph type="hdr" idx="3"/>
          </p:nvPr>
        </p:nvSpPr>
        <p:spPr>
          <a:xfrm>
            <a:off x="0" y="1"/>
            <a:ext cx="3888105" cy="35635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6:notes"/>
          <p:cNvSpPr txBox="1">
            <a:spLocks noGrp="1"/>
          </p:cNvSpPr>
          <p:nvPr>
            <p:ph type="ftr" idx="11"/>
          </p:nvPr>
        </p:nvSpPr>
        <p:spPr>
          <a:xfrm>
            <a:off x="0" y="6746119"/>
            <a:ext cx="3888105" cy="356356"/>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286" name="Google Shape;286;p6:notes"/>
          <p:cNvSpPr txBox="1">
            <a:spLocks noGrp="1"/>
          </p:cNvSpPr>
          <p:nvPr>
            <p:ph type="sldNum" idx="12"/>
          </p:nvPr>
        </p:nvSpPr>
        <p:spPr>
          <a:xfrm>
            <a:off x="5082369" y="6746119"/>
            <a:ext cx="3888105" cy="35635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7: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7:notes"/>
          <p:cNvSpPr txBox="1">
            <a:spLocks noGrp="1"/>
          </p:cNvSpPr>
          <p:nvPr>
            <p:ph type="body" idx="1"/>
          </p:nvPr>
        </p:nvSpPr>
        <p:spPr>
          <a:xfrm>
            <a:off x="897255" y="3418066"/>
            <a:ext cx="7178040" cy="2796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ZA" dirty="0"/>
              <a:t>2.1 Project design</a:t>
            </a:r>
            <a:endParaRPr dirty="0"/>
          </a:p>
          <a:p>
            <a:pPr marL="0" lvl="0" indent="0" algn="l" rtl="0">
              <a:lnSpc>
                <a:spcPct val="100000"/>
              </a:lnSpc>
              <a:spcBef>
                <a:spcPts val="0"/>
              </a:spcBef>
              <a:spcAft>
                <a:spcPts val="0"/>
              </a:spcAft>
              <a:buSzPts val="1400"/>
              <a:buNone/>
            </a:pPr>
            <a:r>
              <a:rPr lang="en-ZA" dirty="0"/>
              <a:t>Instead of teaching content, projects should be designed so that the activity allows learners to discover fundamental concepts and key learnings from school subjects and apply them to the real world. PPBL helps learners practise these key learnings by using them to solve problems, answer complex questions and create complex products. To help teachers implement good projects, the Buck Institute created a set of criteria to be used as a checklist in Playful Project-based Learning design. </a:t>
            </a:r>
            <a:r>
              <a:rPr lang="en-US" sz="1200" dirty="0">
                <a:effectLst/>
                <a:latin typeface="Calibri" panose="020F0502020204030204" pitchFamily="34" charset="0"/>
                <a:ea typeface="Calibri" panose="020F0502020204030204" pitchFamily="34" charset="0"/>
                <a:cs typeface="Times New Roman" panose="02020603050405020304" pitchFamily="18" charset="0"/>
              </a:rPr>
              <a:t>E</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en-ZA" dirty="0"/>
              <a:t> began using the Buck Model in 2018 as it provided a good foundation to start from. Since 2018 E³ has been developing its own unique South African model of playful project-based learning.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ZA" dirty="0"/>
              <a:t>The question is </a:t>
            </a:r>
            <a:r>
              <a:rPr lang="en-ZA" b="1" dirty="0"/>
              <a:t>How do we create successful projects?</a:t>
            </a:r>
            <a:endParaRPr dirty="0"/>
          </a:p>
          <a:p>
            <a:pPr marL="0" lvl="0" indent="0" algn="l" rtl="0">
              <a:lnSpc>
                <a:spcPct val="100000"/>
              </a:lnSpc>
              <a:spcBef>
                <a:spcPts val="0"/>
              </a:spcBef>
              <a:spcAft>
                <a:spcPts val="0"/>
              </a:spcAft>
              <a:buSzPts val="1400"/>
              <a:buNone/>
            </a:pPr>
            <a:r>
              <a:rPr lang="en-ZA" dirty="0"/>
              <a:t>To ensure an excellent PPBL process, we need the following minimum requirements to be integrated in the project design (which we originally implemented as part of the Buck Design), but which has been adjusted for the South African teaching space:</a:t>
            </a:r>
            <a:endParaRPr dirty="0"/>
          </a:p>
          <a:p>
            <a:pPr marL="0" lvl="0" indent="0" algn="l" rtl="0">
              <a:lnSpc>
                <a:spcPct val="100000"/>
              </a:lnSpc>
              <a:spcBef>
                <a:spcPts val="0"/>
              </a:spcBef>
              <a:spcAft>
                <a:spcPts val="0"/>
              </a:spcAft>
              <a:buSzPts val="1400"/>
              <a:buNone/>
            </a:pPr>
            <a:r>
              <a:rPr lang="en-ZA" b="1" dirty="0"/>
              <a:t>• Challenging problem or question. </a:t>
            </a:r>
            <a:endParaRPr dirty="0"/>
          </a:p>
          <a:p>
            <a:pPr marL="0" lvl="0" indent="0" algn="l" rtl="0">
              <a:lnSpc>
                <a:spcPct val="100000"/>
              </a:lnSpc>
              <a:spcBef>
                <a:spcPts val="0"/>
              </a:spcBef>
              <a:spcAft>
                <a:spcPts val="0"/>
              </a:spcAft>
              <a:buSzPts val="1400"/>
              <a:buNone/>
            </a:pPr>
            <a:r>
              <a:rPr lang="en-ZA" dirty="0"/>
              <a:t>This is a concrete or abstract problem which is real to the learners, in other words, the PPBL is centred on a research-type cycle in which a problem is identified, research is undertaken, investigations are done and some or other solution is the result. </a:t>
            </a:r>
            <a:endParaRPr dirty="0"/>
          </a:p>
          <a:p>
            <a:pPr marL="0" lvl="0" indent="0" algn="l" rtl="0">
              <a:lnSpc>
                <a:spcPct val="100000"/>
              </a:lnSpc>
              <a:spcBef>
                <a:spcPts val="0"/>
              </a:spcBef>
              <a:spcAft>
                <a:spcPts val="0"/>
              </a:spcAft>
              <a:buSzPts val="1400"/>
              <a:buNone/>
            </a:pPr>
            <a:r>
              <a:rPr lang="en-ZA" b="1" dirty="0"/>
              <a:t>• Sustained enquiry.</a:t>
            </a:r>
            <a:endParaRPr dirty="0"/>
          </a:p>
          <a:p>
            <a:pPr marL="0" lvl="0" indent="0" algn="l" rtl="0">
              <a:lnSpc>
                <a:spcPct val="100000"/>
              </a:lnSpc>
              <a:spcBef>
                <a:spcPts val="0"/>
              </a:spcBef>
              <a:spcAft>
                <a:spcPts val="0"/>
              </a:spcAft>
              <a:buSzPts val="1400"/>
              <a:buNone/>
            </a:pPr>
            <a:r>
              <a:rPr lang="en-ZA" dirty="0"/>
              <a:t>PPBL is different from the projects we are accustomed to. Merely looking up information and summing it up is not enough. It is too shallow and does not demand active follow-up and testing which leads to deeper learning. Sustained enquiry takes time, is taken seriously and teachers ensure that the activity is iterative, i.e. repeated until learning has taken place. The updated model places more weighting on the iterative element.</a:t>
            </a:r>
            <a:endParaRPr dirty="0"/>
          </a:p>
          <a:p>
            <a:pPr marL="0" lvl="0" indent="0" algn="l" rtl="0">
              <a:lnSpc>
                <a:spcPct val="100000"/>
              </a:lnSpc>
              <a:spcBef>
                <a:spcPts val="0"/>
              </a:spcBef>
              <a:spcAft>
                <a:spcPts val="0"/>
              </a:spcAft>
              <a:buSzPts val="1400"/>
              <a:buNone/>
            </a:pPr>
            <a:r>
              <a:rPr lang="en-ZA" b="1" dirty="0"/>
              <a:t>• Authenticity. </a:t>
            </a:r>
            <a:endParaRPr dirty="0"/>
          </a:p>
          <a:p>
            <a:pPr marL="0" lvl="0" indent="0" algn="l" rtl="0">
              <a:lnSpc>
                <a:spcPct val="100000"/>
              </a:lnSpc>
              <a:spcBef>
                <a:spcPts val="0"/>
              </a:spcBef>
              <a:spcAft>
                <a:spcPts val="0"/>
              </a:spcAft>
              <a:buSzPts val="1400"/>
              <a:buNone/>
            </a:pPr>
            <a:r>
              <a:rPr lang="en-ZA" dirty="0"/>
              <a:t>Authenticity is critical if we are to keep learners involved. The project must be real and start with a genuine problem that the school or community needs to solve. </a:t>
            </a:r>
            <a:endParaRPr dirty="0"/>
          </a:p>
          <a:p>
            <a:pPr marL="0" lvl="0" indent="0" algn="l" rtl="0">
              <a:lnSpc>
                <a:spcPct val="100000"/>
              </a:lnSpc>
              <a:spcBef>
                <a:spcPts val="0"/>
              </a:spcBef>
              <a:spcAft>
                <a:spcPts val="0"/>
              </a:spcAft>
              <a:buSzPts val="1400"/>
              <a:buNone/>
            </a:pPr>
            <a:r>
              <a:rPr lang="en-ZA" b="1" dirty="0"/>
              <a:t>• Student voice and choice.</a:t>
            </a:r>
            <a:endParaRPr b="1" dirty="0"/>
          </a:p>
          <a:p>
            <a:pPr marL="0" lvl="0" indent="0" algn="l" rtl="0">
              <a:lnSpc>
                <a:spcPct val="100000"/>
              </a:lnSpc>
              <a:spcBef>
                <a:spcPts val="0"/>
              </a:spcBef>
              <a:spcAft>
                <a:spcPts val="0"/>
              </a:spcAft>
              <a:buSzPts val="1400"/>
              <a:buNone/>
            </a:pPr>
            <a:r>
              <a:rPr lang="en-ZA" dirty="0"/>
              <a:t>If learners have the say in the selection of the project’s problem, they work harder because they feel they own it. They also feel they are contributing to solving the world’s problems.</a:t>
            </a:r>
            <a:endParaRPr dirty="0"/>
          </a:p>
          <a:p>
            <a:pPr marL="0" lvl="0" indent="0" algn="l" rtl="0">
              <a:lnSpc>
                <a:spcPct val="100000"/>
              </a:lnSpc>
              <a:spcBef>
                <a:spcPts val="0"/>
              </a:spcBef>
              <a:spcAft>
                <a:spcPts val="0"/>
              </a:spcAft>
              <a:buSzPts val="1400"/>
              <a:buNone/>
            </a:pPr>
            <a:r>
              <a:rPr lang="en-ZA" b="1" dirty="0"/>
              <a:t>• Reflection. </a:t>
            </a:r>
            <a:endParaRPr dirty="0"/>
          </a:p>
          <a:p>
            <a:pPr marL="0" lvl="0" indent="0" algn="l" rtl="0">
              <a:lnSpc>
                <a:spcPct val="100000"/>
              </a:lnSpc>
              <a:spcBef>
                <a:spcPts val="0"/>
              </a:spcBef>
              <a:spcAft>
                <a:spcPts val="0"/>
              </a:spcAft>
              <a:buSzPts val="1400"/>
              <a:buNone/>
            </a:pPr>
            <a:r>
              <a:rPr lang="en-ZA" dirty="0"/>
              <a:t>Learners and teachers should be reflecting on various questions during the process. What is being learned? Why is this learning important and how is this learning being presented? We </a:t>
            </a:r>
            <a:endParaRPr dirty="0"/>
          </a:p>
          <a:p>
            <a:pPr marL="0" lvl="0" indent="0" algn="l" rtl="0">
              <a:lnSpc>
                <a:spcPct val="100000"/>
              </a:lnSpc>
              <a:spcBef>
                <a:spcPts val="0"/>
              </a:spcBef>
              <a:spcAft>
                <a:spcPts val="0"/>
              </a:spcAft>
              <a:buSzPts val="1400"/>
              <a:buNone/>
            </a:pPr>
            <a:r>
              <a:rPr lang="en-ZA" dirty="0"/>
              <a:t>do not learn from experience; we learn by reflecting on experience. </a:t>
            </a:r>
            <a:endParaRPr dirty="0"/>
          </a:p>
          <a:p>
            <a:pPr marL="0" lvl="0" indent="0" algn="l" rtl="0">
              <a:lnSpc>
                <a:spcPct val="100000"/>
              </a:lnSpc>
              <a:spcBef>
                <a:spcPts val="0"/>
              </a:spcBef>
              <a:spcAft>
                <a:spcPts val="0"/>
              </a:spcAft>
              <a:buSzPts val="1400"/>
              <a:buNone/>
            </a:pPr>
            <a:r>
              <a:rPr lang="en-ZA" b="1" dirty="0"/>
              <a:t>• Critique and revision.</a:t>
            </a:r>
            <a:endParaRPr dirty="0"/>
          </a:p>
          <a:p>
            <a:pPr marL="0" lvl="0" indent="0" algn="l" rtl="0">
              <a:lnSpc>
                <a:spcPct val="100000"/>
              </a:lnSpc>
              <a:spcBef>
                <a:spcPts val="0"/>
              </a:spcBef>
              <a:spcAft>
                <a:spcPts val="0"/>
              </a:spcAft>
              <a:buSzPts val="1400"/>
              <a:buNone/>
            </a:pPr>
            <a:r>
              <a:rPr lang="en-ZA" dirty="0"/>
              <a:t>The outcome of good PPBL is work of a very high standard, but this may not happen in the first cycle as teachers and learners grapple with typical challenges. How deep is a good </a:t>
            </a:r>
            <a:endParaRPr dirty="0"/>
          </a:p>
          <a:p>
            <a:pPr marL="0" lvl="0" indent="0" algn="l" rtl="0">
              <a:lnSpc>
                <a:spcPct val="100000"/>
              </a:lnSpc>
              <a:spcBef>
                <a:spcPts val="0"/>
              </a:spcBef>
              <a:spcAft>
                <a:spcPts val="0"/>
              </a:spcAft>
              <a:buSzPts val="1400"/>
              <a:buNone/>
            </a:pPr>
            <a:r>
              <a:rPr lang="en-ZA" dirty="0"/>
              <a:t>project? How do we integrate the anchor subjects with other subjects? What are we learning? What can we do better? </a:t>
            </a:r>
            <a:endParaRPr dirty="0"/>
          </a:p>
          <a:p>
            <a:pPr marL="0" lvl="0" indent="0" algn="l" rtl="0">
              <a:lnSpc>
                <a:spcPct val="100000"/>
              </a:lnSpc>
              <a:spcBef>
                <a:spcPts val="0"/>
              </a:spcBef>
              <a:spcAft>
                <a:spcPts val="0"/>
              </a:spcAft>
              <a:buSzPts val="1400"/>
              <a:buNone/>
            </a:pPr>
            <a:r>
              <a:rPr lang="en-ZA" b="1" dirty="0"/>
              <a:t>• Public performance. </a:t>
            </a:r>
            <a:endParaRPr dirty="0"/>
          </a:p>
          <a:p>
            <a:pPr marL="0" lvl="0" indent="0" algn="l" rtl="0">
              <a:lnSpc>
                <a:spcPct val="100000"/>
              </a:lnSpc>
              <a:spcBef>
                <a:spcPts val="0"/>
              </a:spcBef>
              <a:spcAft>
                <a:spcPts val="0"/>
              </a:spcAft>
              <a:buSzPts val="1400"/>
              <a:buNone/>
            </a:pPr>
            <a:r>
              <a:rPr lang="en-ZA" dirty="0"/>
              <a:t>The learners’ solutions or projects are presented to as wide a public as possible for a few reasons. The work is generally of a higher standard if presented to a larger audience. Public products and performances are a way for learners and the school to communicate with all role players. </a:t>
            </a:r>
            <a:endParaRPr dirty="0"/>
          </a:p>
          <a:p>
            <a:pPr marL="0" lvl="0" indent="0" algn="l" rtl="0">
              <a:lnSpc>
                <a:spcPct val="100000"/>
              </a:lnSpc>
              <a:spcBef>
                <a:spcPts val="0"/>
              </a:spcBef>
              <a:spcAft>
                <a:spcPts val="0"/>
              </a:spcAft>
              <a:buSzPts val="1400"/>
              <a:buNone/>
            </a:pPr>
            <a:r>
              <a:rPr lang="en-ZA" b="1" dirty="0"/>
              <a:t>• Launching the project at school level is important for buy-in. </a:t>
            </a:r>
            <a:endParaRPr dirty="0"/>
          </a:p>
          <a:p>
            <a:pPr marL="0" lvl="0" indent="0" algn="l" rtl="0">
              <a:lnSpc>
                <a:spcPct val="100000"/>
              </a:lnSpc>
              <a:spcBef>
                <a:spcPts val="0"/>
              </a:spcBef>
              <a:spcAft>
                <a:spcPts val="0"/>
              </a:spcAft>
              <a:buSzPts val="1400"/>
              <a:buNone/>
            </a:pPr>
            <a:r>
              <a:rPr lang="en-ZA" dirty="0"/>
              <a:t>Schools involved should announce the launch of all their projects at the start of term 3 or earlier and also the culmination of the projects in a specified project week towards the end of term 3. </a:t>
            </a:r>
            <a:endParaRPr dirty="0"/>
          </a:p>
          <a:p>
            <a:pPr marL="0" lvl="0" indent="0" algn="l" rtl="0">
              <a:lnSpc>
                <a:spcPct val="100000"/>
              </a:lnSpc>
              <a:spcBef>
                <a:spcPts val="0"/>
              </a:spcBef>
              <a:spcAft>
                <a:spcPts val="0"/>
              </a:spcAft>
              <a:buSzPts val="1400"/>
              <a:buNone/>
            </a:pPr>
            <a:r>
              <a:rPr lang="en-ZA" dirty="0"/>
              <a:t>Each grade will manage its own launch. Example: a school competition the winner of which is announced in a project week; an entrepreneurship quiz or an appropriate civvies day. Be creative during project culmination week. All the products and solutions delivered by each grade’s projects are up for public display. The broader the community involvement the better for the learners. Schools will be encouraged to send YouTube videos of the best launch and other celebratory moments to be published on the E³ website and on the WhatsApp group. Have fun, it’s great Fun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293" name="Google Shape;293;p7:notes"/>
          <p:cNvSpPr txBox="1">
            <a:spLocks noGrp="1"/>
          </p:cNvSpPr>
          <p:nvPr>
            <p:ph type="hdr" idx="3"/>
          </p:nvPr>
        </p:nvSpPr>
        <p:spPr>
          <a:xfrm>
            <a:off x="0" y="1"/>
            <a:ext cx="3888105" cy="35635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7:notes"/>
          <p:cNvSpPr txBox="1">
            <a:spLocks noGrp="1"/>
          </p:cNvSpPr>
          <p:nvPr>
            <p:ph type="ftr" idx="11"/>
          </p:nvPr>
        </p:nvSpPr>
        <p:spPr>
          <a:xfrm>
            <a:off x="0" y="6746119"/>
            <a:ext cx="3888105" cy="356356"/>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295" name="Google Shape;295;p7:notes"/>
          <p:cNvSpPr txBox="1">
            <a:spLocks noGrp="1"/>
          </p:cNvSpPr>
          <p:nvPr>
            <p:ph type="sldNum" idx="12"/>
          </p:nvPr>
        </p:nvSpPr>
        <p:spPr>
          <a:xfrm>
            <a:off x="5082369" y="6746119"/>
            <a:ext cx="3888105" cy="35635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8: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8:notes"/>
          <p:cNvSpPr txBox="1">
            <a:spLocks noGrp="1"/>
          </p:cNvSpPr>
          <p:nvPr>
            <p:ph type="body" idx="1"/>
          </p:nvPr>
        </p:nvSpPr>
        <p:spPr>
          <a:xfrm>
            <a:off x="897255" y="3418066"/>
            <a:ext cx="7178040" cy="2796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ZA" dirty="0">
                <a:solidFill>
                  <a:srgbClr val="FF0000"/>
                </a:solidFill>
                <a:latin typeface="Montserrat Light"/>
                <a:ea typeface="Montserrat Light"/>
                <a:cs typeface="Montserrat Light"/>
                <a:sym typeface="Montserrat Light"/>
              </a:rPr>
              <a:t>So we talked about creating a uniquely South African model – but what does this look like? </a:t>
            </a:r>
            <a:endParaRPr dirty="0">
              <a:latin typeface="Montserrat Light"/>
              <a:ea typeface="Montserrat Light"/>
              <a:cs typeface="Montserrat Light"/>
              <a:sym typeface="Montserrat Light"/>
            </a:endParaRPr>
          </a:p>
          <a:p>
            <a:pPr marL="0" lvl="0" indent="0" algn="l" rtl="0">
              <a:lnSpc>
                <a:spcPct val="100000"/>
              </a:lnSpc>
              <a:spcBef>
                <a:spcPts val="0"/>
              </a:spcBef>
              <a:spcAft>
                <a:spcPts val="0"/>
              </a:spcAft>
              <a:buSzPts val="1400"/>
              <a:buNone/>
            </a:pPr>
            <a:endParaRPr dirty="0">
              <a:latin typeface="Montserrat Light"/>
              <a:ea typeface="Montserrat Light"/>
              <a:cs typeface="Montserrat Light"/>
              <a:sym typeface="Montserrat Light"/>
            </a:endParaRPr>
          </a:p>
          <a:p>
            <a:pPr marL="0" lvl="0" indent="0" algn="l" rtl="0">
              <a:lnSpc>
                <a:spcPct val="100000"/>
              </a:lnSpc>
              <a:spcBef>
                <a:spcPts val="0"/>
              </a:spcBef>
              <a:spcAft>
                <a:spcPts val="0"/>
              </a:spcAft>
              <a:buSzPts val="1400"/>
              <a:buNone/>
            </a:pPr>
            <a:r>
              <a:rPr lang="en-ZA" dirty="0">
                <a:latin typeface="Montserrat Light"/>
                <a:ea typeface="Montserrat Light"/>
                <a:cs typeface="Montserrat Light"/>
                <a:sym typeface="Montserrat Light"/>
              </a:rPr>
              <a:t>Playful Project-Based Learning is the </a:t>
            </a:r>
            <a:r>
              <a:rPr lang="en-ZA" b="1" dirty="0">
                <a:solidFill>
                  <a:srgbClr val="46B85F"/>
                </a:solidFill>
                <a:latin typeface="Montserrat Light"/>
                <a:ea typeface="Montserrat Light"/>
                <a:cs typeface="Montserrat Light"/>
                <a:sym typeface="Montserrat Light"/>
              </a:rPr>
              <a:t>process</a:t>
            </a:r>
            <a:r>
              <a:rPr lang="en-ZA" dirty="0">
                <a:latin typeface="Montserrat Light"/>
                <a:ea typeface="Montserrat Light"/>
                <a:cs typeface="Montserrat Light"/>
                <a:sym typeface="Montserrat Light"/>
              </a:rPr>
              <a:t> that teachers can use to </a:t>
            </a:r>
            <a:r>
              <a:rPr lang="en-ZA" b="1" dirty="0">
                <a:solidFill>
                  <a:srgbClr val="46B85F"/>
                </a:solidFill>
                <a:latin typeface="Montserrat Light"/>
                <a:ea typeface="Montserrat Light"/>
                <a:cs typeface="Montserrat Light"/>
                <a:sym typeface="Montserrat Light"/>
              </a:rPr>
              <a:t>design</a:t>
            </a:r>
            <a:r>
              <a:rPr lang="en-ZA" dirty="0">
                <a:latin typeface="Montserrat Light"/>
                <a:ea typeface="Montserrat Light"/>
                <a:cs typeface="Montserrat Light"/>
                <a:sym typeface="Montserrat Light"/>
              </a:rPr>
              <a:t> meaningful, authentic learning experiences that </a:t>
            </a:r>
            <a:r>
              <a:rPr lang="en-ZA" b="1" dirty="0">
                <a:solidFill>
                  <a:srgbClr val="46B85F"/>
                </a:solidFill>
                <a:latin typeface="Montserrat Light"/>
                <a:ea typeface="Montserrat Light"/>
                <a:cs typeface="Montserrat Light"/>
                <a:sym typeface="Montserrat Light"/>
              </a:rPr>
              <a:t>connects</a:t>
            </a:r>
            <a:r>
              <a:rPr lang="en-ZA" dirty="0">
                <a:latin typeface="Montserrat Light"/>
                <a:ea typeface="Montserrat Light"/>
                <a:cs typeface="Montserrat Light"/>
                <a:sym typeface="Montserrat Light"/>
              </a:rPr>
              <a:t> what learners learn in school to </a:t>
            </a:r>
            <a:r>
              <a:rPr lang="en-ZA" b="1" dirty="0">
                <a:solidFill>
                  <a:srgbClr val="46B85F"/>
                </a:solidFill>
                <a:latin typeface="Montserrat Light"/>
                <a:ea typeface="Montserrat Light"/>
                <a:cs typeface="Montserrat Light"/>
                <a:sym typeface="Montserrat Light"/>
              </a:rPr>
              <a:t>real-world issues, problems,</a:t>
            </a:r>
            <a:r>
              <a:rPr lang="en-ZA" b="1" dirty="0">
                <a:solidFill>
                  <a:schemeClr val="accent1"/>
                </a:solidFill>
                <a:latin typeface="Montserrat Light"/>
                <a:ea typeface="Montserrat Light"/>
                <a:cs typeface="Montserrat Light"/>
                <a:sym typeface="Montserrat Light"/>
              </a:rPr>
              <a:t> </a:t>
            </a:r>
            <a:r>
              <a:rPr lang="en-ZA" dirty="0">
                <a:latin typeface="Montserrat Light"/>
                <a:ea typeface="Montserrat Light"/>
                <a:cs typeface="Montserrat Light"/>
                <a:sym typeface="Montserrat Light"/>
              </a:rPr>
              <a:t>and </a:t>
            </a:r>
            <a:r>
              <a:rPr lang="en-ZA" b="1" dirty="0">
                <a:solidFill>
                  <a:srgbClr val="46B85F"/>
                </a:solidFill>
                <a:latin typeface="Montserrat Light"/>
                <a:ea typeface="Montserrat Light"/>
                <a:cs typeface="Montserrat Light"/>
                <a:sym typeface="Montserrat Light"/>
              </a:rPr>
              <a:t>applications</a:t>
            </a:r>
            <a:r>
              <a:rPr lang="en-ZA" dirty="0">
                <a:latin typeface="Montserrat Light"/>
                <a:ea typeface="Montserrat Light"/>
                <a:cs typeface="Montserrat Light"/>
                <a:sym typeface="Montserrat Light"/>
              </a:rPr>
              <a:t>. If learning mirrors real-life contexts and equips learners with practical and useful skills, they are more likely to be </a:t>
            </a:r>
            <a:r>
              <a:rPr lang="en-ZA" b="1" dirty="0">
                <a:solidFill>
                  <a:srgbClr val="46B85F"/>
                </a:solidFill>
                <a:latin typeface="Montserrat Light"/>
                <a:ea typeface="Montserrat Light"/>
                <a:cs typeface="Montserrat Light"/>
                <a:sym typeface="Montserrat Light"/>
              </a:rPr>
              <a:t>interested</a:t>
            </a:r>
            <a:r>
              <a:rPr lang="en-ZA" dirty="0">
                <a:latin typeface="Montserrat Light"/>
                <a:ea typeface="Montserrat Light"/>
                <a:cs typeface="Montserrat Light"/>
                <a:sym typeface="Montserrat Light"/>
              </a:rPr>
              <a:t> in and </a:t>
            </a:r>
            <a:r>
              <a:rPr lang="en-ZA" b="1" dirty="0">
                <a:solidFill>
                  <a:srgbClr val="46B85F"/>
                </a:solidFill>
                <a:latin typeface="Montserrat Light"/>
                <a:ea typeface="Montserrat Light"/>
                <a:cs typeface="Montserrat Light"/>
                <a:sym typeface="Montserrat Light"/>
              </a:rPr>
              <a:t>motivated</a:t>
            </a:r>
            <a:r>
              <a:rPr lang="en-ZA" dirty="0">
                <a:latin typeface="Montserrat Light"/>
                <a:ea typeface="Montserrat Light"/>
                <a:cs typeface="Montserrat Light"/>
                <a:sym typeface="Montserrat Light"/>
              </a:rPr>
              <a:t> by what they are learning. This includes 21st century knowledge, work habits and character traits that are critically important to success in today’s world. </a:t>
            </a:r>
            <a:endParaRPr dirty="0"/>
          </a:p>
          <a:p>
            <a:pPr marL="0" lvl="0" indent="0" algn="l" rtl="0">
              <a:lnSpc>
                <a:spcPct val="100000"/>
              </a:lnSpc>
              <a:spcBef>
                <a:spcPts val="0"/>
              </a:spcBef>
              <a:spcAft>
                <a:spcPts val="0"/>
              </a:spcAft>
              <a:buSzPts val="1400"/>
              <a:buNone/>
            </a:pPr>
            <a:endParaRPr dirty="0">
              <a:latin typeface="Montserrat Light"/>
              <a:ea typeface="Montserrat Light"/>
              <a:cs typeface="Montserrat Light"/>
              <a:sym typeface="Montserrat Light"/>
            </a:endParaRPr>
          </a:p>
          <a:p>
            <a:pPr marL="0" lvl="0" indent="0" algn="l" rtl="0">
              <a:lnSpc>
                <a:spcPct val="100000"/>
              </a:lnSpc>
              <a:spcBef>
                <a:spcPts val="0"/>
              </a:spcBef>
              <a:spcAft>
                <a:spcPts val="0"/>
              </a:spcAft>
              <a:buSzPts val="1400"/>
              <a:buNone/>
            </a:pPr>
            <a:r>
              <a:rPr lang="en-ZA" b="1" dirty="0">
                <a:latin typeface="Montserrat Light"/>
                <a:ea typeface="Montserrat Light"/>
                <a:cs typeface="Montserrat Light"/>
                <a:sym typeface="Montserrat Light"/>
              </a:rPr>
              <a:t>Click:</a:t>
            </a:r>
          </a:p>
          <a:p>
            <a:pPr marL="0" lvl="0" indent="0" algn="l" rtl="0">
              <a:lnSpc>
                <a:spcPct val="100000"/>
              </a:lnSpc>
              <a:spcBef>
                <a:spcPts val="0"/>
              </a:spcBef>
              <a:spcAft>
                <a:spcPts val="0"/>
              </a:spcAft>
              <a:buSzPts val="1400"/>
              <a:buNone/>
            </a:pPr>
            <a:r>
              <a:rPr lang="en-ZA" dirty="0">
                <a:latin typeface="Montserrat Light"/>
                <a:ea typeface="Montserrat Light"/>
                <a:cs typeface="Montserrat Light"/>
                <a:sym typeface="Montserrat Light"/>
              </a:rPr>
              <a:t>Playful Project-based Learning </a:t>
            </a:r>
            <a:r>
              <a:rPr lang="en-ZA" b="1" dirty="0">
                <a:solidFill>
                  <a:srgbClr val="46B85F"/>
                </a:solidFill>
                <a:latin typeface="Montserrat Light"/>
                <a:ea typeface="Montserrat Light"/>
                <a:cs typeface="Montserrat Light"/>
                <a:sym typeface="Montserrat Light"/>
              </a:rPr>
              <a:t>includes a number of different Active Learning Processes</a:t>
            </a:r>
            <a:r>
              <a:rPr lang="en-ZA" dirty="0">
                <a:solidFill>
                  <a:srgbClr val="46B85F"/>
                </a:solidFill>
                <a:latin typeface="Montserrat Light"/>
                <a:ea typeface="Montserrat Light"/>
                <a:cs typeface="Montserrat Light"/>
                <a:sym typeface="Montserrat Light"/>
              </a:rPr>
              <a:t> </a:t>
            </a:r>
            <a:r>
              <a:rPr lang="en-ZA" dirty="0">
                <a:latin typeface="Montserrat Light"/>
                <a:ea typeface="Montserrat Light"/>
                <a:cs typeface="Montserrat Light"/>
                <a:sym typeface="Montserrat Light"/>
              </a:rPr>
              <a:t>that can be used in different stages of the project enabling different approaches to learning.  It is not the only method to achieve these aims, but one that E</a:t>
            </a:r>
            <a:r>
              <a:rPr lang="en-ZA" baseline="30000" dirty="0">
                <a:latin typeface="Montserrat Light"/>
                <a:ea typeface="Montserrat Light"/>
                <a:cs typeface="Montserrat Light"/>
                <a:sym typeface="Montserrat Light"/>
              </a:rPr>
              <a:t>3</a:t>
            </a:r>
            <a:r>
              <a:rPr lang="en-ZA" dirty="0">
                <a:latin typeface="Montserrat Light"/>
                <a:ea typeface="Montserrat Light"/>
                <a:cs typeface="Montserrat Light"/>
                <a:sym typeface="Montserrat Light"/>
              </a:rPr>
              <a:t> wanted to start with as it can be seen as a framework that includes other active learning processes.  You can see here that our approach uses Inquiry based learning, Problem based learning and design based learning. </a:t>
            </a:r>
            <a:endParaRPr dirty="0"/>
          </a:p>
          <a:p>
            <a:pPr marL="0" lvl="0" indent="0" algn="l" rtl="0">
              <a:lnSpc>
                <a:spcPct val="100000"/>
              </a:lnSpc>
              <a:spcBef>
                <a:spcPts val="0"/>
              </a:spcBef>
              <a:spcAft>
                <a:spcPts val="0"/>
              </a:spcAft>
              <a:buSzPts val="1400"/>
              <a:buNone/>
            </a:pPr>
            <a:endParaRPr dirty="0">
              <a:latin typeface="Montserrat Light"/>
              <a:ea typeface="Montserrat Light"/>
              <a:cs typeface="Montserrat Light"/>
              <a:sym typeface="Montserrat Light"/>
            </a:endParaRPr>
          </a:p>
          <a:p>
            <a:pPr marL="0" lvl="0" indent="0" algn="l" rtl="0">
              <a:lnSpc>
                <a:spcPct val="100000"/>
              </a:lnSpc>
              <a:spcBef>
                <a:spcPts val="0"/>
              </a:spcBef>
              <a:spcAft>
                <a:spcPts val="0"/>
              </a:spcAft>
              <a:buSzPts val="1400"/>
              <a:buNone/>
            </a:pPr>
            <a:r>
              <a:rPr lang="en-ZA" b="1" dirty="0">
                <a:latin typeface="Montserrat Light"/>
                <a:ea typeface="Montserrat Light"/>
                <a:cs typeface="Montserrat Light"/>
                <a:sym typeface="Montserrat Light"/>
              </a:rPr>
              <a:t>CLICK</a:t>
            </a:r>
            <a:r>
              <a:rPr lang="en-ZA" dirty="0">
                <a:latin typeface="Montserrat Light"/>
                <a:ea typeface="Montserrat Light"/>
                <a:cs typeface="Montserrat Light"/>
                <a:sym typeface="Montserrat Light"/>
              </a:rPr>
              <a:t>: </a:t>
            </a:r>
          </a:p>
          <a:p>
            <a:pPr marL="0" lvl="0" indent="0" algn="l" rtl="0">
              <a:lnSpc>
                <a:spcPct val="100000"/>
              </a:lnSpc>
              <a:spcBef>
                <a:spcPts val="0"/>
              </a:spcBef>
              <a:spcAft>
                <a:spcPts val="0"/>
              </a:spcAft>
              <a:buSzPts val="1400"/>
              <a:buNone/>
            </a:pPr>
            <a:r>
              <a:rPr lang="en-ZA" dirty="0">
                <a:latin typeface="Montserrat Light"/>
                <a:ea typeface="Montserrat Light"/>
                <a:cs typeface="Montserrat Light"/>
                <a:sym typeface="Montserrat Light"/>
              </a:rPr>
              <a:t>That is activated through PLAY -These are the </a:t>
            </a:r>
            <a:r>
              <a:rPr lang="en-ZA" b="1" dirty="0">
                <a:solidFill>
                  <a:srgbClr val="7A1878"/>
                </a:solidFill>
                <a:latin typeface="Montserrat Light"/>
                <a:ea typeface="Montserrat Light"/>
                <a:cs typeface="Montserrat Light"/>
                <a:sym typeface="Montserrat Light"/>
              </a:rPr>
              <a:t>observable outcomes </a:t>
            </a:r>
            <a:r>
              <a:rPr lang="en-ZA" dirty="0">
                <a:latin typeface="Montserrat Light"/>
                <a:ea typeface="Montserrat Light"/>
                <a:cs typeface="Montserrat Light"/>
                <a:sym typeface="Montserrat Light"/>
              </a:rPr>
              <a:t>learners will display when participating in a Playful Project-based Learning project that is activated and  facilitated using a playful learning pedagogy. Teachers can use these observable outcomes as a checklist when designing learning experiences. Teachers do not need to use all 7 of these elements in each lesson, but ensure that through the course of a project that these elements are covered. </a:t>
            </a:r>
            <a:endParaRPr dirty="0"/>
          </a:p>
          <a:p>
            <a:pPr marL="0" lvl="0" indent="0" algn="l" rtl="0">
              <a:lnSpc>
                <a:spcPct val="100000"/>
              </a:lnSpc>
              <a:spcBef>
                <a:spcPts val="0"/>
              </a:spcBef>
              <a:spcAft>
                <a:spcPts val="0"/>
              </a:spcAft>
              <a:buSzPts val="1400"/>
              <a:buNone/>
            </a:pPr>
            <a:endParaRPr dirty="0">
              <a:latin typeface="Montserrat Light"/>
              <a:ea typeface="Montserrat Light"/>
              <a:cs typeface="Montserrat Light"/>
              <a:sym typeface="Montserrat Light"/>
            </a:endParaRPr>
          </a:p>
          <a:p>
            <a:pPr marL="0" lvl="0" indent="0" algn="l" rtl="0">
              <a:lnSpc>
                <a:spcPct val="100000"/>
              </a:lnSpc>
              <a:spcBef>
                <a:spcPts val="0"/>
              </a:spcBef>
              <a:spcAft>
                <a:spcPts val="0"/>
              </a:spcAft>
              <a:buSzPts val="1400"/>
              <a:buNone/>
            </a:pPr>
            <a:r>
              <a:rPr lang="en-ZA" dirty="0">
                <a:latin typeface="Montserrat Light"/>
                <a:ea typeface="Montserrat Light"/>
                <a:cs typeface="Montserrat Light"/>
                <a:sym typeface="Montserrat Light"/>
              </a:rPr>
              <a:t>Playful Project-based Learning provides the </a:t>
            </a:r>
            <a:r>
              <a:rPr lang="en-ZA" b="1" dirty="0">
                <a:solidFill>
                  <a:srgbClr val="7A1878"/>
                </a:solidFill>
                <a:latin typeface="Montserrat Light"/>
                <a:ea typeface="Montserrat Light"/>
                <a:cs typeface="Montserrat Light"/>
                <a:sym typeface="Montserrat Light"/>
              </a:rPr>
              <a:t>structure</a:t>
            </a:r>
            <a:r>
              <a:rPr lang="en-ZA" dirty="0">
                <a:latin typeface="Montserrat Light"/>
                <a:ea typeface="Montserrat Light"/>
                <a:cs typeface="Montserrat Light"/>
                <a:sym typeface="Montserrat Light"/>
              </a:rPr>
              <a:t> through which these observable outcomes are made visible. </a:t>
            </a:r>
            <a:r>
              <a:rPr lang="en-ZA" b="1" dirty="0">
                <a:latin typeface="Montserrat Light"/>
                <a:ea typeface="Montserrat Light"/>
                <a:cs typeface="Montserrat Light"/>
                <a:sym typeface="Montserrat Light"/>
              </a:rPr>
              <a:t>If we see these outcomes, then we know that meaningful learning is happening and that the whole child is being developed (as per Lego research). These will need to be tested more thoroughly in our approach. </a:t>
            </a:r>
            <a:endParaRPr dirty="0"/>
          </a:p>
          <a:p>
            <a:pPr marL="0" lvl="0" indent="0" algn="l" rtl="0">
              <a:lnSpc>
                <a:spcPct val="100000"/>
              </a:lnSpc>
              <a:spcBef>
                <a:spcPts val="0"/>
              </a:spcBef>
              <a:spcAft>
                <a:spcPts val="0"/>
              </a:spcAft>
              <a:buSzPts val="1400"/>
              <a:buNone/>
            </a:pPr>
            <a:endParaRPr b="1" dirty="0">
              <a:latin typeface="Montserrat Light"/>
              <a:ea typeface="Montserrat Light"/>
              <a:cs typeface="Montserrat Light"/>
              <a:sym typeface="Montserrat Light"/>
            </a:endParaRPr>
          </a:p>
          <a:p>
            <a:pPr marL="0" lvl="0" indent="0" algn="l" rtl="0">
              <a:lnSpc>
                <a:spcPct val="100000"/>
              </a:lnSpc>
              <a:spcBef>
                <a:spcPts val="0"/>
              </a:spcBef>
              <a:spcAft>
                <a:spcPts val="0"/>
              </a:spcAft>
              <a:buSzPts val="1400"/>
              <a:buNone/>
            </a:pPr>
            <a:r>
              <a:rPr lang="en-ZA" b="1" dirty="0">
                <a:latin typeface="Montserrat Light"/>
                <a:ea typeface="Montserrat Light"/>
                <a:cs typeface="Montserrat Light"/>
                <a:sym typeface="Montserrat Light"/>
              </a:rPr>
              <a:t>CLICK</a:t>
            </a:r>
            <a:r>
              <a:rPr lang="en-ZA" b="0" dirty="0">
                <a:latin typeface="Montserrat Light"/>
                <a:ea typeface="Montserrat Light"/>
                <a:cs typeface="Montserrat Light"/>
                <a:sym typeface="Montserrat Light"/>
              </a:rPr>
              <a:t>: </a:t>
            </a:r>
          </a:p>
          <a:p>
            <a:pPr marL="0" lvl="0" indent="0" algn="l" rtl="0">
              <a:lnSpc>
                <a:spcPct val="100000"/>
              </a:lnSpc>
              <a:spcBef>
                <a:spcPts val="0"/>
              </a:spcBef>
              <a:spcAft>
                <a:spcPts val="0"/>
              </a:spcAft>
              <a:buSzPts val="1400"/>
              <a:buNone/>
            </a:pPr>
            <a:r>
              <a:rPr lang="en-ZA" b="0" dirty="0">
                <a:latin typeface="Montserrat Light"/>
                <a:ea typeface="Montserrat Light"/>
                <a:cs typeface="Montserrat Light"/>
                <a:sym typeface="Montserrat Light"/>
              </a:rPr>
              <a:t>The whole process is designed and facilitated by a teacher who is equipped with tools, manipulatives, games and a pedagogical approach that supports diversity in the classroom</a:t>
            </a:r>
            <a:r>
              <a:rPr lang="en-ZA" dirty="0">
                <a:latin typeface="Montserrat Light"/>
                <a:ea typeface="Montserrat Light"/>
                <a:cs typeface="Montserrat Light"/>
                <a:sym typeface="Montserrat Light"/>
              </a:rPr>
              <a:t>.</a:t>
            </a:r>
            <a:endParaRPr dirty="0">
              <a:latin typeface="Montserrat Light"/>
              <a:ea typeface="Montserrat Light"/>
              <a:cs typeface="Montserrat Light"/>
              <a:sym typeface="Montserrat Light"/>
            </a:endParaRPr>
          </a:p>
          <a:p>
            <a:pPr marL="0" lvl="0" indent="0" algn="l" rtl="0">
              <a:lnSpc>
                <a:spcPct val="100000"/>
              </a:lnSpc>
              <a:spcBef>
                <a:spcPts val="0"/>
              </a:spcBef>
              <a:spcAft>
                <a:spcPts val="0"/>
              </a:spcAft>
              <a:buSzPts val="1400"/>
              <a:buNone/>
            </a:pPr>
            <a:endParaRPr dirty="0">
              <a:latin typeface="Montserrat Light"/>
              <a:ea typeface="Montserrat Light"/>
              <a:cs typeface="Montserrat Light"/>
              <a:sym typeface="Montserrat Light"/>
            </a:endParaRPr>
          </a:p>
          <a:p>
            <a:pPr marL="0" lvl="0" indent="0" algn="l" rtl="0">
              <a:lnSpc>
                <a:spcPct val="100000"/>
              </a:lnSpc>
              <a:spcBef>
                <a:spcPts val="0"/>
              </a:spcBef>
              <a:spcAft>
                <a:spcPts val="0"/>
              </a:spcAft>
              <a:buSzPts val="1400"/>
              <a:buNone/>
            </a:pPr>
            <a:r>
              <a:rPr lang="en-ZA" b="1" dirty="0">
                <a:latin typeface="Montserrat Light"/>
                <a:ea typeface="Montserrat Light"/>
                <a:cs typeface="Montserrat Light"/>
                <a:sym typeface="Montserrat Light"/>
              </a:rPr>
              <a:t>Click</a:t>
            </a:r>
            <a:r>
              <a:rPr lang="en-ZA" b="0" dirty="0">
                <a:latin typeface="Montserrat Light"/>
                <a:ea typeface="Montserrat Light"/>
                <a:cs typeface="Montserrat Light"/>
                <a:sym typeface="Montserrat Light"/>
              </a:rPr>
              <a:t>:</a:t>
            </a:r>
          </a:p>
          <a:p>
            <a:pPr marL="0" lvl="0" indent="0" algn="l" rtl="0">
              <a:lnSpc>
                <a:spcPct val="100000"/>
              </a:lnSpc>
              <a:spcBef>
                <a:spcPts val="0"/>
              </a:spcBef>
              <a:spcAft>
                <a:spcPts val="0"/>
              </a:spcAft>
              <a:buSzPts val="1400"/>
              <a:buNone/>
            </a:pPr>
            <a:r>
              <a:rPr lang="en-ZA" b="0" dirty="0">
                <a:latin typeface="Montserrat Light"/>
                <a:ea typeface="Montserrat Light"/>
                <a:cs typeface="Montserrat Light"/>
                <a:sym typeface="Montserrat Light"/>
              </a:rPr>
              <a:t>I want to stress, this is ONE approach to developing the 21</a:t>
            </a:r>
            <a:r>
              <a:rPr lang="en-ZA" b="0" baseline="30000" dirty="0">
                <a:latin typeface="Montserrat Light"/>
                <a:ea typeface="Montserrat Light"/>
                <a:cs typeface="Montserrat Light"/>
                <a:sym typeface="Montserrat Light"/>
              </a:rPr>
              <a:t>st</a:t>
            </a:r>
            <a:r>
              <a:rPr lang="en-ZA" b="0" dirty="0">
                <a:latin typeface="Montserrat Light"/>
                <a:ea typeface="Montserrat Light"/>
                <a:cs typeface="Montserrat Light"/>
                <a:sym typeface="Montserrat Light"/>
              </a:rPr>
              <a:t> century competencies, it is not the only approach, but it is where we want to start. </a:t>
            </a:r>
            <a:endParaRPr b="1" dirty="0">
              <a:latin typeface="Montserrat Light"/>
              <a:ea typeface="Montserrat Light"/>
              <a:cs typeface="Montserrat Light"/>
              <a:sym typeface="Montserrat Light"/>
            </a:endParaRPr>
          </a:p>
          <a:p>
            <a:pPr marL="0" lvl="0" indent="0" algn="l" rtl="0">
              <a:lnSpc>
                <a:spcPct val="100000"/>
              </a:lnSpc>
              <a:spcBef>
                <a:spcPts val="0"/>
              </a:spcBef>
              <a:spcAft>
                <a:spcPts val="0"/>
              </a:spcAft>
              <a:buSzPts val="1400"/>
              <a:buNone/>
            </a:pPr>
            <a:endParaRPr dirty="0"/>
          </a:p>
        </p:txBody>
      </p:sp>
      <p:sp>
        <p:nvSpPr>
          <p:cNvPr id="323" name="Google Shape;323;p8:notes"/>
          <p:cNvSpPr txBox="1">
            <a:spLocks noGrp="1"/>
          </p:cNvSpPr>
          <p:nvPr>
            <p:ph type="sldNum" idx="12"/>
          </p:nvPr>
        </p:nvSpPr>
        <p:spPr>
          <a:xfrm>
            <a:off x="5082369" y="6746119"/>
            <a:ext cx="3888105" cy="35635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chart" Target="../charts/chart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4B5EC4"/>
              </a:buClr>
              <a:buSzPts val="6000"/>
              <a:buFont typeface="Montserrat SemiBold"/>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79"/>
        <p:cNvGrpSpPr/>
        <p:nvPr/>
      </p:nvGrpSpPr>
      <p:grpSpPr>
        <a:xfrm>
          <a:off x="0" y="0"/>
          <a:ext cx="0" cy="0"/>
          <a:chOff x="0" y="0"/>
          <a:chExt cx="0" cy="0"/>
        </a:xfrm>
      </p:grpSpPr>
      <p:pic>
        <p:nvPicPr>
          <p:cNvPr id="80" name="Google Shape;80;p43"/>
          <p:cNvPicPr preferRelativeResize="0"/>
          <p:nvPr/>
        </p:nvPicPr>
        <p:blipFill rotWithShape="1">
          <a:blip r:embed="rId2">
            <a:alphaModFix/>
          </a:blip>
          <a:srcRect/>
          <a:stretch/>
        </p:blipFill>
        <p:spPr>
          <a:xfrm>
            <a:off x="-28703" y="0"/>
            <a:ext cx="12169463" cy="6858000"/>
          </a:xfrm>
          <a:prstGeom prst="rect">
            <a:avLst/>
          </a:prstGeom>
          <a:noFill/>
          <a:ln>
            <a:noFill/>
          </a:ln>
        </p:spPr>
      </p:pic>
      <p:sp>
        <p:nvSpPr>
          <p:cNvPr id="81" name="Google Shape;81;p43"/>
          <p:cNvSpPr txBox="1">
            <a:spLocks noGrp="1"/>
          </p:cNvSpPr>
          <p:nvPr>
            <p:ph type="dt" idx="10"/>
          </p:nvPr>
        </p:nvSpPr>
        <p:spPr>
          <a:xfrm>
            <a:off x="1464734" y="6356352"/>
            <a:ext cx="211666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pic>
        <p:nvPicPr>
          <p:cNvPr id="84" name="Google Shape;84;p43"/>
          <p:cNvPicPr preferRelativeResize="0"/>
          <p:nvPr/>
        </p:nvPicPr>
        <p:blipFill rotWithShape="1">
          <a:blip r:embed="rId3">
            <a:alphaModFix/>
          </a:blip>
          <a:srcRect/>
          <a:stretch/>
        </p:blipFill>
        <p:spPr>
          <a:xfrm>
            <a:off x="17252" y="6306847"/>
            <a:ext cx="513352" cy="414630"/>
          </a:xfrm>
          <a:prstGeom prst="rect">
            <a:avLst/>
          </a:prstGeom>
          <a:noFill/>
          <a:ln>
            <a:noFill/>
          </a:ln>
        </p:spPr>
      </p:pic>
      <p:sp>
        <p:nvSpPr>
          <p:cNvPr id="85" name="Google Shape;85;p43"/>
          <p:cNvSpPr txBox="1"/>
          <p:nvPr/>
        </p:nvSpPr>
        <p:spPr>
          <a:xfrm>
            <a:off x="640080" y="325369"/>
            <a:ext cx="4368602" cy="195684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4B5EC4"/>
              </a:buClr>
              <a:buSzPts val="4400"/>
              <a:buFont typeface="Montserrat SemiBold"/>
              <a:buNone/>
            </a:pPr>
            <a:endParaRPr sz="4400" b="1" i="0" u="none" strike="noStrike" cap="none">
              <a:solidFill>
                <a:srgbClr val="4B5EC4"/>
              </a:solidFill>
              <a:latin typeface="Montserrat SemiBold"/>
              <a:ea typeface="Montserrat SemiBold"/>
              <a:cs typeface="Montserrat SemiBold"/>
              <a:sym typeface="Montserrat SemiBold"/>
            </a:endParaRPr>
          </a:p>
        </p:txBody>
      </p:sp>
      <p:sp>
        <p:nvSpPr>
          <p:cNvPr id="86" name="Google Shape;86;p43"/>
          <p:cNvSpPr txBox="1">
            <a:spLocks noGrp="1"/>
          </p:cNvSpPr>
          <p:nvPr>
            <p:ph type="title"/>
          </p:nvPr>
        </p:nvSpPr>
        <p:spPr>
          <a:xfrm>
            <a:off x="1397001" y="365127"/>
            <a:ext cx="4699000" cy="13273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3"/>
          <p:cNvSpPr txBox="1">
            <a:spLocks noGrp="1"/>
          </p:cNvSpPr>
          <p:nvPr>
            <p:ph type="body" idx="1"/>
          </p:nvPr>
        </p:nvSpPr>
        <p:spPr>
          <a:xfrm>
            <a:off x="1396999" y="1855262"/>
            <a:ext cx="3725607" cy="433830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88"/>
        <p:cNvGrpSpPr/>
        <p:nvPr/>
      </p:nvGrpSpPr>
      <p:grpSpPr>
        <a:xfrm>
          <a:off x="0" y="0"/>
          <a:ext cx="0" cy="0"/>
          <a:chOff x="0" y="0"/>
          <a:chExt cx="0" cy="0"/>
        </a:xfrm>
      </p:grpSpPr>
      <p:pic>
        <p:nvPicPr>
          <p:cNvPr id="89" name="Google Shape;89;p40"/>
          <p:cNvPicPr preferRelativeResize="0"/>
          <p:nvPr/>
        </p:nvPicPr>
        <p:blipFill rotWithShape="1">
          <a:blip r:embed="rId2">
            <a:alphaModFix/>
          </a:blip>
          <a:srcRect/>
          <a:stretch/>
        </p:blipFill>
        <p:spPr>
          <a:xfrm>
            <a:off x="-28703" y="0"/>
            <a:ext cx="12169463" cy="6858000"/>
          </a:xfrm>
          <a:prstGeom prst="rect">
            <a:avLst/>
          </a:prstGeom>
          <a:noFill/>
          <a:ln>
            <a:noFill/>
          </a:ln>
        </p:spPr>
      </p:pic>
      <p:sp>
        <p:nvSpPr>
          <p:cNvPr id="90" name="Google Shape;90;p40"/>
          <p:cNvSpPr txBox="1">
            <a:spLocks noGrp="1"/>
          </p:cNvSpPr>
          <p:nvPr>
            <p:ph type="title"/>
          </p:nvPr>
        </p:nvSpPr>
        <p:spPr>
          <a:xfrm>
            <a:off x="1397000" y="365128"/>
            <a:ext cx="9956799" cy="1125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0"/>
          <p:cNvSpPr txBox="1">
            <a:spLocks noGrp="1"/>
          </p:cNvSpPr>
          <p:nvPr>
            <p:ph type="dt" idx="10"/>
          </p:nvPr>
        </p:nvSpPr>
        <p:spPr>
          <a:xfrm>
            <a:off x="1464734" y="6356352"/>
            <a:ext cx="211666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4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4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pic>
        <p:nvPicPr>
          <p:cNvPr id="94" name="Google Shape;94;p40"/>
          <p:cNvPicPr preferRelativeResize="0"/>
          <p:nvPr/>
        </p:nvPicPr>
        <p:blipFill rotWithShape="1">
          <a:blip r:embed="rId3">
            <a:alphaModFix/>
          </a:blip>
          <a:srcRect/>
          <a:stretch/>
        </p:blipFill>
        <p:spPr>
          <a:xfrm>
            <a:off x="17252" y="6306847"/>
            <a:ext cx="513352" cy="414630"/>
          </a:xfrm>
          <a:prstGeom prst="rect">
            <a:avLst/>
          </a:prstGeom>
          <a:noFill/>
          <a:ln>
            <a:noFill/>
          </a:ln>
        </p:spPr>
      </p:pic>
      <p:graphicFrame>
        <p:nvGraphicFramePr>
          <p:cNvPr id="95" name="Google Shape;95;p40"/>
          <p:cNvGraphicFramePr/>
          <p:nvPr/>
        </p:nvGraphicFramePr>
        <p:xfrm>
          <a:off x="1397000" y="1825625"/>
          <a:ext cx="9956800" cy="435133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96"/>
        <p:cNvGrpSpPr/>
        <p:nvPr/>
      </p:nvGrpSpPr>
      <p:grpSpPr>
        <a:xfrm>
          <a:off x="0" y="0"/>
          <a:ext cx="0" cy="0"/>
          <a:chOff x="0" y="0"/>
          <a:chExt cx="0" cy="0"/>
        </a:xfrm>
      </p:grpSpPr>
      <p:pic>
        <p:nvPicPr>
          <p:cNvPr id="97" name="Google Shape;97;p41"/>
          <p:cNvPicPr preferRelativeResize="0"/>
          <p:nvPr/>
        </p:nvPicPr>
        <p:blipFill rotWithShape="1">
          <a:blip r:embed="rId2">
            <a:alphaModFix/>
          </a:blip>
          <a:srcRect/>
          <a:stretch/>
        </p:blipFill>
        <p:spPr>
          <a:xfrm>
            <a:off x="-28703" y="0"/>
            <a:ext cx="12169463" cy="6858000"/>
          </a:xfrm>
          <a:prstGeom prst="rect">
            <a:avLst/>
          </a:prstGeom>
          <a:noFill/>
          <a:ln>
            <a:noFill/>
          </a:ln>
        </p:spPr>
      </p:pic>
      <p:sp>
        <p:nvSpPr>
          <p:cNvPr id="98" name="Google Shape;98;p41"/>
          <p:cNvSpPr txBox="1">
            <a:spLocks noGrp="1"/>
          </p:cNvSpPr>
          <p:nvPr>
            <p:ph type="title"/>
          </p:nvPr>
        </p:nvSpPr>
        <p:spPr>
          <a:xfrm>
            <a:off x="1397000" y="365128"/>
            <a:ext cx="9956799" cy="1125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41"/>
          <p:cNvSpPr txBox="1">
            <a:spLocks noGrp="1"/>
          </p:cNvSpPr>
          <p:nvPr>
            <p:ph type="dt" idx="10"/>
          </p:nvPr>
        </p:nvSpPr>
        <p:spPr>
          <a:xfrm>
            <a:off x="1464734" y="6356352"/>
            <a:ext cx="211666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4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4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pic>
        <p:nvPicPr>
          <p:cNvPr id="102" name="Google Shape;102;p41"/>
          <p:cNvPicPr preferRelativeResize="0"/>
          <p:nvPr/>
        </p:nvPicPr>
        <p:blipFill rotWithShape="1">
          <a:blip r:embed="rId3">
            <a:alphaModFix/>
          </a:blip>
          <a:srcRect/>
          <a:stretch/>
        </p:blipFill>
        <p:spPr>
          <a:xfrm>
            <a:off x="17252" y="6306847"/>
            <a:ext cx="513352" cy="41463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03"/>
        <p:cNvGrpSpPr/>
        <p:nvPr/>
      </p:nvGrpSpPr>
      <p:grpSpPr>
        <a:xfrm>
          <a:off x="0" y="0"/>
          <a:ext cx="0" cy="0"/>
          <a:chOff x="0" y="0"/>
          <a:chExt cx="0" cy="0"/>
        </a:xfrm>
      </p:grpSpPr>
      <p:pic>
        <p:nvPicPr>
          <p:cNvPr id="104" name="Google Shape;104;p42"/>
          <p:cNvPicPr preferRelativeResize="0"/>
          <p:nvPr/>
        </p:nvPicPr>
        <p:blipFill rotWithShape="1">
          <a:blip r:embed="rId2">
            <a:alphaModFix/>
          </a:blip>
          <a:srcRect/>
          <a:stretch/>
        </p:blipFill>
        <p:spPr>
          <a:xfrm>
            <a:off x="-28703" y="0"/>
            <a:ext cx="12169463" cy="6858000"/>
          </a:xfrm>
          <a:prstGeom prst="rect">
            <a:avLst/>
          </a:prstGeom>
          <a:noFill/>
          <a:ln>
            <a:noFill/>
          </a:ln>
        </p:spPr>
      </p:pic>
      <p:sp>
        <p:nvSpPr>
          <p:cNvPr id="105" name="Google Shape;105;p42"/>
          <p:cNvSpPr txBox="1">
            <a:spLocks noGrp="1"/>
          </p:cNvSpPr>
          <p:nvPr>
            <p:ph type="dt" idx="10"/>
          </p:nvPr>
        </p:nvSpPr>
        <p:spPr>
          <a:xfrm>
            <a:off x="1464734" y="6356352"/>
            <a:ext cx="211666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4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4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pic>
        <p:nvPicPr>
          <p:cNvPr id="108" name="Google Shape;108;p42"/>
          <p:cNvPicPr preferRelativeResize="0"/>
          <p:nvPr/>
        </p:nvPicPr>
        <p:blipFill rotWithShape="1">
          <a:blip r:embed="rId3">
            <a:alphaModFix/>
          </a:blip>
          <a:srcRect/>
          <a:stretch/>
        </p:blipFill>
        <p:spPr>
          <a:xfrm>
            <a:off x="17252" y="6306847"/>
            <a:ext cx="513352" cy="414630"/>
          </a:xfrm>
          <a:prstGeom prst="rect">
            <a:avLst/>
          </a:prstGeom>
          <a:noFill/>
          <a:ln>
            <a:noFill/>
          </a:ln>
        </p:spPr>
      </p:pic>
      <p:sp>
        <p:nvSpPr>
          <p:cNvPr id="109" name="Google Shape;109;p42"/>
          <p:cNvSpPr txBox="1"/>
          <p:nvPr/>
        </p:nvSpPr>
        <p:spPr>
          <a:xfrm>
            <a:off x="640080" y="325369"/>
            <a:ext cx="4368602" cy="195684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4B5EC4"/>
              </a:buClr>
              <a:buSzPts val="4400"/>
              <a:buFont typeface="Montserrat SemiBold"/>
              <a:buNone/>
            </a:pPr>
            <a:endParaRPr sz="4400" b="1" i="0" u="none" strike="noStrike" cap="none">
              <a:solidFill>
                <a:srgbClr val="4B5EC4"/>
              </a:solidFill>
              <a:latin typeface="Montserrat SemiBold"/>
              <a:ea typeface="Montserrat SemiBold"/>
              <a:cs typeface="Montserrat SemiBold"/>
              <a:sym typeface="Montserrat SemiBold"/>
            </a:endParaRPr>
          </a:p>
        </p:txBody>
      </p:sp>
      <p:sp>
        <p:nvSpPr>
          <p:cNvPr id="110" name="Google Shape;110;p42"/>
          <p:cNvSpPr>
            <a:spLocks noGrp="1"/>
          </p:cNvSpPr>
          <p:nvPr>
            <p:ph type="pic" idx="2"/>
          </p:nvPr>
        </p:nvSpPr>
        <p:spPr>
          <a:xfrm>
            <a:off x="7066040" y="-243039"/>
            <a:ext cx="7696234" cy="7549613"/>
          </a:xfrm>
          <a:prstGeom prst="ellipse">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Medium"/>
                <a:ea typeface="Montserrat Medium"/>
                <a:cs typeface="Montserrat Medium"/>
                <a:sym typeface="Montserrat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Medium"/>
                <a:ea typeface="Montserrat Medium"/>
                <a:cs typeface="Montserrat Medium"/>
                <a:sym typeface="Montserrat Medium"/>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42"/>
          <p:cNvSpPr txBox="1">
            <a:spLocks noGrp="1"/>
          </p:cNvSpPr>
          <p:nvPr>
            <p:ph type="title"/>
          </p:nvPr>
        </p:nvSpPr>
        <p:spPr>
          <a:xfrm>
            <a:off x="1397000" y="365128"/>
            <a:ext cx="9956799" cy="1125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42"/>
          <p:cNvSpPr txBox="1">
            <a:spLocks noGrp="1"/>
          </p:cNvSpPr>
          <p:nvPr>
            <p:ph type="body" idx="1"/>
          </p:nvPr>
        </p:nvSpPr>
        <p:spPr>
          <a:xfrm>
            <a:off x="1396999" y="1855262"/>
            <a:ext cx="5322977" cy="433830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113"/>
        <p:cNvGrpSpPr/>
        <p:nvPr/>
      </p:nvGrpSpPr>
      <p:grpSpPr>
        <a:xfrm>
          <a:off x="0" y="0"/>
          <a:ext cx="0" cy="0"/>
          <a:chOff x="0" y="0"/>
          <a:chExt cx="0" cy="0"/>
        </a:xfrm>
      </p:grpSpPr>
      <p:pic>
        <p:nvPicPr>
          <p:cNvPr id="114" name="Google Shape;114;p44"/>
          <p:cNvPicPr preferRelativeResize="0"/>
          <p:nvPr/>
        </p:nvPicPr>
        <p:blipFill rotWithShape="1">
          <a:blip r:embed="rId2">
            <a:alphaModFix/>
          </a:blip>
          <a:srcRect/>
          <a:stretch/>
        </p:blipFill>
        <p:spPr>
          <a:xfrm>
            <a:off x="-28703" y="0"/>
            <a:ext cx="12169463" cy="6858000"/>
          </a:xfrm>
          <a:prstGeom prst="rect">
            <a:avLst/>
          </a:prstGeom>
          <a:noFill/>
          <a:ln>
            <a:noFill/>
          </a:ln>
        </p:spPr>
      </p:pic>
      <p:sp>
        <p:nvSpPr>
          <p:cNvPr id="115" name="Google Shape;115;p44"/>
          <p:cNvSpPr txBox="1">
            <a:spLocks noGrp="1"/>
          </p:cNvSpPr>
          <p:nvPr>
            <p:ph type="dt" idx="10"/>
          </p:nvPr>
        </p:nvSpPr>
        <p:spPr>
          <a:xfrm>
            <a:off x="1464734" y="6356352"/>
            <a:ext cx="211666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4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4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pic>
        <p:nvPicPr>
          <p:cNvPr id="118" name="Google Shape;118;p44"/>
          <p:cNvPicPr preferRelativeResize="0"/>
          <p:nvPr/>
        </p:nvPicPr>
        <p:blipFill rotWithShape="1">
          <a:blip r:embed="rId3">
            <a:alphaModFix/>
          </a:blip>
          <a:srcRect/>
          <a:stretch/>
        </p:blipFill>
        <p:spPr>
          <a:xfrm>
            <a:off x="17252" y="6306847"/>
            <a:ext cx="513352" cy="414630"/>
          </a:xfrm>
          <a:prstGeom prst="rect">
            <a:avLst/>
          </a:prstGeom>
          <a:noFill/>
          <a:ln>
            <a:noFill/>
          </a:ln>
        </p:spPr>
      </p:pic>
      <p:sp>
        <p:nvSpPr>
          <p:cNvPr id="119" name="Google Shape;119;p44"/>
          <p:cNvSpPr txBox="1"/>
          <p:nvPr/>
        </p:nvSpPr>
        <p:spPr>
          <a:xfrm>
            <a:off x="640080" y="325369"/>
            <a:ext cx="4368602" cy="195684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4B5EC4"/>
              </a:buClr>
              <a:buSzPts val="4400"/>
              <a:buFont typeface="Montserrat SemiBold"/>
              <a:buNone/>
            </a:pPr>
            <a:endParaRPr sz="4400" b="1" i="0" u="none" strike="noStrike" cap="none">
              <a:solidFill>
                <a:srgbClr val="4B5EC4"/>
              </a:solidFill>
              <a:latin typeface="Montserrat SemiBold"/>
              <a:ea typeface="Montserrat SemiBold"/>
              <a:cs typeface="Montserrat SemiBold"/>
              <a:sym typeface="Montserrat SemiBold"/>
            </a:endParaRPr>
          </a:p>
        </p:txBody>
      </p:sp>
      <p:sp>
        <p:nvSpPr>
          <p:cNvPr id="120" name="Google Shape;120;p44"/>
          <p:cNvSpPr txBox="1">
            <a:spLocks noGrp="1"/>
          </p:cNvSpPr>
          <p:nvPr>
            <p:ph type="title"/>
          </p:nvPr>
        </p:nvSpPr>
        <p:spPr>
          <a:xfrm>
            <a:off x="1397001" y="365127"/>
            <a:ext cx="4699000" cy="13273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44"/>
          <p:cNvSpPr txBox="1">
            <a:spLocks noGrp="1"/>
          </p:cNvSpPr>
          <p:nvPr>
            <p:ph type="body" idx="1"/>
          </p:nvPr>
        </p:nvSpPr>
        <p:spPr>
          <a:xfrm>
            <a:off x="1396999" y="1855262"/>
            <a:ext cx="3725607" cy="433830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44"/>
          <p:cNvSpPr>
            <a:spLocks noGrp="1"/>
          </p:cNvSpPr>
          <p:nvPr>
            <p:ph type="pic" idx="2"/>
          </p:nvPr>
        </p:nvSpPr>
        <p:spPr>
          <a:xfrm>
            <a:off x="5437188" y="0"/>
            <a:ext cx="6754812" cy="3429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Medium"/>
                <a:ea typeface="Montserrat Medium"/>
                <a:cs typeface="Montserrat Medium"/>
                <a:sym typeface="Montserrat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Medium"/>
                <a:ea typeface="Montserrat Medium"/>
                <a:cs typeface="Montserrat Medium"/>
                <a:sym typeface="Montserrat Medium"/>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3"/>
        <p:cNvGrpSpPr/>
        <p:nvPr/>
      </p:nvGrpSpPr>
      <p:grpSpPr>
        <a:xfrm>
          <a:off x="0" y="0"/>
          <a:ext cx="0" cy="0"/>
          <a:chOff x="0" y="0"/>
          <a:chExt cx="0" cy="0"/>
        </a:xfrm>
      </p:grpSpPr>
      <p:sp>
        <p:nvSpPr>
          <p:cNvPr id="124" name="Google Shape;124;p4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B5EC4"/>
              </a:buClr>
              <a:buSzPts val="6000"/>
              <a:buFont typeface="Montserrat SemiBold"/>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4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6" name="Google Shape;126;p4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4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9"/>
        <p:cNvGrpSpPr/>
        <p:nvPr/>
      </p:nvGrpSpPr>
      <p:grpSpPr>
        <a:xfrm>
          <a:off x="0" y="0"/>
          <a:ext cx="0" cy="0"/>
          <a:chOff x="0" y="0"/>
          <a:chExt cx="0" cy="0"/>
        </a:xfrm>
      </p:grpSpPr>
      <p:sp>
        <p:nvSpPr>
          <p:cNvPr id="130" name="Google Shape;130;p4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55600" algn="l">
              <a:lnSpc>
                <a:spcPct val="90000"/>
              </a:lnSpc>
              <a:spcBef>
                <a:spcPts val="500"/>
              </a:spcBef>
              <a:spcAft>
                <a:spcPts val="0"/>
              </a:spcAft>
              <a:buClr>
                <a:schemeClr val="dk1"/>
              </a:buClr>
              <a:buSzPts val="2000"/>
              <a:buChar char="•"/>
              <a:defRPr b="0" i="0">
                <a:latin typeface="Montserrat"/>
                <a:ea typeface="Montserrat"/>
                <a:cs typeface="Montserrat"/>
                <a:sym typeface="Montserrat"/>
              </a:defRPr>
            </a:lvl3pPr>
            <a:lvl4pPr marL="1828800" lvl="3"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4pPr>
            <a:lvl5pPr marL="2286000" lvl="4"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4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55600" algn="l">
              <a:lnSpc>
                <a:spcPct val="90000"/>
              </a:lnSpc>
              <a:spcBef>
                <a:spcPts val="500"/>
              </a:spcBef>
              <a:spcAft>
                <a:spcPts val="0"/>
              </a:spcAft>
              <a:buClr>
                <a:schemeClr val="dk1"/>
              </a:buClr>
              <a:buSzPts val="2000"/>
              <a:buChar char="•"/>
              <a:defRPr b="0" i="0">
                <a:latin typeface="Montserrat"/>
                <a:ea typeface="Montserrat"/>
                <a:cs typeface="Montserrat"/>
                <a:sym typeface="Montserrat"/>
              </a:defRPr>
            </a:lvl3pPr>
            <a:lvl4pPr marL="1828800" lvl="3"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4pPr>
            <a:lvl5pPr marL="2286000" lvl="4"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4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4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6"/>
        <p:cNvGrpSpPr/>
        <p:nvPr/>
      </p:nvGrpSpPr>
      <p:grpSpPr>
        <a:xfrm>
          <a:off x="0" y="0"/>
          <a:ext cx="0" cy="0"/>
          <a:chOff x="0" y="0"/>
          <a:chExt cx="0" cy="0"/>
        </a:xfrm>
      </p:grpSpPr>
      <p:sp>
        <p:nvSpPr>
          <p:cNvPr id="137" name="Google Shape;137;p4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4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9" name="Google Shape;139;p4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55600" algn="l">
              <a:lnSpc>
                <a:spcPct val="90000"/>
              </a:lnSpc>
              <a:spcBef>
                <a:spcPts val="500"/>
              </a:spcBef>
              <a:spcAft>
                <a:spcPts val="0"/>
              </a:spcAft>
              <a:buClr>
                <a:schemeClr val="dk1"/>
              </a:buClr>
              <a:buSzPts val="2000"/>
              <a:buChar char="•"/>
              <a:defRPr b="0" i="0">
                <a:latin typeface="Montserrat"/>
                <a:ea typeface="Montserrat"/>
                <a:cs typeface="Montserrat"/>
                <a:sym typeface="Montserrat"/>
              </a:defRPr>
            </a:lvl3pPr>
            <a:lvl4pPr marL="1828800" lvl="3"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4pPr>
            <a:lvl5pPr marL="2286000" lvl="4"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4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1" name="Google Shape;141;p4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55600" algn="l">
              <a:lnSpc>
                <a:spcPct val="90000"/>
              </a:lnSpc>
              <a:spcBef>
                <a:spcPts val="500"/>
              </a:spcBef>
              <a:spcAft>
                <a:spcPts val="0"/>
              </a:spcAft>
              <a:buClr>
                <a:schemeClr val="dk1"/>
              </a:buClr>
              <a:buSzPts val="2000"/>
              <a:buChar char="•"/>
              <a:defRPr b="0" i="0">
                <a:latin typeface="Montserrat"/>
                <a:ea typeface="Montserrat"/>
                <a:cs typeface="Montserrat"/>
                <a:sym typeface="Montserrat"/>
              </a:defRPr>
            </a:lvl3pPr>
            <a:lvl4pPr marL="1828800" lvl="3"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4pPr>
            <a:lvl5pPr marL="2286000" lvl="4"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4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4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4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5"/>
        <p:cNvGrpSpPr/>
        <p:nvPr/>
      </p:nvGrpSpPr>
      <p:grpSpPr>
        <a:xfrm>
          <a:off x="0" y="0"/>
          <a:ext cx="0" cy="0"/>
          <a:chOff x="0" y="0"/>
          <a:chExt cx="0" cy="0"/>
        </a:xfrm>
      </p:grpSpPr>
      <p:sp>
        <p:nvSpPr>
          <p:cNvPr id="146" name="Google Shape;146;p4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4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4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4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0"/>
        <p:cNvGrpSpPr/>
        <p:nvPr/>
      </p:nvGrpSpPr>
      <p:grpSpPr>
        <a:xfrm>
          <a:off x="0" y="0"/>
          <a:ext cx="0" cy="0"/>
          <a:chOff x="0" y="0"/>
          <a:chExt cx="0" cy="0"/>
        </a:xfrm>
      </p:grpSpPr>
      <p:sp>
        <p:nvSpPr>
          <p:cNvPr id="151" name="Google Shape;151;p4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4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4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21"/>
        <p:cNvGrpSpPr/>
        <p:nvPr/>
      </p:nvGrpSpPr>
      <p:grpSpPr>
        <a:xfrm>
          <a:off x="0" y="0"/>
          <a:ext cx="0" cy="0"/>
          <a:chOff x="0" y="0"/>
          <a:chExt cx="0" cy="0"/>
        </a:xfrm>
      </p:grpSpPr>
      <p:pic>
        <p:nvPicPr>
          <p:cNvPr id="22" name="Google Shape;22;p32"/>
          <p:cNvPicPr preferRelativeResize="0"/>
          <p:nvPr/>
        </p:nvPicPr>
        <p:blipFill rotWithShape="1">
          <a:blip r:embed="rId2">
            <a:alphaModFix/>
          </a:blip>
          <a:srcRect/>
          <a:stretch/>
        </p:blipFill>
        <p:spPr>
          <a:xfrm>
            <a:off x="-28703" y="0"/>
            <a:ext cx="12169463" cy="6858000"/>
          </a:xfrm>
          <a:prstGeom prst="rect">
            <a:avLst/>
          </a:prstGeom>
          <a:noFill/>
          <a:ln>
            <a:noFill/>
          </a:ln>
        </p:spPr>
      </p:pic>
      <p:sp>
        <p:nvSpPr>
          <p:cNvPr id="23" name="Google Shape;23;p32"/>
          <p:cNvSpPr txBox="1">
            <a:spLocks noGrp="1"/>
          </p:cNvSpPr>
          <p:nvPr>
            <p:ph type="title"/>
          </p:nvPr>
        </p:nvSpPr>
        <p:spPr>
          <a:xfrm>
            <a:off x="1397000" y="365128"/>
            <a:ext cx="9956799" cy="1125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2"/>
          <p:cNvSpPr txBox="1">
            <a:spLocks noGrp="1"/>
          </p:cNvSpPr>
          <p:nvPr>
            <p:ph type="dt" idx="10"/>
          </p:nvPr>
        </p:nvSpPr>
        <p:spPr>
          <a:xfrm>
            <a:off x="1464734" y="6356352"/>
            <a:ext cx="211666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pic>
        <p:nvPicPr>
          <p:cNvPr id="27" name="Google Shape;27;p32"/>
          <p:cNvPicPr preferRelativeResize="0"/>
          <p:nvPr/>
        </p:nvPicPr>
        <p:blipFill rotWithShape="1">
          <a:blip r:embed="rId3">
            <a:alphaModFix/>
          </a:blip>
          <a:srcRect/>
          <a:stretch/>
        </p:blipFill>
        <p:spPr>
          <a:xfrm>
            <a:off x="17252" y="6306847"/>
            <a:ext cx="513352" cy="41463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4"/>
        <p:cNvGrpSpPr/>
        <p:nvPr/>
      </p:nvGrpSpPr>
      <p:grpSpPr>
        <a:xfrm>
          <a:off x="0" y="0"/>
          <a:ext cx="0" cy="0"/>
          <a:chOff x="0" y="0"/>
          <a:chExt cx="0" cy="0"/>
        </a:xfrm>
      </p:grpSpPr>
      <p:sp>
        <p:nvSpPr>
          <p:cNvPr id="155" name="Google Shape;155;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B5EC4"/>
              </a:buClr>
              <a:buSzPts val="3200"/>
              <a:buFont typeface="Montserrat SemiBold"/>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5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b="0" i="0">
                <a:latin typeface="Montserrat"/>
                <a:ea typeface="Montserrat"/>
                <a:cs typeface="Montserrat"/>
                <a:sym typeface="Montserrat"/>
              </a:defRPr>
            </a:lvl3pPr>
            <a:lvl4pPr marL="1828800" lvl="3" indent="-355600" algn="l">
              <a:lnSpc>
                <a:spcPct val="90000"/>
              </a:lnSpc>
              <a:spcBef>
                <a:spcPts val="500"/>
              </a:spcBef>
              <a:spcAft>
                <a:spcPts val="0"/>
              </a:spcAft>
              <a:buClr>
                <a:schemeClr val="dk1"/>
              </a:buClr>
              <a:buSzPts val="2000"/>
              <a:buChar char="•"/>
              <a:defRPr sz="2000" b="0" i="0">
                <a:latin typeface="Montserrat"/>
                <a:ea typeface="Montserrat"/>
                <a:cs typeface="Montserrat"/>
                <a:sym typeface="Montserrat"/>
              </a:defRPr>
            </a:lvl4pPr>
            <a:lvl5pPr marL="2286000" lvl="4" indent="-355600" algn="l">
              <a:lnSpc>
                <a:spcPct val="90000"/>
              </a:lnSpc>
              <a:spcBef>
                <a:spcPts val="500"/>
              </a:spcBef>
              <a:spcAft>
                <a:spcPts val="0"/>
              </a:spcAft>
              <a:buClr>
                <a:schemeClr val="dk1"/>
              </a:buClr>
              <a:buSzPts val="2000"/>
              <a:buChar char="•"/>
              <a:defRPr sz="2000" b="0" i="0">
                <a:latin typeface="Montserrat"/>
                <a:ea typeface="Montserrat"/>
                <a:cs typeface="Montserrat"/>
                <a:sym typeface="Montserrat"/>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7" name="Google Shape;157;p5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8" name="Google Shape;158;p5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5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5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1"/>
        <p:cNvGrpSpPr/>
        <p:nvPr/>
      </p:nvGrpSpPr>
      <p:grpSpPr>
        <a:xfrm>
          <a:off x="0" y="0"/>
          <a:ext cx="0" cy="0"/>
          <a:chOff x="0" y="0"/>
          <a:chExt cx="0" cy="0"/>
        </a:xfrm>
      </p:grpSpPr>
      <p:sp>
        <p:nvSpPr>
          <p:cNvPr id="162" name="Google Shape;162;p5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B5EC4"/>
              </a:buClr>
              <a:buSzPts val="3200"/>
              <a:buFont typeface="Montserrat SemiBold"/>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5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Medium"/>
                <a:ea typeface="Montserrat Medium"/>
                <a:cs typeface="Montserrat Medium"/>
                <a:sym typeface="Montserrat Medium"/>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Montserrat Medium"/>
                <a:ea typeface="Montserrat Medium"/>
                <a:cs typeface="Montserrat Medium"/>
                <a:sym typeface="Montserrat Medium"/>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4" name="Google Shape;164;p5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5" name="Google Shape;165;p5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5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5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8"/>
        <p:cNvGrpSpPr/>
        <p:nvPr/>
      </p:nvGrpSpPr>
      <p:grpSpPr>
        <a:xfrm>
          <a:off x="0" y="0"/>
          <a:ext cx="0" cy="0"/>
          <a:chOff x="0" y="0"/>
          <a:chExt cx="0" cy="0"/>
        </a:xfrm>
      </p:grpSpPr>
      <p:sp>
        <p:nvSpPr>
          <p:cNvPr id="169" name="Google Shape;169;p5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5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55600" algn="l">
              <a:lnSpc>
                <a:spcPct val="90000"/>
              </a:lnSpc>
              <a:spcBef>
                <a:spcPts val="500"/>
              </a:spcBef>
              <a:spcAft>
                <a:spcPts val="0"/>
              </a:spcAft>
              <a:buClr>
                <a:schemeClr val="dk1"/>
              </a:buClr>
              <a:buSzPts val="2000"/>
              <a:buChar char="•"/>
              <a:defRPr b="0" i="0">
                <a:latin typeface="Montserrat"/>
                <a:ea typeface="Montserrat"/>
                <a:cs typeface="Montserrat"/>
                <a:sym typeface="Montserrat"/>
              </a:defRPr>
            </a:lvl3pPr>
            <a:lvl4pPr marL="1828800" lvl="3"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4pPr>
            <a:lvl5pPr marL="2286000" lvl="4"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5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5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5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4"/>
        <p:cNvGrpSpPr/>
        <p:nvPr/>
      </p:nvGrpSpPr>
      <p:grpSpPr>
        <a:xfrm>
          <a:off x="0" y="0"/>
          <a:ext cx="0" cy="0"/>
          <a:chOff x="0" y="0"/>
          <a:chExt cx="0" cy="0"/>
        </a:xfrm>
      </p:grpSpPr>
      <p:sp>
        <p:nvSpPr>
          <p:cNvPr id="175" name="Google Shape;175;p5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5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55600" algn="l">
              <a:lnSpc>
                <a:spcPct val="90000"/>
              </a:lnSpc>
              <a:spcBef>
                <a:spcPts val="500"/>
              </a:spcBef>
              <a:spcAft>
                <a:spcPts val="0"/>
              </a:spcAft>
              <a:buClr>
                <a:schemeClr val="dk1"/>
              </a:buClr>
              <a:buSzPts val="2000"/>
              <a:buChar char="•"/>
              <a:defRPr b="0" i="0">
                <a:latin typeface="Montserrat"/>
                <a:ea typeface="Montserrat"/>
                <a:cs typeface="Montserrat"/>
                <a:sym typeface="Montserrat"/>
              </a:defRPr>
            </a:lvl3pPr>
            <a:lvl4pPr marL="1828800" lvl="3"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4pPr>
            <a:lvl5pPr marL="2286000" lvl="4"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5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5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5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8"/>
        <p:cNvGrpSpPr/>
        <p:nvPr/>
      </p:nvGrpSpPr>
      <p:grpSpPr>
        <a:xfrm>
          <a:off x="0" y="0"/>
          <a:ext cx="0" cy="0"/>
          <a:chOff x="0" y="0"/>
          <a:chExt cx="0" cy="0"/>
        </a:xfrm>
      </p:grpSpPr>
      <p:pic>
        <p:nvPicPr>
          <p:cNvPr id="29" name="Google Shape;29;p33"/>
          <p:cNvPicPr preferRelativeResize="0"/>
          <p:nvPr/>
        </p:nvPicPr>
        <p:blipFill rotWithShape="1">
          <a:blip r:embed="rId2">
            <a:alphaModFix/>
          </a:blip>
          <a:srcRect/>
          <a:stretch/>
        </p:blipFill>
        <p:spPr>
          <a:xfrm>
            <a:off x="0" y="0"/>
            <a:ext cx="12169463" cy="6858000"/>
          </a:xfrm>
          <a:prstGeom prst="rect">
            <a:avLst/>
          </a:prstGeom>
          <a:noFill/>
          <a:ln>
            <a:noFill/>
          </a:ln>
        </p:spPr>
      </p:pic>
      <p:sp>
        <p:nvSpPr>
          <p:cNvPr id="30" name="Google Shape;30;p33"/>
          <p:cNvSpPr txBox="1">
            <a:spLocks noGrp="1"/>
          </p:cNvSpPr>
          <p:nvPr>
            <p:ph type="title"/>
          </p:nvPr>
        </p:nvSpPr>
        <p:spPr>
          <a:xfrm>
            <a:off x="1397000" y="365128"/>
            <a:ext cx="9956799" cy="1125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3"/>
          <p:cNvSpPr txBox="1">
            <a:spLocks noGrp="1"/>
          </p:cNvSpPr>
          <p:nvPr>
            <p:ph type="dt" idx="10"/>
          </p:nvPr>
        </p:nvSpPr>
        <p:spPr>
          <a:xfrm>
            <a:off x="1464734" y="6356352"/>
            <a:ext cx="211666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
        <p:nvSpPr>
          <p:cNvPr id="34" name="Google Shape;34;p33"/>
          <p:cNvSpPr txBox="1">
            <a:spLocks noGrp="1"/>
          </p:cNvSpPr>
          <p:nvPr>
            <p:ph type="body" idx="1"/>
          </p:nvPr>
        </p:nvSpPr>
        <p:spPr>
          <a:xfrm>
            <a:off x="6332538" y="1633538"/>
            <a:ext cx="5021262" cy="45815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3"/>
          <p:cNvSpPr>
            <a:spLocks noGrp="1"/>
          </p:cNvSpPr>
          <p:nvPr>
            <p:ph type="pic" idx="2"/>
          </p:nvPr>
        </p:nvSpPr>
        <p:spPr>
          <a:xfrm>
            <a:off x="1397000" y="1631424"/>
            <a:ext cx="4818063" cy="458364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Medium"/>
                <a:ea typeface="Montserrat Medium"/>
                <a:cs typeface="Montserrat Medium"/>
                <a:sym typeface="Montserrat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Medium"/>
                <a:ea typeface="Montserrat Medium"/>
                <a:cs typeface="Montserrat Medium"/>
                <a:sym typeface="Montserrat Medium"/>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6" name="Google Shape;36;p33"/>
          <p:cNvPicPr preferRelativeResize="0"/>
          <p:nvPr/>
        </p:nvPicPr>
        <p:blipFill rotWithShape="1">
          <a:blip r:embed="rId3">
            <a:alphaModFix/>
          </a:blip>
          <a:srcRect/>
          <a:stretch/>
        </p:blipFill>
        <p:spPr>
          <a:xfrm>
            <a:off x="11471275" y="6188077"/>
            <a:ext cx="660400" cy="533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37"/>
        <p:cNvGrpSpPr/>
        <p:nvPr/>
      </p:nvGrpSpPr>
      <p:grpSpPr>
        <a:xfrm>
          <a:off x="0" y="0"/>
          <a:ext cx="0" cy="0"/>
          <a:chOff x="0" y="0"/>
          <a:chExt cx="0" cy="0"/>
        </a:xfrm>
      </p:grpSpPr>
      <p:pic>
        <p:nvPicPr>
          <p:cNvPr id="38" name="Google Shape;38;p34"/>
          <p:cNvPicPr preferRelativeResize="0"/>
          <p:nvPr/>
        </p:nvPicPr>
        <p:blipFill rotWithShape="1">
          <a:blip r:embed="rId2">
            <a:alphaModFix/>
          </a:blip>
          <a:srcRect/>
          <a:stretch/>
        </p:blipFill>
        <p:spPr>
          <a:xfrm>
            <a:off x="-28703" y="0"/>
            <a:ext cx="12169463" cy="6858000"/>
          </a:xfrm>
          <a:prstGeom prst="rect">
            <a:avLst/>
          </a:prstGeom>
          <a:noFill/>
          <a:ln>
            <a:noFill/>
          </a:ln>
        </p:spPr>
      </p:pic>
      <p:sp>
        <p:nvSpPr>
          <p:cNvPr id="39" name="Google Shape;39;p34"/>
          <p:cNvSpPr txBox="1">
            <a:spLocks noGrp="1"/>
          </p:cNvSpPr>
          <p:nvPr>
            <p:ph type="title"/>
          </p:nvPr>
        </p:nvSpPr>
        <p:spPr>
          <a:xfrm>
            <a:off x="1397000" y="365128"/>
            <a:ext cx="9956799" cy="1125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4"/>
          <p:cNvSpPr txBox="1">
            <a:spLocks noGrp="1"/>
          </p:cNvSpPr>
          <p:nvPr>
            <p:ph type="dt" idx="10"/>
          </p:nvPr>
        </p:nvSpPr>
        <p:spPr>
          <a:xfrm>
            <a:off x="1464734" y="6356352"/>
            <a:ext cx="211666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pic>
        <p:nvPicPr>
          <p:cNvPr id="43" name="Google Shape;43;p34"/>
          <p:cNvPicPr preferRelativeResize="0"/>
          <p:nvPr/>
        </p:nvPicPr>
        <p:blipFill rotWithShape="1">
          <a:blip r:embed="rId3">
            <a:alphaModFix/>
          </a:blip>
          <a:srcRect/>
          <a:stretch/>
        </p:blipFill>
        <p:spPr>
          <a:xfrm>
            <a:off x="17252" y="6306847"/>
            <a:ext cx="513352" cy="414630"/>
          </a:xfrm>
          <a:prstGeom prst="rect">
            <a:avLst/>
          </a:prstGeom>
          <a:noFill/>
          <a:ln>
            <a:noFill/>
          </a:ln>
        </p:spPr>
      </p:pic>
      <p:sp>
        <p:nvSpPr>
          <p:cNvPr id="44" name="Google Shape;44;p34"/>
          <p:cNvSpPr>
            <a:spLocks noGrp="1"/>
          </p:cNvSpPr>
          <p:nvPr>
            <p:ph type="media" idx="2"/>
          </p:nvPr>
        </p:nvSpPr>
        <p:spPr>
          <a:xfrm>
            <a:off x="1397000" y="1662113"/>
            <a:ext cx="9956800" cy="441483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Medium"/>
                <a:ea typeface="Montserrat Medium"/>
                <a:cs typeface="Montserrat Medium"/>
                <a:sym typeface="Montserrat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Medium"/>
                <a:ea typeface="Montserrat Medium"/>
                <a:cs typeface="Montserrat Medium"/>
                <a:sym typeface="Montserrat Medium"/>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45"/>
        <p:cNvGrpSpPr/>
        <p:nvPr/>
      </p:nvGrpSpPr>
      <p:grpSpPr>
        <a:xfrm>
          <a:off x="0" y="0"/>
          <a:ext cx="0" cy="0"/>
          <a:chOff x="0" y="0"/>
          <a:chExt cx="0" cy="0"/>
        </a:xfrm>
      </p:grpSpPr>
      <p:pic>
        <p:nvPicPr>
          <p:cNvPr id="46" name="Google Shape;46;p35"/>
          <p:cNvPicPr preferRelativeResize="0"/>
          <p:nvPr/>
        </p:nvPicPr>
        <p:blipFill rotWithShape="1">
          <a:blip r:embed="rId2">
            <a:alphaModFix/>
          </a:blip>
          <a:srcRect/>
          <a:stretch/>
        </p:blipFill>
        <p:spPr>
          <a:xfrm>
            <a:off x="-28703" y="0"/>
            <a:ext cx="12169463" cy="6858000"/>
          </a:xfrm>
          <a:prstGeom prst="rect">
            <a:avLst/>
          </a:prstGeom>
          <a:noFill/>
          <a:ln>
            <a:noFill/>
          </a:ln>
        </p:spPr>
      </p:pic>
      <p:sp>
        <p:nvSpPr>
          <p:cNvPr id="47" name="Google Shape;47;p35"/>
          <p:cNvSpPr txBox="1">
            <a:spLocks noGrp="1"/>
          </p:cNvSpPr>
          <p:nvPr>
            <p:ph type="title"/>
          </p:nvPr>
        </p:nvSpPr>
        <p:spPr>
          <a:xfrm>
            <a:off x="1397000" y="365128"/>
            <a:ext cx="9956799" cy="1125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5"/>
          <p:cNvSpPr txBox="1">
            <a:spLocks noGrp="1"/>
          </p:cNvSpPr>
          <p:nvPr>
            <p:ph type="dt" idx="10"/>
          </p:nvPr>
        </p:nvSpPr>
        <p:spPr>
          <a:xfrm>
            <a:off x="1464734" y="6356352"/>
            <a:ext cx="211666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
        <p:nvSpPr>
          <p:cNvPr id="51" name="Google Shape;51;p35"/>
          <p:cNvSpPr txBox="1">
            <a:spLocks noGrp="1"/>
          </p:cNvSpPr>
          <p:nvPr>
            <p:ph type="body" idx="1"/>
          </p:nvPr>
        </p:nvSpPr>
        <p:spPr>
          <a:xfrm>
            <a:off x="1397000" y="1682750"/>
            <a:ext cx="9956800" cy="4391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2"/>
        <p:cNvGrpSpPr/>
        <p:nvPr/>
      </p:nvGrpSpPr>
      <p:grpSpPr>
        <a:xfrm>
          <a:off x="0" y="0"/>
          <a:ext cx="0" cy="0"/>
          <a:chOff x="0" y="0"/>
          <a:chExt cx="0" cy="0"/>
        </a:xfrm>
      </p:grpSpPr>
      <p:sp>
        <p:nvSpPr>
          <p:cNvPr id="53" name="Google Shape;53;p3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55600" algn="l">
              <a:lnSpc>
                <a:spcPct val="90000"/>
              </a:lnSpc>
              <a:spcBef>
                <a:spcPts val="500"/>
              </a:spcBef>
              <a:spcAft>
                <a:spcPts val="0"/>
              </a:spcAft>
              <a:buClr>
                <a:schemeClr val="dk1"/>
              </a:buClr>
              <a:buSzPts val="2000"/>
              <a:buChar char="•"/>
              <a:defRPr b="0" i="0">
                <a:latin typeface="Montserrat"/>
                <a:ea typeface="Montserrat"/>
                <a:cs typeface="Montserrat"/>
                <a:sym typeface="Montserrat"/>
              </a:defRPr>
            </a:lvl3pPr>
            <a:lvl4pPr marL="1828800" lvl="3"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4pPr>
            <a:lvl5pPr marL="2286000" lvl="4"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lide number">
  <p:cSld name="Slide number">
    <p:spTree>
      <p:nvGrpSpPr>
        <p:cNvPr id="1" name="Shape 58"/>
        <p:cNvGrpSpPr/>
        <p:nvPr/>
      </p:nvGrpSpPr>
      <p:grpSpPr>
        <a:xfrm>
          <a:off x="0" y="0"/>
          <a:ext cx="0" cy="0"/>
          <a:chOff x="0" y="0"/>
          <a:chExt cx="0" cy="0"/>
        </a:xfrm>
      </p:grpSpPr>
      <p:sp>
        <p:nvSpPr>
          <p:cNvPr id="59" name="Google Shape;59;p37"/>
          <p:cNvSpPr txBox="1">
            <a:spLocks noGrp="1"/>
          </p:cNvSpPr>
          <p:nvPr>
            <p:ph type="sldNum" idx="12"/>
          </p:nvPr>
        </p:nvSpPr>
        <p:spPr>
          <a:xfrm>
            <a:off x="9259824" y="640207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60"/>
        <p:cNvGrpSpPr/>
        <p:nvPr/>
      </p:nvGrpSpPr>
      <p:grpSpPr>
        <a:xfrm>
          <a:off x="0" y="0"/>
          <a:ext cx="0" cy="0"/>
          <a:chOff x="0" y="0"/>
          <a:chExt cx="0" cy="0"/>
        </a:xfrm>
      </p:grpSpPr>
      <p:pic>
        <p:nvPicPr>
          <p:cNvPr id="61" name="Google Shape;61;p38"/>
          <p:cNvPicPr preferRelativeResize="0"/>
          <p:nvPr/>
        </p:nvPicPr>
        <p:blipFill rotWithShape="1">
          <a:blip r:embed="rId2">
            <a:alphaModFix/>
          </a:blip>
          <a:srcRect/>
          <a:stretch/>
        </p:blipFill>
        <p:spPr>
          <a:xfrm>
            <a:off x="-28703" y="0"/>
            <a:ext cx="12169463" cy="6858000"/>
          </a:xfrm>
          <a:prstGeom prst="rect">
            <a:avLst/>
          </a:prstGeom>
          <a:noFill/>
          <a:ln>
            <a:noFill/>
          </a:ln>
        </p:spPr>
      </p:pic>
      <p:sp>
        <p:nvSpPr>
          <p:cNvPr id="62" name="Google Shape;62;p38"/>
          <p:cNvSpPr txBox="1">
            <a:spLocks noGrp="1"/>
          </p:cNvSpPr>
          <p:nvPr>
            <p:ph type="title"/>
          </p:nvPr>
        </p:nvSpPr>
        <p:spPr>
          <a:xfrm>
            <a:off x="1397000" y="365128"/>
            <a:ext cx="9956799" cy="1125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8"/>
          <p:cNvSpPr txBox="1">
            <a:spLocks noGrp="1"/>
          </p:cNvSpPr>
          <p:nvPr>
            <p:ph type="dt" idx="10"/>
          </p:nvPr>
        </p:nvSpPr>
        <p:spPr>
          <a:xfrm>
            <a:off x="1464734" y="6356352"/>
            <a:ext cx="211666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pic>
        <p:nvPicPr>
          <p:cNvPr id="66" name="Google Shape;66;p38"/>
          <p:cNvPicPr preferRelativeResize="0"/>
          <p:nvPr/>
        </p:nvPicPr>
        <p:blipFill rotWithShape="1">
          <a:blip r:embed="rId3">
            <a:alphaModFix/>
          </a:blip>
          <a:srcRect/>
          <a:stretch/>
        </p:blipFill>
        <p:spPr>
          <a:xfrm>
            <a:off x="17252" y="6306847"/>
            <a:ext cx="513352" cy="414630"/>
          </a:xfrm>
          <a:prstGeom prst="rect">
            <a:avLst/>
          </a:prstGeom>
          <a:noFill/>
          <a:ln>
            <a:noFill/>
          </a:ln>
        </p:spPr>
      </p:pic>
      <p:sp>
        <p:nvSpPr>
          <p:cNvPr id="67" name="Google Shape;67;p38"/>
          <p:cNvSpPr txBox="1">
            <a:spLocks noGrp="1"/>
          </p:cNvSpPr>
          <p:nvPr>
            <p:ph type="body" idx="1"/>
          </p:nvPr>
        </p:nvSpPr>
        <p:spPr>
          <a:xfrm>
            <a:off x="1397000" y="1682750"/>
            <a:ext cx="9956800" cy="4391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68"/>
        <p:cNvGrpSpPr/>
        <p:nvPr/>
      </p:nvGrpSpPr>
      <p:grpSpPr>
        <a:xfrm>
          <a:off x="0" y="0"/>
          <a:ext cx="0" cy="0"/>
          <a:chOff x="0" y="0"/>
          <a:chExt cx="0" cy="0"/>
        </a:xfrm>
      </p:grpSpPr>
      <p:pic>
        <p:nvPicPr>
          <p:cNvPr id="69" name="Google Shape;69;p39"/>
          <p:cNvPicPr preferRelativeResize="0"/>
          <p:nvPr/>
        </p:nvPicPr>
        <p:blipFill rotWithShape="1">
          <a:blip r:embed="rId2">
            <a:alphaModFix/>
          </a:blip>
          <a:srcRect/>
          <a:stretch/>
        </p:blipFill>
        <p:spPr>
          <a:xfrm>
            <a:off x="0" y="0"/>
            <a:ext cx="12169463" cy="6858000"/>
          </a:xfrm>
          <a:prstGeom prst="rect">
            <a:avLst/>
          </a:prstGeom>
          <a:noFill/>
          <a:ln>
            <a:noFill/>
          </a:ln>
        </p:spPr>
      </p:pic>
      <p:sp>
        <p:nvSpPr>
          <p:cNvPr id="70" name="Google Shape;70;p39"/>
          <p:cNvSpPr txBox="1">
            <a:spLocks noGrp="1"/>
          </p:cNvSpPr>
          <p:nvPr>
            <p:ph type="dt" idx="10"/>
          </p:nvPr>
        </p:nvSpPr>
        <p:spPr>
          <a:xfrm>
            <a:off x="1464734" y="6356352"/>
            <a:ext cx="211666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pic>
        <p:nvPicPr>
          <p:cNvPr id="73" name="Google Shape;73;p39"/>
          <p:cNvPicPr preferRelativeResize="0"/>
          <p:nvPr/>
        </p:nvPicPr>
        <p:blipFill rotWithShape="1">
          <a:blip r:embed="rId3">
            <a:alphaModFix/>
          </a:blip>
          <a:srcRect/>
          <a:stretch/>
        </p:blipFill>
        <p:spPr>
          <a:xfrm>
            <a:off x="17252" y="6306847"/>
            <a:ext cx="513352" cy="414630"/>
          </a:xfrm>
          <a:prstGeom prst="rect">
            <a:avLst/>
          </a:prstGeom>
          <a:noFill/>
          <a:ln>
            <a:noFill/>
          </a:ln>
        </p:spPr>
      </p:pic>
      <p:sp>
        <p:nvSpPr>
          <p:cNvPr id="74" name="Google Shape;74;p39"/>
          <p:cNvSpPr txBox="1"/>
          <p:nvPr/>
        </p:nvSpPr>
        <p:spPr>
          <a:xfrm>
            <a:off x="640080" y="325369"/>
            <a:ext cx="4368602" cy="195684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4B5EC4"/>
              </a:buClr>
              <a:buSzPts val="4400"/>
              <a:buFont typeface="Montserrat SemiBold"/>
              <a:buNone/>
            </a:pPr>
            <a:endParaRPr sz="4400" b="1" i="0" u="none" strike="noStrike" cap="none">
              <a:solidFill>
                <a:srgbClr val="4B5EC4"/>
              </a:solidFill>
              <a:latin typeface="Montserrat SemiBold"/>
              <a:ea typeface="Montserrat SemiBold"/>
              <a:cs typeface="Montserrat SemiBold"/>
              <a:sym typeface="Montserrat SemiBold"/>
            </a:endParaRPr>
          </a:p>
        </p:txBody>
      </p:sp>
      <p:sp>
        <p:nvSpPr>
          <p:cNvPr id="75" name="Google Shape;75;p39"/>
          <p:cNvSpPr>
            <a:spLocks noGrp="1"/>
          </p:cNvSpPr>
          <p:nvPr>
            <p:ph type="pic" idx="2"/>
          </p:nvPr>
        </p:nvSpPr>
        <p:spPr>
          <a:xfrm>
            <a:off x="5008682" y="0"/>
            <a:ext cx="7183318" cy="6858000"/>
          </a:xfrm>
          <a:prstGeom prst="rect">
            <a:avLst/>
          </a:prstGeom>
          <a:solidFill>
            <a:srgbClr val="AEABAB"/>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Medium"/>
                <a:ea typeface="Montserrat Medium"/>
                <a:cs typeface="Montserrat Medium"/>
                <a:sym typeface="Montserrat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Medium"/>
                <a:ea typeface="Montserrat Medium"/>
                <a:cs typeface="Montserrat Medium"/>
                <a:sym typeface="Montserrat Medium"/>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39"/>
          <p:cNvSpPr/>
          <p:nvPr/>
        </p:nvSpPr>
        <p:spPr>
          <a:xfrm>
            <a:off x="2056676" y="0"/>
            <a:ext cx="5525143" cy="6858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 name="Google Shape;77;p39"/>
          <p:cNvSpPr txBox="1">
            <a:spLocks noGrp="1"/>
          </p:cNvSpPr>
          <p:nvPr>
            <p:ph type="title"/>
          </p:nvPr>
        </p:nvSpPr>
        <p:spPr>
          <a:xfrm>
            <a:off x="1397001" y="365128"/>
            <a:ext cx="5250688" cy="1125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9"/>
          <p:cNvSpPr txBox="1">
            <a:spLocks noGrp="1"/>
          </p:cNvSpPr>
          <p:nvPr>
            <p:ph type="body" idx="1"/>
          </p:nvPr>
        </p:nvSpPr>
        <p:spPr>
          <a:xfrm>
            <a:off x="1396999" y="1855262"/>
            <a:ext cx="5322977" cy="433830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4B5EC4"/>
              </a:buClr>
              <a:buSzPts val="4400"/>
              <a:buFont typeface="Montserrat SemiBold"/>
              <a:buNone/>
              <a:defRPr sz="4400" b="0" i="0" u="none" strike="noStrike" cap="none">
                <a:solidFill>
                  <a:srgbClr val="4B5EC4"/>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Medium"/>
                <a:ea typeface="Montserrat Medium"/>
                <a:cs typeface="Montserrat Medium"/>
                <a:sym typeface="Montserrat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Medium"/>
                <a:ea typeface="Montserrat Medium"/>
                <a:cs typeface="Montserrat Medium"/>
                <a:sym typeface="Montserrat Medium"/>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29.png"/><Relationship Id="rId12" Type="http://schemas.openxmlformats.org/officeDocument/2006/relationships/image" Target="../media/image24.png"/><Relationship Id="rId17" Type="http://schemas.openxmlformats.org/officeDocument/2006/relationships/image" Target="../media/image38.png"/><Relationship Id="rId2" Type="http://schemas.openxmlformats.org/officeDocument/2006/relationships/notesSlide" Target="../notesSlides/notesSlide10.xml"/><Relationship Id="rId16"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6.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1.png"/><Relationship Id="rId11" Type="http://schemas.openxmlformats.org/officeDocument/2006/relationships/image" Target="../media/image42.png"/><Relationship Id="rId5" Type="http://schemas.openxmlformats.org/officeDocument/2006/relationships/image" Target="../media/image40.png"/><Relationship Id="rId10" Type="http://schemas.openxmlformats.org/officeDocument/2006/relationships/image" Target="../media/image38.png"/><Relationship Id="rId4" Type="http://schemas.openxmlformats.org/officeDocument/2006/relationships/image" Target="../media/image39.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54.jpg"/></Relationships>
</file>

<file path=ppt/slides/_rels/slide21.xml.rels><?xml version="1.0" encoding="UTF-8" standalone="yes"?>
<Relationships xmlns="http://schemas.openxmlformats.org/package/2006/relationships"><Relationship Id="rId3" Type="http://schemas.openxmlformats.org/officeDocument/2006/relationships/hyperlink" Target="https://drive.google.com/drive/u/1/folders/1MFB9wGMY7uGtzxC29ZngxXm85djfu2EV"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29.png"/><Relationship Id="rId12" Type="http://schemas.openxmlformats.org/officeDocument/2006/relationships/image" Target="../media/image24.png"/><Relationship Id="rId17" Type="http://schemas.openxmlformats.org/officeDocument/2006/relationships/image" Target="../media/image38.png"/><Relationship Id="rId2" Type="http://schemas.openxmlformats.org/officeDocument/2006/relationships/notesSlide" Target="../notesSlides/notesSlide27.xml"/><Relationship Id="rId16"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6.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5.png"/></Relationships>
</file>

<file path=ppt/slides/_rels/slide2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0.png"/><Relationship Id="rId7"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41.png"/><Relationship Id="rId10"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8.xml"/><Relationship Id="rId5" Type="http://schemas.openxmlformats.org/officeDocument/2006/relationships/image" Target="../media/image60.png"/><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9.xml"/><Relationship Id="rId16"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1"/>
          <p:cNvPicPr preferRelativeResize="0"/>
          <p:nvPr/>
        </p:nvPicPr>
        <p:blipFill rotWithShape="1">
          <a:blip r:embed="rId3">
            <a:alphaModFix/>
          </a:blip>
          <a:srcRect/>
          <a:stretch/>
        </p:blipFill>
        <p:spPr>
          <a:xfrm>
            <a:off x="11268" y="0"/>
            <a:ext cx="12169463" cy="6857999"/>
          </a:xfrm>
          <a:prstGeom prst="rect">
            <a:avLst/>
          </a:prstGeom>
          <a:noFill/>
          <a:ln>
            <a:noFill/>
          </a:ln>
        </p:spPr>
      </p:pic>
      <p:sp>
        <p:nvSpPr>
          <p:cNvPr id="185" name="Google Shape;185;p1"/>
          <p:cNvSpPr txBox="1">
            <a:spLocks noGrp="1"/>
          </p:cNvSpPr>
          <p:nvPr>
            <p:ph type="ctrTitle"/>
          </p:nvPr>
        </p:nvSpPr>
        <p:spPr>
          <a:xfrm>
            <a:off x="11268" y="3049535"/>
            <a:ext cx="12169463" cy="166687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ct val="100000"/>
              <a:buFont typeface="Montserrat"/>
              <a:buNone/>
            </a:pPr>
            <a:r>
              <a:rPr lang="en-ZA" cap="none" dirty="0">
                <a:solidFill>
                  <a:schemeClr val="lt1"/>
                </a:solidFill>
                <a:latin typeface="Montserrat"/>
                <a:ea typeface="Montserrat"/>
                <a:cs typeface="Montserrat"/>
                <a:sym typeface="Montserrat"/>
              </a:rPr>
              <a:t>PLAYFUL PROJECT BASED LEARNING </a:t>
            </a:r>
            <a:br>
              <a:rPr lang="en-ZA" cap="none" dirty="0">
                <a:solidFill>
                  <a:schemeClr val="lt1"/>
                </a:solidFill>
                <a:latin typeface="Montserrat"/>
                <a:ea typeface="Montserrat"/>
                <a:cs typeface="Montserrat"/>
                <a:sym typeface="Montserrat"/>
              </a:rPr>
            </a:br>
            <a:r>
              <a:rPr lang="en-ZA" cap="none" dirty="0">
                <a:solidFill>
                  <a:schemeClr val="lt1"/>
                </a:solidFill>
                <a:latin typeface="Montserrat"/>
                <a:ea typeface="Montserrat"/>
                <a:cs typeface="Montserrat"/>
                <a:sym typeface="Montserrat"/>
              </a:rPr>
              <a:t>LET’S GET STARTED – TOPIC 3</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9"/>
          <p:cNvPicPr preferRelativeResize="0"/>
          <p:nvPr/>
        </p:nvPicPr>
        <p:blipFill rotWithShape="1">
          <a:blip r:embed="rId3">
            <a:alphaModFix/>
          </a:blip>
          <a:srcRect/>
          <a:stretch/>
        </p:blipFill>
        <p:spPr>
          <a:xfrm>
            <a:off x="11358380" y="6176963"/>
            <a:ext cx="660400" cy="533400"/>
          </a:xfrm>
          <a:prstGeom prst="rect">
            <a:avLst/>
          </a:prstGeom>
          <a:noFill/>
          <a:ln>
            <a:noFill/>
          </a:ln>
        </p:spPr>
      </p:pic>
      <p:pic>
        <p:nvPicPr>
          <p:cNvPr id="392" name="Google Shape;392;p9"/>
          <p:cNvPicPr preferRelativeResize="0"/>
          <p:nvPr/>
        </p:nvPicPr>
        <p:blipFill rotWithShape="1">
          <a:blip r:embed="rId4">
            <a:alphaModFix amt="33000"/>
          </a:blip>
          <a:srcRect/>
          <a:stretch/>
        </p:blipFill>
        <p:spPr>
          <a:xfrm>
            <a:off x="0" y="-3569"/>
            <a:ext cx="12192000" cy="6858000"/>
          </a:xfrm>
          <a:prstGeom prst="rect">
            <a:avLst/>
          </a:prstGeom>
          <a:noFill/>
          <a:ln>
            <a:noFill/>
          </a:ln>
        </p:spPr>
      </p:pic>
      <p:sp>
        <p:nvSpPr>
          <p:cNvPr id="393" name="Google Shape;393;p9"/>
          <p:cNvSpPr/>
          <p:nvPr/>
        </p:nvSpPr>
        <p:spPr>
          <a:xfrm>
            <a:off x="242066" y="199828"/>
            <a:ext cx="6186713"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ZA" sz="2000" b="1" i="0" u="none" strike="noStrike" cap="none">
                <a:solidFill>
                  <a:srgbClr val="46B85F"/>
                </a:solidFill>
                <a:latin typeface="Montserrat"/>
                <a:ea typeface="Montserrat"/>
                <a:cs typeface="Montserrat"/>
                <a:sym typeface="Montserrat"/>
              </a:rPr>
              <a:t>Our Playful Project-based Learning Process</a:t>
            </a:r>
            <a:endParaRPr sz="1400" b="0" i="0" u="none" strike="noStrike" cap="none">
              <a:solidFill>
                <a:srgbClr val="000000"/>
              </a:solidFill>
              <a:latin typeface="Arial"/>
              <a:ea typeface="Arial"/>
              <a:cs typeface="Arial"/>
              <a:sym typeface="Arial"/>
            </a:endParaRPr>
          </a:p>
        </p:txBody>
      </p:sp>
      <p:grpSp>
        <p:nvGrpSpPr>
          <p:cNvPr id="394" name="Google Shape;394;p9"/>
          <p:cNvGrpSpPr/>
          <p:nvPr/>
        </p:nvGrpSpPr>
        <p:grpSpPr>
          <a:xfrm>
            <a:off x="622241" y="1213368"/>
            <a:ext cx="1272513" cy="1396088"/>
            <a:chOff x="8986063" y="576205"/>
            <a:chExt cx="1272513" cy="1396088"/>
          </a:xfrm>
        </p:grpSpPr>
        <p:sp>
          <p:nvSpPr>
            <p:cNvPr id="395" name="Google Shape;395;p9"/>
            <p:cNvSpPr/>
            <p:nvPr/>
          </p:nvSpPr>
          <p:spPr>
            <a:xfrm>
              <a:off x="8986063" y="1233629"/>
              <a:ext cx="1272513"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ZA" sz="1400" b="1" i="0" u="none" strike="noStrike" cap="none">
                  <a:solidFill>
                    <a:srgbClr val="46B85F"/>
                  </a:solidFill>
                  <a:latin typeface="Montserrat"/>
                  <a:ea typeface="Montserrat"/>
                  <a:cs typeface="Montserrat"/>
                  <a:sym typeface="Montserrat"/>
                </a:rPr>
                <a:t>Design Based Learning</a:t>
              </a:r>
              <a:endParaRPr sz="1400" b="0" i="0" u="none" strike="noStrike" cap="none">
                <a:solidFill>
                  <a:srgbClr val="000000"/>
                </a:solidFill>
                <a:latin typeface="Arial"/>
                <a:ea typeface="Arial"/>
                <a:cs typeface="Arial"/>
                <a:sym typeface="Arial"/>
              </a:endParaRPr>
            </a:p>
          </p:txBody>
        </p:sp>
        <p:pic>
          <p:nvPicPr>
            <p:cNvPr id="396" name="Google Shape;396;p9"/>
            <p:cNvPicPr preferRelativeResize="0"/>
            <p:nvPr/>
          </p:nvPicPr>
          <p:blipFill rotWithShape="1">
            <a:blip r:embed="rId5">
              <a:alphaModFix/>
            </a:blip>
            <a:srcRect/>
            <a:stretch/>
          </p:blipFill>
          <p:spPr>
            <a:xfrm>
              <a:off x="9260269" y="576205"/>
              <a:ext cx="724099" cy="668547"/>
            </a:xfrm>
            <a:prstGeom prst="rect">
              <a:avLst/>
            </a:prstGeom>
            <a:noFill/>
            <a:ln>
              <a:noFill/>
            </a:ln>
          </p:spPr>
        </p:pic>
      </p:grpSp>
      <p:grpSp>
        <p:nvGrpSpPr>
          <p:cNvPr id="397" name="Google Shape;397;p9"/>
          <p:cNvGrpSpPr/>
          <p:nvPr/>
        </p:nvGrpSpPr>
        <p:grpSpPr>
          <a:xfrm>
            <a:off x="597073" y="5084527"/>
            <a:ext cx="1306069" cy="1329078"/>
            <a:chOff x="8969285" y="4955177"/>
            <a:chExt cx="1306069" cy="1329078"/>
          </a:xfrm>
        </p:grpSpPr>
        <p:sp>
          <p:nvSpPr>
            <p:cNvPr id="398" name="Google Shape;398;p9"/>
            <p:cNvSpPr/>
            <p:nvPr/>
          </p:nvSpPr>
          <p:spPr>
            <a:xfrm>
              <a:off x="8969285" y="5545591"/>
              <a:ext cx="1306069"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ZA" sz="1400" b="1" i="0" u="none" strike="noStrike" cap="none">
                  <a:solidFill>
                    <a:srgbClr val="1891D1"/>
                  </a:solidFill>
                  <a:latin typeface="Montserrat"/>
                  <a:ea typeface="Montserrat"/>
                  <a:cs typeface="Montserrat"/>
                  <a:sym typeface="Montserrat"/>
                </a:rPr>
                <a:t>Inquiry Based Learning</a:t>
              </a:r>
              <a:endParaRPr sz="1400" b="0" i="0" u="none" strike="noStrike" cap="none">
                <a:solidFill>
                  <a:srgbClr val="000000"/>
                </a:solidFill>
                <a:latin typeface="Arial"/>
                <a:ea typeface="Arial"/>
                <a:cs typeface="Arial"/>
                <a:sym typeface="Arial"/>
              </a:endParaRPr>
            </a:p>
          </p:txBody>
        </p:sp>
        <p:pic>
          <p:nvPicPr>
            <p:cNvPr id="399" name="Google Shape;399;p9" descr="Icon&#10;&#10;Description automatically generated"/>
            <p:cNvPicPr preferRelativeResize="0"/>
            <p:nvPr/>
          </p:nvPicPr>
          <p:blipFill rotWithShape="1">
            <a:blip r:embed="rId6">
              <a:alphaModFix/>
            </a:blip>
            <a:srcRect/>
            <a:stretch/>
          </p:blipFill>
          <p:spPr>
            <a:xfrm>
              <a:off x="9204723" y="4955177"/>
              <a:ext cx="835193" cy="626395"/>
            </a:xfrm>
            <a:prstGeom prst="rect">
              <a:avLst/>
            </a:prstGeom>
            <a:noFill/>
            <a:ln>
              <a:noFill/>
            </a:ln>
          </p:spPr>
        </p:pic>
      </p:grpSp>
      <p:grpSp>
        <p:nvGrpSpPr>
          <p:cNvPr id="400" name="Google Shape;400;p9"/>
          <p:cNvGrpSpPr/>
          <p:nvPr/>
        </p:nvGrpSpPr>
        <p:grpSpPr>
          <a:xfrm>
            <a:off x="544034" y="3033416"/>
            <a:ext cx="1412148" cy="1479323"/>
            <a:chOff x="8916245" y="2837942"/>
            <a:chExt cx="1412148" cy="1479323"/>
          </a:xfrm>
        </p:grpSpPr>
        <p:sp>
          <p:nvSpPr>
            <p:cNvPr id="401" name="Google Shape;401;p9"/>
            <p:cNvSpPr/>
            <p:nvPr/>
          </p:nvSpPr>
          <p:spPr>
            <a:xfrm>
              <a:off x="8916245" y="3578601"/>
              <a:ext cx="1412148"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ZA" sz="1400" b="1" i="0" u="none" strike="noStrike" cap="none">
                  <a:solidFill>
                    <a:srgbClr val="EE368F"/>
                  </a:solidFill>
                  <a:latin typeface="Montserrat"/>
                  <a:ea typeface="Montserrat"/>
                  <a:cs typeface="Montserrat"/>
                  <a:sym typeface="Montserrat"/>
                </a:rPr>
                <a:t>Problem Based Learning</a:t>
              </a:r>
              <a:endParaRPr sz="1400" b="0" i="0" u="none" strike="noStrike" cap="none">
                <a:solidFill>
                  <a:srgbClr val="000000"/>
                </a:solidFill>
                <a:latin typeface="Arial"/>
                <a:ea typeface="Arial"/>
                <a:cs typeface="Arial"/>
                <a:sym typeface="Arial"/>
              </a:endParaRPr>
            </a:p>
          </p:txBody>
        </p:sp>
        <p:pic>
          <p:nvPicPr>
            <p:cNvPr id="402" name="Google Shape;402;p9" descr="Icon&#10;&#10;Description automatically generated"/>
            <p:cNvPicPr preferRelativeResize="0"/>
            <p:nvPr/>
          </p:nvPicPr>
          <p:blipFill rotWithShape="1">
            <a:blip r:embed="rId7">
              <a:alphaModFix/>
            </a:blip>
            <a:srcRect/>
            <a:stretch/>
          </p:blipFill>
          <p:spPr>
            <a:xfrm>
              <a:off x="9238996" y="2837942"/>
              <a:ext cx="766647" cy="707830"/>
            </a:xfrm>
            <a:prstGeom prst="rect">
              <a:avLst/>
            </a:prstGeom>
            <a:noFill/>
            <a:ln>
              <a:noFill/>
            </a:ln>
          </p:spPr>
        </p:pic>
      </p:grpSp>
      <p:sp>
        <p:nvSpPr>
          <p:cNvPr id="403" name="Google Shape;403;p9"/>
          <p:cNvSpPr/>
          <p:nvPr/>
        </p:nvSpPr>
        <p:spPr>
          <a:xfrm>
            <a:off x="6949587" y="176032"/>
            <a:ext cx="185193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ZA" sz="1400" b="1" i="0" u="none" strike="noStrike" cap="none">
                <a:solidFill>
                  <a:srgbClr val="3E154D"/>
                </a:solidFill>
                <a:latin typeface="Montserrat"/>
                <a:ea typeface="Montserrat"/>
                <a:cs typeface="Montserrat"/>
                <a:sym typeface="Montserrat"/>
              </a:rPr>
              <a:t>Solution -seeking mindset </a:t>
            </a:r>
            <a:endParaRPr sz="1400" b="0" i="0" u="none" strike="noStrike" cap="none">
              <a:solidFill>
                <a:srgbClr val="000000"/>
              </a:solidFill>
              <a:latin typeface="Arial"/>
              <a:ea typeface="Arial"/>
              <a:cs typeface="Arial"/>
              <a:sym typeface="Arial"/>
            </a:endParaRPr>
          </a:p>
        </p:txBody>
      </p:sp>
      <p:grpSp>
        <p:nvGrpSpPr>
          <p:cNvPr id="404" name="Google Shape;404;p9"/>
          <p:cNvGrpSpPr/>
          <p:nvPr/>
        </p:nvGrpSpPr>
        <p:grpSpPr>
          <a:xfrm>
            <a:off x="1301151" y="99015"/>
            <a:ext cx="5738800" cy="6886057"/>
            <a:chOff x="1544432" y="99015"/>
            <a:chExt cx="5738800" cy="6886057"/>
          </a:xfrm>
        </p:grpSpPr>
        <p:grpSp>
          <p:nvGrpSpPr>
            <p:cNvPr id="405" name="Google Shape;405;p9"/>
            <p:cNvGrpSpPr/>
            <p:nvPr/>
          </p:nvGrpSpPr>
          <p:grpSpPr>
            <a:xfrm>
              <a:off x="1544432" y="510865"/>
              <a:ext cx="5738800" cy="6474207"/>
              <a:chOff x="1544432" y="510865"/>
              <a:chExt cx="5738800" cy="6474207"/>
            </a:xfrm>
          </p:grpSpPr>
          <p:grpSp>
            <p:nvGrpSpPr>
              <p:cNvPr id="406" name="Google Shape;406;p9"/>
              <p:cNvGrpSpPr/>
              <p:nvPr/>
            </p:nvGrpSpPr>
            <p:grpSpPr>
              <a:xfrm>
                <a:off x="1544432" y="510865"/>
                <a:ext cx="5738800" cy="6474207"/>
                <a:chOff x="1536043" y="510865"/>
                <a:chExt cx="5738800" cy="6474207"/>
              </a:xfrm>
            </p:grpSpPr>
            <p:pic>
              <p:nvPicPr>
                <p:cNvPr id="407" name="Google Shape;407;p9"/>
                <p:cNvPicPr preferRelativeResize="0"/>
                <p:nvPr/>
              </p:nvPicPr>
              <p:blipFill rotWithShape="1">
                <a:blip r:embed="rId8">
                  <a:alphaModFix/>
                </a:blip>
                <a:srcRect/>
                <a:stretch/>
              </p:blipFill>
              <p:spPr>
                <a:xfrm>
                  <a:off x="1536043" y="510865"/>
                  <a:ext cx="5738800" cy="6474207"/>
                </a:xfrm>
                <a:prstGeom prst="rect">
                  <a:avLst/>
                </a:prstGeom>
                <a:noFill/>
                <a:ln>
                  <a:noFill/>
                </a:ln>
              </p:spPr>
            </p:pic>
            <p:grpSp>
              <p:nvGrpSpPr>
                <p:cNvPr id="408" name="Google Shape;408;p9"/>
                <p:cNvGrpSpPr/>
                <p:nvPr/>
              </p:nvGrpSpPr>
              <p:grpSpPr>
                <a:xfrm>
                  <a:off x="4008669" y="1723715"/>
                  <a:ext cx="354021" cy="4201819"/>
                  <a:chOff x="7432081" y="1719105"/>
                  <a:chExt cx="354021" cy="4201819"/>
                </a:xfrm>
              </p:grpSpPr>
              <p:sp>
                <p:nvSpPr>
                  <p:cNvPr id="409" name="Google Shape;409;p9"/>
                  <p:cNvSpPr txBox="1"/>
                  <p:nvPr/>
                </p:nvSpPr>
                <p:spPr>
                  <a:xfrm rot="-5400000">
                    <a:off x="7004842" y="3405581"/>
                    <a:ext cx="1193033"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ZA" sz="1600" b="0" i="0" u="none" strike="noStrike" cap="none">
                        <a:solidFill>
                          <a:schemeClr val="lt1"/>
                        </a:solidFill>
                        <a:latin typeface="Montserrat"/>
                        <a:ea typeface="Montserrat"/>
                        <a:cs typeface="Montserrat"/>
                        <a:sym typeface="Montserrat"/>
                      </a:rPr>
                      <a:t>through</a:t>
                    </a:r>
                    <a:endParaRPr sz="1400" b="0" i="0" u="none" strike="noStrike" cap="none">
                      <a:solidFill>
                        <a:srgbClr val="000000"/>
                      </a:solidFill>
                      <a:latin typeface="Arial"/>
                      <a:ea typeface="Arial"/>
                      <a:cs typeface="Arial"/>
                      <a:sym typeface="Arial"/>
                    </a:endParaRPr>
                  </a:p>
                </p:txBody>
              </p:sp>
              <p:sp>
                <p:nvSpPr>
                  <p:cNvPr id="410" name="Google Shape;410;p9"/>
                  <p:cNvSpPr txBox="1"/>
                  <p:nvPr/>
                </p:nvSpPr>
                <p:spPr>
                  <a:xfrm rot="-5400000">
                    <a:off x="7024867" y="5159688"/>
                    <a:ext cx="1183917"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ZA" sz="1600" b="0" i="0" u="none" strike="noStrike" cap="none">
                        <a:solidFill>
                          <a:schemeClr val="lt1"/>
                        </a:solidFill>
                        <a:latin typeface="Montserrat"/>
                        <a:ea typeface="Montserrat"/>
                        <a:cs typeface="Montserrat"/>
                        <a:sym typeface="Montserrat"/>
                      </a:rPr>
                      <a:t>Learning</a:t>
                    </a:r>
                    <a:endParaRPr sz="1400" b="0" i="0" u="none" strike="noStrike" cap="none">
                      <a:solidFill>
                        <a:srgbClr val="000000"/>
                      </a:solidFill>
                      <a:latin typeface="Arial"/>
                      <a:ea typeface="Arial"/>
                      <a:cs typeface="Arial"/>
                      <a:sym typeface="Arial"/>
                    </a:endParaRPr>
                  </a:p>
                </p:txBody>
              </p:sp>
              <p:sp>
                <p:nvSpPr>
                  <p:cNvPr id="411" name="Google Shape;411;p9"/>
                  <p:cNvSpPr txBox="1"/>
                  <p:nvPr/>
                </p:nvSpPr>
                <p:spPr>
                  <a:xfrm rot="-5400000">
                    <a:off x="7241100" y="1910086"/>
                    <a:ext cx="720517"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ZA" sz="1600" b="0" i="0" u="none" strike="noStrike" cap="none">
                        <a:solidFill>
                          <a:schemeClr val="lt1"/>
                        </a:solidFill>
                        <a:latin typeface="Montserrat"/>
                        <a:ea typeface="Montserrat"/>
                        <a:cs typeface="Montserrat"/>
                        <a:sym typeface="Montserrat"/>
                      </a:rPr>
                      <a:t>Play</a:t>
                    </a:r>
                    <a:endParaRPr sz="1400" b="0" i="0" u="none" strike="noStrike" cap="none">
                      <a:solidFill>
                        <a:srgbClr val="000000"/>
                      </a:solidFill>
                      <a:latin typeface="Arial"/>
                      <a:ea typeface="Arial"/>
                      <a:cs typeface="Arial"/>
                      <a:sym typeface="Arial"/>
                    </a:endParaRPr>
                  </a:p>
                </p:txBody>
              </p:sp>
            </p:grpSp>
          </p:grpSp>
          <p:sp>
            <p:nvSpPr>
              <p:cNvPr id="412" name="Google Shape;412;p9"/>
              <p:cNvSpPr txBox="1"/>
              <p:nvPr/>
            </p:nvSpPr>
            <p:spPr>
              <a:xfrm>
                <a:off x="4850279" y="4390050"/>
                <a:ext cx="869484"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ZA" sz="1000" b="0" i="0" u="none" strike="noStrike" cap="none">
                    <a:solidFill>
                      <a:srgbClr val="1891D1"/>
                    </a:solidFill>
                    <a:latin typeface="Montserrat"/>
                    <a:ea typeface="Montserrat"/>
                    <a:cs typeface="Montserrat"/>
                    <a:sym typeface="Montserrat"/>
                  </a:rPr>
                  <a:t>Reflect and Iterate </a:t>
                </a:r>
                <a:endParaRPr sz="1400" b="0" i="0" u="none" strike="noStrike" cap="none">
                  <a:solidFill>
                    <a:srgbClr val="000000"/>
                  </a:solidFill>
                  <a:latin typeface="Arial"/>
                  <a:ea typeface="Arial"/>
                  <a:cs typeface="Arial"/>
                  <a:sym typeface="Arial"/>
                </a:endParaRPr>
              </a:p>
            </p:txBody>
          </p:sp>
          <p:sp>
            <p:nvSpPr>
              <p:cNvPr id="413" name="Google Shape;413;p9"/>
              <p:cNvSpPr txBox="1"/>
              <p:nvPr/>
            </p:nvSpPr>
            <p:spPr>
              <a:xfrm>
                <a:off x="5385998" y="905066"/>
                <a:ext cx="839952"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ZA" sz="1000" b="0" i="0" u="none" strike="noStrike" cap="none">
                    <a:solidFill>
                      <a:srgbClr val="46B85F"/>
                    </a:solidFill>
                    <a:latin typeface="Montserrat"/>
                    <a:ea typeface="Montserrat"/>
                    <a:cs typeface="Montserrat"/>
                    <a:sym typeface="Montserrat"/>
                  </a:rPr>
                  <a:t>Reflect and Iterate </a:t>
                </a:r>
                <a:endParaRPr sz="1400" b="0" i="0" u="none" strike="noStrike" cap="none">
                  <a:solidFill>
                    <a:srgbClr val="000000"/>
                  </a:solidFill>
                  <a:latin typeface="Arial"/>
                  <a:ea typeface="Arial"/>
                  <a:cs typeface="Arial"/>
                  <a:sym typeface="Arial"/>
                </a:endParaRPr>
              </a:p>
            </p:txBody>
          </p:sp>
          <p:sp>
            <p:nvSpPr>
              <p:cNvPr id="414" name="Google Shape;414;p9"/>
              <p:cNvSpPr txBox="1"/>
              <p:nvPr/>
            </p:nvSpPr>
            <p:spPr>
              <a:xfrm>
                <a:off x="5053898" y="2721239"/>
                <a:ext cx="839952"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ZA" sz="1000" b="0" i="0" u="none" strike="noStrike" cap="none">
                    <a:solidFill>
                      <a:srgbClr val="EE368F"/>
                    </a:solidFill>
                    <a:latin typeface="Montserrat"/>
                    <a:ea typeface="Montserrat"/>
                    <a:cs typeface="Montserrat"/>
                    <a:sym typeface="Montserrat"/>
                  </a:rPr>
                  <a:t>Reflect and Iterate </a:t>
                </a:r>
                <a:endParaRPr sz="1400" b="0" i="0" u="none" strike="noStrike" cap="none">
                  <a:solidFill>
                    <a:srgbClr val="000000"/>
                  </a:solidFill>
                  <a:latin typeface="Arial"/>
                  <a:ea typeface="Arial"/>
                  <a:cs typeface="Arial"/>
                  <a:sym typeface="Arial"/>
                </a:endParaRPr>
              </a:p>
            </p:txBody>
          </p:sp>
        </p:grpSp>
        <p:pic>
          <p:nvPicPr>
            <p:cNvPr id="415" name="Google Shape;415;p9"/>
            <p:cNvPicPr preferRelativeResize="0"/>
            <p:nvPr/>
          </p:nvPicPr>
          <p:blipFill rotWithShape="1">
            <a:blip r:embed="rId9">
              <a:alphaModFix/>
            </a:blip>
            <a:srcRect/>
            <a:stretch/>
          </p:blipFill>
          <p:spPr>
            <a:xfrm>
              <a:off x="3161967" y="5434301"/>
              <a:ext cx="878402" cy="1298429"/>
            </a:xfrm>
            <a:prstGeom prst="rect">
              <a:avLst/>
            </a:prstGeom>
            <a:noFill/>
            <a:ln>
              <a:noFill/>
            </a:ln>
          </p:spPr>
        </p:pic>
        <p:pic>
          <p:nvPicPr>
            <p:cNvPr id="416" name="Google Shape;416;p9"/>
            <p:cNvPicPr preferRelativeResize="0"/>
            <p:nvPr/>
          </p:nvPicPr>
          <p:blipFill rotWithShape="1">
            <a:blip r:embed="rId10">
              <a:alphaModFix/>
            </a:blip>
            <a:srcRect/>
            <a:stretch/>
          </p:blipFill>
          <p:spPr>
            <a:xfrm>
              <a:off x="2761953" y="2827798"/>
              <a:ext cx="964494" cy="1424243"/>
            </a:xfrm>
            <a:prstGeom prst="rect">
              <a:avLst/>
            </a:prstGeom>
            <a:noFill/>
            <a:ln>
              <a:noFill/>
            </a:ln>
          </p:spPr>
        </p:pic>
        <p:pic>
          <p:nvPicPr>
            <p:cNvPr id="417" name="Google Shape;417;p9"/>
            <p:cNvPicPr preferRelativeResize="0"/>
            <p:nvPr/>
          </p:nvPicPr>
          <p:blipFill rotWithShape="1">
            <a:blip r:embed="rId11">
              <a:alphaModFix/>
            </a:blip>
            <a:srcRect/>
            <a:stretch/>
          </p:blipFill>
          <p:spPr>
            <a:xfrm>
              <a:off x="6437793" y="99015"/>
              <a:ext cx="743126" cy="1383622"/>
            </a:xfrm>
            <a:prstGeom prst="rect">
              <a:avLst/>
            </a:prstGeom>
            <a:noFill/>
            <a:ln>
              <a:noFill/>
            </a:ln>
          </p:spPr>
        </p:pic>
      </p:grpSp>
      <p:grpSp>
        <p:nvGrpSpPr>
          <p:cNvPr id="418" name="Google Shape;418;p9"/>
          <p:cNvGrpSpPr/>
          <p:nvPr/>
        </p:nvGrpSpPr>
        <p:grpSpPr>
          <a:xfrm>
            <a:off x="9367605" y="4272736"/>
            <a:ext cx="2874783" cy="2408562"/>
            <a:chOff x="-3012" y="4390171"/>
            <a:chExt cx="2874783" cy="2408562"/>
          </a:xfrm>
        </p:grpSpPr>
        <p:pic>
          <p:nvPicPr>
            <p:cNvPr id="419" name="Google Shape;419;p9"/>
            <p:cNvPicPr preferRelativeResize="0"/>
            <p:nvPr/>
          </p:nvPicPr>
          <p:blipFill rotWithShape="1">
            <a:blip r:embed="rId12">
              <a:alphaModFix/>
            </a:blip>
            <a:srcRect/>
            <a:stretch/>
          </p:blipFill>
          <p:spPr>
            <a:xfrm>
              <a:off x="214022" y="4618286"/>
              <a:ext cx="1841999" cy="2180447"/>
            </a:xfrm>
            <a:prstGeom prst="rect">
              <a:avLst/>
            </a:prstGeom>
            <a:noFill/>
            <a:ln>
              <a:noFill/>
            </a:ln>
          </p:spPr>
        </p:pic>
        <p:grpSp>
          <p:nvGrpSpPr>
            <p:cNvPr id="420" name="Google Shape;420;p9"/>
            <p:cNvGrpSpPr/>
            <p:nvPr/>
          </p:nvGrpSpPr>
          <p:grpSpPr>
            <a:xfrm>
              <a:off x="1535958" y="5180215"/>
              <a:ext cx="1335813" cy="1084220"/>
              <a:chOff x="1535958" y="5180215"/>
              <a:chExt cx="1335813" cy="1084220"/>
            </a:xfrm>
          </p:grpSpPr>
          <p:sp>
            <p:nvSpPr>
              <p:cNvPr id="421" name="Google Shape;421;p9"/>
              <p:cNvSpPr txBox="1"/>
              <p:nvPr/>
            </p:nvSpPr>
            <p:spPr>
              <a:xfrm>
                <a:off x="1535958" y="5180215"/>
                <a:ext cx="1120319"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ZA" sz="1050" b="1" i="0" u="none" strike="noStrike" cap="none">
                    <a:solidFill>
                      <a:srgbClr val="3E154D"/>
                    </a:solidFill>
                    <a:latin typeface="Montserrat"/>
                    <a:ea typeface="Montserrat"/>
                    <a:cs typeface="Montserrat"/>
                    <a:sym typeface="Montserrat"/>
                  </a:rPr>
                  <a:t>Multi literacy pedagogy</a:t>
                </a:r>
                <a:endParaRPr sz="1400" b="0" i="0" u="none" strike="noStrike" cap="none">
                  <a:solidFill>
                    <a:srgbClr val="000000"/>
                  </a:solidFill>
                  <a:latin typeface="Arial"/>
                  <a:ea typeface="Arial"/>
                  <a:cs typeface="Arial"/>
                  <a:sym typeface="Arial"/>
                </a:endParaRPr>
              </a:p>
            </p:txBody>
          </p:sp>
          <p:sp>
            <p:nvSpPr>
              <p:cNvPr id="422" name="Google Shape;422;p9"/>
              <p:cNvSpPr txBox="1"/>
              <p:nvPr/>
            </p:nvSpPr>
            <p:spPr>
              <a:xfrm>
                <a:off x="1538412" y="5556549"/>
                <a:ext cx="133335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0" i="0" u="none" strike="noStrike" cap="none">
                    <a:solidFill>
                      <a:srgbClr val="EE368F"/>
                    </a:solidFill>
                    <a:latin typeface="Montserrat"/>
                    <a:ea typeface="Montserrat"/>
                    <a:cs typeface="Montserrat"/>
                    <a:sym typeface="Montserrat"/>
                  </a:rPr>
                  <a:t>Experiencing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ZA" sz="1000" b="0" i="0" u="none" strike="noStrike" cap="none">
                    <a:solidFill>
                      <a:srgbClr val="EE368F"/>
                    </a:solidFill>
                    <a:latin typeface="Montserrat"/>
                    <a:ea typeface="Montserrat"/>
                    <a:cs typeface="Montserrat"/>
                    <a:sym typeface="Montserrat"/>
                  </a:rPr>
                  <a:t>Conceptualising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ZA" sz="1000" b="0" i="0" u="none" strike="noStrike" cap="none">
                    <a:solidFill>
                      <a:srgbClr val="EE368F"/>
                    </a:solidFill>
                    <a:latin typeface="Montserrat"/>
                    <a:ea typeface="Montserrat"/>
                    <a:cs typeface="Montserrat"/>
                    <a:sym typeface="Montserrat"/>
                  </a:rPr>
                  <a:t>Analysing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ZA" sz="1000" b="0" i="0" u="none" strike="noStrike" cap="none">
                    <a:solidFill>
                      <a:srgbClr val="EE368F"/>
                    </a:solidFill>
                    <a:latin typeface="Montserrat"/>
                    <a:ea typeface="Montserrat"/>
                    <a:cs typeface="Montserrat"/>
                    <a:sym typeface="Montserrat"/>
                  </a:rPr>
                  <a:t>Applying</a:t>
                </a:r>
                <a:endParaRPr sz="1400" b="0" i="0" u="none" strike="noStrike" cap="none">
                  <a:solidFill>
                    <a:srgbClr val="000000"/>
                  </a:solidFill>
                  <a:latin typeface="Arial"/>
                  <a:ea typeface="Arial"/>
                  <a:cs typeface="Arial"/>
                  <a:sym typeface="Arial"/>
                </a:endParaRPr>
              </a:p>
            </p:txBody>
          </p:sp>
        </p:grpSp>
        <p:sp>
          <p:nvSpPr>
            <p:cNvPr id="423" name="Google Shape;423;p9"/>
            <p:cNvSpPr txBox="1"/>
            <p:nvPr/>
          </p:nvSpPr>
          <p:spPr>
            <a:xfrm>
              <a:off x="-3012" y="4390171"/>
              <a:ext cx="955335" cy="4154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ZA" sz="1050" b="1" i="0" u="none" strike="noStrike" cap="none">
                  <a:solidFill>
                    <a:srgbClr val="3E154D"/>
                  </a:solidFill>
                  <a:latin typeface="Montserrat"/>
                  <a:ea typeface="Montserrat"/>
                  <a:cs typeface="Montserrat"/>
                  <a:sym typeface="Montserrat"/>
                </a:rPr>
                <a:t>Tools and Resources</a:t>
              </a:r>
              <a:endParaRPr sz="1400" b="0" i="0" u="none" strike="noStrike" cap="none">
                <a:solidFill>
                  <a:srgbClr val="000000"/>
                </a:solidFill>
                <a:latin typeface="Arial"/>
                <a:ea typeface="Arial"/>
                <a:cs typeface="Arial"/>
                <a:sym typeface="Arial"/>
              </a:endParaRPr>
            </a:p>
          </p:txBody>
        </p:sp>
      </p:grpSp>
      <p:sp>
        <p:nvSpPr>
          <p:cNvPr id="424" name="Google Shape;424;p9"/>
          <p:cNvSpPr txBox="1"/>
          <p:nvPr/>
        </p:nvSpPr>
        <p:spPr>
          <a:xfrm>
            <a:off x="10806438" y="2547454"/>
            <a:ext cx="1357472" cy="12234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ZA" sz="1050" b="1" i="0" u="none" strike="noStrike" cap="none">
                <a:solidFill>
                  <a:srgbClr val="3E154D"/>
                </a:solidFill>
                <a:latin typeface="Montserrat"/>
                <a:ea typeface="Montserrat"/>
                <a:cs typeface="Montserrat"/>
                <a:sym typeface="Montserrat"/>
              </a:rPr>
              <a:t>The teacher facilitates this learning process using tools and resources and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ZA" sz="1050" b="1" i="0" u="none" strike="noStrike" cap="none">
                <a:solidFill>
                  <a:srgbClr val="3E154D"/>
                </a:solidFill>
                <a:latin typeface="Montserrat"/>
                <a:ea typeface="Montserrat"/>
                <a:cs typeface="Montserrat"/>
                <a:sym typeface="Montserrat"/>
              </a:rPr>
              <a:t> learning through play </a:t>
            </a:r>
            <a:endParaRPr sz="1400" b="0" i="0" u="none" strike="noStrike" cap="none">
              <a:solidFill>
                <a:srgbClr val="000000"/>
              </a:solidFill>
              <a:latin typeface="Arial"/>
              <a:ea typeface="Arial"/>
              <a:cs typeface="Arial"/>
              <a:sym typeface="Arial"/>
            </a:endParaRPr>
          </a:p>
        </p:txBody>
      </p:sp>
      <p:pic>
        <p:nvPicPr>
          <p:cNvPr id="425" name="Google Shape;425;p9" descr="Icon&#10;&#10;Description automatically generated"/>
          <p:cNvPicPr preferRelativeResize="0"/>
          <p:nvPr/>
        </p:nvPicPr>
        <p:blipFill rotWithShape="1">
          <a:blip r:embed="rId13">
            <a:alphaModFix/>
          </a:blip>
          <a:srcRect/>
          <a:stretch/>
        </p:blipFill>
        <p:spPr>
          <a:xfrm rot="-1148229">
            <a:off x="10478553" y="3869497"/>
            <a:ext cx="849760" cy="618298"/>
          </a:xfrm>
          <a:prstGeom prst="rect">
            <a:avLst/>
          </a:prstGeom>
          <a:noFill/>
          <a:ln>
            <a:noFill/>
          </a:ln>
        </p:spPr>
      </p:pic>
      <p:sp>
        <p:nvSpPr>
          <p:cNvPr id="426" name="Google Shape;426;p9"/>
          <p:cNvSpPr txBox="1">
            <a:spLocks noGrp="1"/>
          </p:cNvSpPr>
          <p:nvPr>
            <p:ph type="sldNum" idx="12"/>
          </p:nvPr>
        </p:nvSpPr>
        <p:spPr>
          <a:xfrm>
            <a:off x="9259824" y="640207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ZA"/>
              <a:t>10</a:t>
            </a:fld>
            <a:endParaRPr/>
          </a:p>
        </p:txBody>
      </p:sp>
      <p:grpSp>
        <p:nvGrpSpPr>
          <p:cNvPr id="427" name="Google Shape;427;p9"/>
          <p:cNvGrpSpPr/>
          <p:nvPr/>
        </p:nvGrpSpPr>
        <p:grpSpPr>
          <a:xfrm>
            <a:off x="5479118" y="5430287"/>
            <a:ext cx="4149819" cy="419261"/>
            <a:chOff x="5525118" y="5654164"/>
            <a:chExt cx="4149819" cy="419261"/>
          </a:xfrm>
        </p:grpSpPr>
        <p:sp>
          <p:nvSpPr>
            <p:cNvPr id="428" name="Google Shape;428;p9"/>
            <p:cNvSpPr txBox="1"/>
            <p:nvPr/>
          </p:nvSpPr>
          <p:spPr>
            <a:xfrm>
              <a:off x="6309993" y="5800096"/>
              <a:ext cx="336494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0" i="1" u="none" strike="noStrike" cap="none">
                  <a:solidFill>
                    <a:srgbClr val="595959"/>
                  </a:solidFill>
                  <a:latin typeface="Montserrat"/>
                  <a:ea typeface="Montserrat"/>
                  <a:cs typeface="Montserrat"/>
                  <a:sym typeface="Montserrat"/>
                </a:rPr>
                <a:t>Order and categorise your existing knowledge </a:t>
              </a:r>
              <a:endParaRPr sz="1400" b="0" i="0" u="none" strike="noStrike" cap="none">
                <a:solidFill>
                  <a:srgbClr val="000000"/>
                </a:solidFill>
                <a:latin typeface="Arial"/>
                <a:ea typeface="Arial"/>
                <a:cs typeface="Arial"/>
                <a:sym typeface="Arial"/>
              </a:endParaRPr>
            </a:p>
          </p:txBody>
        </p:sp>
        <p:grpSp>
          <p:nvGrpSpPr>
            <p:cNvPr id="429" name="Google Shape;429;p9"/>
            <p:cNvGrpSpPr/>
            <p:nvPr/>
          </p:nvGrpSpPr>
          <p:grpSpPr>
            <a:xfrm>
              <a:off x="5525118" y="5654164"/>
              <a:ext cx="889811" cy="419261"/>
              <a:chOff x="3936658" y="5596191"/>
              <a:chExt cx="889810" cy="419261"/>
            </a:xfrm>
          </p:grpSpPr>
          <p:sp>
            <p:nvSpPr>
              <p:cNvPr id="430" name="Google Shape;430;p9"/>
              <p:cNvSpPr txBox="1"/>
              <p:nvPr/>
            </p:nvSpPr>
            <p:spPr>
              <a:xfrm>
                <a:off x="4124498" y="5769231"/>
                <a:ext cx="70197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0" i="0" u="none" strike="noStrike" cap="none">
                    <a:solidFill>
                      <a:schemeClr val="accent4"/>
                    </a:solidFill>
                    <a:latin typeface="Montserrat"/>
                    <a:ea typeface="Montserrat"/>
                    <a:cs typeface="Montserrat"/>
                    <a:sym typeface="Montserrat"/>
                  </a:rPr>
                  <a:t>ORDER</a:t>
                </a:r>
                <a:endParaRPr sz="1400" b="0" i="0" u="none" strike="noStrike" cap="none">
                  <a:solidFill>
                    <a:srgbClr val="000000"/>
                  </a:solidFill>
                  <a:latin typeface="Arial"/>
                  <a:ea typeface="Arial"/>
                  <a:cs typeface="Arial"/>
                  <a:sym typeface="Arial"/>
                </a:endParaRPr>
              </a:p>
            </p:txBody>
          </p:sp>
          <p:grpSp>
            <p:nvGrpSpPr>
              <p:cNvPr id="431" name="Google Shape;431;p9"/>
              <p:cNvGrpSpPr/>
              <p:nvPr/>
            </p:nvGrpSpPr>
            <p:grpSpPr>
              <a:xfrm>
                <a:off x="3936658" y="5596191"/>
                <a:ext cx="784874" cy="394098"/>
                <a:chOff x="3936658" y="5596191"/>
                <a:chExt cx="784874" cy="394098"/>
              </a:xfrm>
            </p:grpSpPr>
            <p:grpSp>
              <p:nvGrpSpPr>
                <p:cNvPr id="432" name="Google Shape;432;p9"/>
                <p:cNvGrpSpPr/>
                <p:nvPr/>
              </p:nvGrpSpPr>
              <p:grpSpPr>
                <a:xfrm>
                  <a:off x="3960463" y="5596191"/>
                  <a:ext cx="761069" cy="394098"/>
                  <a:chOff x="3960463" y="5596191"/>
                  <a:chExt cx="761069" cy="394098"/>
                </a:xfrm>
              </p:grpSpPr>
              <p:pic>
                <p:nvPicPr>
                  <p:cNvPr id="433" name="Google Shape;433;p9"/>
                  <p:cNvPicPr preferRelativeResize="0"/>
                  <p:nvPr/>
                </p:nvPicPr>
                <p:blipFill rotWithShape="1">
                  <a:blip r:embed="rId14">
                    <a:alphaModFix/>
                  </a:blip>
                  <a:srcRect/>
                  <a:stretch/>
                </p:blipFill>
                <p:spPr>
                  <a:xfrm>
                    <a:off x="3960463" y="5596191"/>
                    <a:ext cx="264278" cy="394098"/>
                  </a:xfrm>
                  <a:prstGeom prst="rect">
                    <a:avLst/>
                  </a:prstGeom>
                  <a:noFill/>
                  <a:ln>
                    <a:noFill/>
                  </a:ln>
                </p:spPr>
              </p:pic>
              <p:cxnSp>
                <p:nvCxnSpPr>
                  <p:cNvPr id="434" name="Google Shape;434;p9"/>
                  <p:cNvCxnSpPr/>
                  <p:nvPr/>
                </p:nvCxnSpPr>
                <p:spPr>
                  <a:xfrm>
                    <a:off x="4088587" y="5977223"/>
                    <a:ext cx="632945" cy="0"/>
                  </a:xfrm>
                  <a:prstGeom prst="straightConnector1">
                    <a:avLst/>
                  </a:prstGeom>
                  <a:noFill/>
                  <a:ln w="12700" cap="flat" cmpd="sng">
                    <a:solidFill>
                      <a:srgbClr val="1891D1"/>
                    </a:solidFill>
                    <a:prstDash val="solid"/>
                    <a:miter lim="800000"/>
                    <a:headEnd type="none" w="sm" len="sm"/>
                    <a:tailEnd type="none" w="sm" len="sm"/>
                  </a:ln>
                </p:spPr>
              </p:cxnSp>
            </p:grpSp>
            <p:sp>
              <p:nvSpPr>
                <p:cNvPr id="435" name="Google Shape;435;p9"/>
                <p:cNvSpPr txBox="1"/>
                <p:nvPr/>
              </p:nvSpPr>
              <p:spPr>
                <a:xfrm>
                  <a:off x="3936658" y="5609572"/>
                  <a:ext cx="3038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ZA" sz="1600" b="1" i="0" u="none" strike="noStrike" cap="none">
                      <a:solidFill>
                        <a:schemeClr val="accent4"/>
                      </a:solidFill>
                      <a:latin typeface="Montserrat"/>
                      <a:ea typeface="Montserrat"/>
                      <a:cs typeface="Montserrat"/>
                      <a:sym typeface="Montserrat"/>
                    </a:rPr>
                    <a:t>3</a:t>
                  </a:r>
                  <a:endParaRPr sz="1400" b="0" i="0" u="none" strike="noStrike" cap="none">
                    <a:solidFill>
                      <a:srgbClr val="000000"/>
                    </a:solidFill>
                    <a:latin typeface="Arial"/>
                    <a:ea typeface="Arial"/>
                    <a:cs typeface="Arial"/>
                    <a:sym typeface="Arial"/>
                  </a:endParaRPr>
                </a:p>
              </p:txBody>
            </p:sp>
          </p:grpSp>
        </p:grpSp>
      </p:grpSp>
      <p:grpSp>
        <p:nvGrpSpPr>
          <p:cNvPr id="436" name="Google Shape;436;p9"/>
          <p:cNvGrpSpPr/>
          <p:nvPr/>
        </p:nvGrpSpPr>
        <p:grpSpPr>
          <a:xfrm>
            <a:off x="5691729" y="5051262"/>
            <a:ext cx="3701968" cy="461676"/>
            <a:chOff x="5754242" y="5213494"/>
            <a:chExt cx="3701968" cy="461676"/>
          </a:xfrm>
        </p:grpSpPr>
        <p:grpSp>
          <p:nvGrpSpPr>
            <p:cNvPr id="437" name="Google Shape;437;p9"/>
            <p:cNvGrpSpPr/>
            <p:nvPr/>
          </p:nvGrpSpPr>
          <p:grpSpPr>
            <a:xfrm>
              <a:off x="5754242" y="5213494"/>
              <a:ext cx="789779" cy="442504"/>
              <a:chOff x="4419130" y="4675028"/>
              <a:chExt cx="789779" cy="442504"/>
            </a:xfrm>
          </p:grpSpPr>
          <p:sp>
            <p:nvSpPr>
              <p:cNvPr id="438" name="Google Shape;438;p9"/>
              <p:cNvSpPr txBox="1"/>
              <p:nvPr/>
            </p:nvSpPr>
            <p:spPr>
              <a:xfrm>
                <a:off x="4571540" y="4871311"/>
                <a:ext cx="637369"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0" i="0" u="none" strike="noStrike" cap="none">
                    <a:solidFill>
                      <a:schemeClr val="accent4"/>
                    </a:solidFill>
                    <a:latin typeface="Montserrat"/>
                    <a:ea typeface="Montserrat"/>
                    <a:cs typeface="Montserrat"/>
                    <a:sym typeface="Montserrat"/>
                  </a:rPr>
                  <a:t>APPLY</a:t>
                </a:r>
                <a:endParaRPr sz="1400" b="0" i="0" u="none" strike="noStrike" cap="none">
                  <a:solidFill>
                    <a:srgbClr val="000000"/>
                  </a:solidFill>
                  <a:latin typeface="Arial"/>
                  <a:ea typeface="Arial"/>
                  <a:cs typeface="Arial"/>
                  <a:sym typeface="Arial"/>
                </a:endParaRPr>
              </a:p>
            </p:txBody>
          </p:sp>
          <p:grpSp>
            <p:nvGrpSpPr>
              <p:cNvPr id="439" name="Google Shape;439;p9"/>
              <p:cNvGrpSpPr/>
              <p:nvPr/>
            </p:nvGrpSpPr>
            <p:grpSpPr>
              <a:xfrm>
                <a:off x="4419130" y="4675028"/>
                <a:ext cx="701926" cy="410520"/>
                <a:chOff x="4419130" y="4675028"/>
                <a:chExt cx="701926" cy="410520"/>
              </a:xfrm>
            </p:grpSpPr>
            <p:grpSp>
              <p:nvGrpSpPr>
                <p:cNvPr id="440" name="Google Shape;440;p9"/>
                <p:cNvGrpSpPr/>
                <p:nvPr/>
              </p:nvGrpSpPr>
              <p:grpSpPr>
                <a:xfrm>
                  <a:off x="4447239" y="4691450"/>
                  <a:ext cx="673817" cy="394098"/>
                  <a:chOff x="3941418" y="5620257"/>
                  <a:chExt cx="673817" cy="394098"/>
                </a:xfrm>
              </p:grpSpPr>
              <p:pic>
                <p:nvPicPr>
                  <p:cNvPr id="441" name="Google Shape;441;p9"/>
                  <p:cNvPicPr preferRelativeResize="0"/>
                  <p:nvPr/>
                </p:nvPicPr>
                <p:blipFill rotWithShape="1">
                  <a:blip r:embed="rId14">
                    <a:alphaModFix/>
                  </a:blip>
                  <a:srcRect/>
                  <a:stretch/>
                </p:blipFill>
                <p:spPr>
                  <a:xfrm>
                    <a:off x="3941418" y="5620257"/>
                    <a:ext cx="264278" cy="394098"/>
                  </a:xfrm>
                  <a:prstGeom prst="rect">
                    <a:avLst/>
                  </a:prstGeom>
                  <a:noFill/>
                  <a:ln>
                    <a:noFill/>
                  </a:ln>
                </p:spPr>
              </p:pic>
              <p:cxnSp>
                <p:nvCxnSpPr>
                  <p:cNvPr id="442" name="Google Shape;442;p9"/>
                  <p:cNvCxnSpPr/>
                  <p:nvPr/>
                </p:nvCxnSpPr>
                <p:spPr>
                  <a:xfrm>
                    <a:off x="4072277" y="6004503"/>
                    <a:ext cx="542958" cy="0"/>
                  </a:xfrm>
                  <a:prstGeom prst="straightConnector1">
                    <a:avLst/>
                  </a:prstGeom>
                  <a:noFill/>
                  <a:ln w="12700" cap="flat" cmpd="sng">
                    <a:solidFill>
                      <a:srgbClr val="1891D1"/>
                    </a:solidFill>
                    <a:prstDash val="solid"/>
                    <a:miter lim="800000"/>
                    <a:headEnd type="none" w="sm" len="sm"/>
                    <a:tailEnd type="none" w="sm" len="sm"/>
                  </a:ln>
                </p:spPr>
              </p:cxnSp>
            </p:grpSp>
            <p:sp>
              <p:nvSpPr>
                <p:cNvPr id="443" name="Google Shape;443;p9"/>
                <p:cNvSpPr txBox="1"/>
                <p:nvPr/>
              </p:nvSpPr>
              <p:spPr>
                <a:xfrm>
                  <a:off x="4419130" y="4675028"/>
                  <a:ext cx="3038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ZA" sz="1600" b="1" i="0" u="none" strike="noStrike" cap="none">
                      <a:solidFill>
                        <a:schemeClr val="accent4"/>
                      </a:solidFill>
                      <a:latin typeface="Montserrat"/>
                      <a:ea typeface="Montserrat"/>
                      <a:cs typeface="Montserrat"/>
                      <a:sym typeface="Montserrat"/>
                    </a:rPr>
                    <a:t>4</a:t>
                  </a:r>
                  <a:endParaRPr sz="1400" b="0" i="0" u="none" strike="noStrike" cap="none">
                    <a:solidFill>
                      <a:srgbClr val="000000"/>
                    </a:solidFill>
                    <a:latin typeface="Arial"/>
                    <a:ea typeface="Arial"/>
                    <a:cs typeface="Arial"/>
                    <a:sym typeface="Arial"/>
                  </a:endParaRPr>
                </a:p>
              </p:txBody>
            </p:sp>
          </p:grpSp>
        </p:grpSp>
        <p:sp>
          <p:nvSpPr>
            <p:cNvPr id="444" name="Google Shape;444;p9"/>
            <p:cNvSpPr txBox="1"/>
            <p:nvPr/>
          </p:nvSpPr>
          <p:spPr>
            <a:xfrm>
              <a:off x="6442628" y="5428949"/>
              <a:ext cx="3013582"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0" i="1" u="none" strike="noStrike" cap="none">
                  <a:solidFill>
                    <a:srgbClr val="595959"/>
                  </a:solidFill>
                  <a:latin typeface="Montserrat"/>
                  <a:ea typeface="Montserrat"/>
                  <a:cs typeface="Montserrat"/>
                  <a:sym typeface="Montserrat"/>
                </a:rPr>
                <a:t>Apply your knowledge to your environment </a:t>
              </a:r>
              <a:endParaRPr sz="1400" b="0" i="0" u="none" strike="noStrike" cap="none">
                <a:solidFill>
                  <a:srgbClr val="000000"/>
                </a:solidFill>
                <a:latin typeface="Arial"/>
                <a:ea typeface="Arial"/>
                <a:cs typeface="Arial"/>
                <a:sym typeface="Arial"/>
              </a:endParaRPr>
            </a:p>
          </p:txBody>
        </p:sp>
      </p:grpSp>
      <p:grpSp>
        <p:nvGrpSpPr>
          <p:cNvPr id="445" name="Google Shape;445;p9"/>
          <p:cNvGrpSpPr/>
          <p:nvPr/>
        </p:nvGrpSpPr>
        <p:grpSpPr>
          <a:xfrm>
            <a:off x="5766800" y="4558978"/>
            <a:ext cx="3787844" cy="495873"/>
            <a:chOff x="5871725" y="4683335"/>
            <a:chExt cx="3787844" cy="495873"/>
          </a:xfrm>
        </p:grpSpPr>
        <p:sp>
          <p:nvSpPr>
            <p:cNvPr id="446" name="Google Shape;446;p9"/>
            <p:cNvSpPr txBox="1"/>
            <p:nvPr/>
          </p:nvSpPr>
          <p:spPr>
            <a:xfrm>
              <a:off x="6695931" y="4779098"/>
              <a:ext cx="296363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0" i="1" u="none" strike="noStrike" cap="none">
                  <a:solidFill>
                    <a:srgbClr val="595959"/>
                  </a:solidFill>
                  <a:latin typeface="Montserrat"/>
                  <a:ea typeface="Montserrat"/>
                  <a:cs typeface="Montserrat"/>
                  <a:sym typeface="Montserrat"/>
                </a:rPr>
                <a:t>Ask lots of questions to help you define your problem</a:t>
              </a:r>
              <a:endParaRPr sz="1400" b="0" i="0" u="none" strike="noStrike" cap="none">
                <a:solidFill>
                  <a:srgbClr val="000000"/>
                </a:solidFill>
                <a:latin typeface="Arial"/>
                <a:ea typeface="Arial"/>
                <a:cs typeface="Arial"/>
                <a:sym typeface="Arial"/>
              </a:endParaRPr>
            </a:p>
          </p:txBody>
        </p:sp>
        <p:grpSp>
          <p:nvGrpSpPr>
            <p:cNvPr id="447" name="Google Shape;447;p9"/>
            <p:cNvGrpSpPr/>
            <p:nvPr/>
          </p:nvGrpSpPr>
          <p:grpSpPr>
            <a:xfrm>
              <a:off x="5871725" y="4683335"/>
              <a:ext cx="873436" cy="430296"/>
              <a:chOff x="3868980" y="4352745"/>
              <a:chExt cx="873436" cy="430296"/>
            </a:xfrm>
          </p:grpSpPr>
          <p:grpSp>
            <p:nvGrpSpPr>
              <p:cNvPr id="448" name="Google Shape;448;p9"/>
              <p:cNvGrpSpPr/>
              <p:nvPr/>
            </p:nvGrpSpPr>
            <p:grpSpPr>
              <a:xfrm>
                <a:off x="3888770" y="4364538"/>
                <a:ext cx="853646" cy="418503"/>
                <a:chOff x="3682323" y="4342308"/>
                <a:chExt cx="853646" cy="418503"/>
              </a:xfrm>
            </p:grpSpPr>
            <p:sp>
              <p:nvSpPr>
                <p:cNvPr id="449" name="Google Shape;449;p9"/>
                <p:cNvSpPr txBox="1"/>
                <p:nvPr/>
              </p:nvSpPr>
              <p:spPr>
                <a:xfrm>
                  <a:off x="3814300" y="4514590"/>
                  <a:ext cx="721669"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ZA" sz="1000" b="0" i="0" u="none" strike="noStrike" cap="none">
                      <a:solidFill>
                        <a:schemeClr val="accent2"/>
                      </a:solidFill>
                      <a:latin typeface="Montserrat"/>
                      <a:ea typeface="Montserrat"/>
                      <a:cs typeface="Montserrat"/>
                      <a:sym typeface="Montserrat"/>
                    </a:rPr>
                    <a:t>DEFINE</a:t>
                  </a:r>
                  <a:endParaRPr sz="1400" b="0" i="0" u="none" strike="noStrike" cap="none">
                    <a:solidFill>
                      <a:srgbClr val="000000"/>
                    </a:solidFill>
                    <a:latin typeface="Arial"/>
                    <a:ea typeface="Arial"/>
                    <a:cs typeface="Arial"/>
                    <a:sym typeface="Arial"/>
                  </a:endParaRPr>
                </a:p>
              </p:txBody>
            </p:sp>
            <p:grpSp>
              <p:nvGrpSpPr>
                <p:cNvPr id="450" name="Google Shape;450;p9"/>
                <p:cNvGrpSpPr/>
                <p:nvPr/>
              </p:nvGrpSpPr>
              <p:grpSpPr>
                <a:xfrm>
                  <a:off x="3682323" y="4342308"/>
                  <a:ext cx="768382" cy="394098"/>
                  <a:chOff x="3827438" y="5585999"/>
                  <a:chExt cx="768382" cy="394098"/>
                </a:xfrm>
              </p:grpSpPr>
              <p:pic>
                <p:nvPicPr>
                  <p:cNvPr id="451" name="Google Shape;451;p9"/>
                  <p:cNvPicPr preferRelativeResize="0"/>
                  <p:nvPr/>
                </p:nvPicPr>
                <p:blipFill rotWithShape="1">
                  <a:blip r:embed="rId15">
                    <a:alphaModFix/>
                  </a:blip>
                  <a:srcRect/>
                  <a:stretch/>
                </p:blipFill>
                <p:spPr>
                  <a:xfrm>
                    <a:off x="3827438" y="5585999"/>
                    <a:ext cx="264277" cy="394098"/>
                  </a:xfrm>
                  <a:prstGeom prst="rect">
                    <a:avLst/>
                  </a:prstGeom>
                  <a:noFill/>
                  <a:ln>
                    <a:noFill/>
                  </a:ln>
                </p:spPr>
              </p:pic>
              <p:cxnSp>
                <p:nvCxnSpPr>
                  <p:cNvPr id="452" name="Google Shape;452;p9"/>
                  <p:cNvCxnSpPr/>
                  <p:nvPr/>
                </p:nvCxnSpPr>
                <p:spPr>
                  <a:xfrm>
                    <a:off x="3951763" y="5963648"/>
                    <a:ext cx="644057" cy="0"/>
                  </a:xfrm>
                  <a:prstGeom prst="straightConnector1">
                    <a:avLst/>
                  </a:prstGeom>
                  <a:noFill/>
                  <a:ln w="12700" cap="flat" cmpd="sng">
                    <a:solidFill>
                      <a:srgbClr val="EE368F"/>
                    </a:solidFill>
                    <a:prstDash val="solid"/>
                    <a:miter lim="800000"/>
                    <a:headEnd type="none" w="sm" len="sm"/>
                    <a:tailEnd type="none" w="sm" len="sm"/>
                  </a:ln>
                </p:spPr>
              </p:cxnSp>
            </p:grpSp>
          </p:grpSp>
          <p:sp>
            <p:nvSpPr>
              <p:cNvPr id="453" name="Google Shape;453;p9"/>
              <p:cNvSpPr txBox="1"/>
              <p:nvPr/>
            </p:nvSpPr>
            <p:spPr>
              <a:xfrm>
                <a:off x="3868980" y="4352745"/>
                <a:ext cx="3038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ZA" sz="1600" b="1" i="0" u="none" strike="noStrike" cap="none">
                    <a:solidFill>
                      <a:schemeClr val="accent2"/>
                    </a:solidFill>
                    <a:latin typeface="Montserrat"/>
                    <a:ea typeface="Montserrat"/>
                    <a:cs typeface="Montserrat"/>
                    <a:sym typeface="Montserrat"/>
                  </a:rPr>
                  <a:t>5</a:t>
                </a:r>
                <a:endParaRPr sz="1400" b="0" i="0" u="none" strike="noStrike" cap="none">
                  <a:solidFill>
                    <a:srgbClr val="000000"/>
                  </a:solidFill>
                  <a:latin typeface="Arial"/>
                  <a:ea typeface="Arial"/>
                  <a:cs typeface="Arial"/>
                  <a:sym typeface="Arial"/>
                </a:endParaRPr>
              </a:p>
            </p:txBody>
          </p:sp>
        </p:grpSp>
      </p:grpSp>
      <p:grpSp>
        <p:nvGrpSpPr>
          <p:cNvPr id="454" name="Google Shape;454;p9"/>
          <p:cNvGrpSpPr/>
          <p:nvPr/>
        </p:nvGrpSpPr>
        <p:grpSpPr>
          <a:xfrm>
            <a:off x="6000471" y="3564643"/>
            <a:ext cx="3788966" cy="474914"/>
            <a:chOff x="5980485" y="3746538"/>
            <a:chExt cx="3788966" cy="474914"/>
          </a:xfrm>
        </p:grpSpPr>
        <p:sp>
          <p:nvSpPr>
            <p:cNvPr id="455" name="Google Shape;455;p9"/>
            <p:cNvSpPr txBox="1"/>
            <p:nvPr/>
          </p:nvSpPr>
          <p:spPr>
            <a:xfrm>
              <a:off x="7165404" y="3821342"/>
              <a:ext cx="260404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0" i="1" u="none" strike="noStrike" cap="none">
                  <a:solidFill>
                    <a:srgbClr val="595959"/>
                  </a:solidFill>
                  <a:latin typeface="Montserrat"/>
                  <a:ea typeface="Montserrat"/>
                  <a:cs typeface="Montserrat"/>
                  <a:sym typeface="Montserrat"/>
                </a:rPr>
                <a:t>Brainstorm as many solutions to your problem as you can</a:t>
              </a:r>
              <a:endParaRPr sz="1400" b="0" i="0" u="none" strike="noStrike" cap="none">
                <a:solidFill>
                  <a:srgbClr val="000000"/>
                </a:solidFill>
                <a:latin typeface="Arial"/>
                <a:ea typeface="Arial"/>
                <a:cs typeface="Arial"/>
                <a:sym typeface="Arial"/>
              </a:endParaRPr>
            </a:p>
          </p:txBody>
        </p:sp>
        <p:grpSp>
          <p:nvGrpSpPr>
            <p:cNvPr id="456" name="Google Shape;456;p9"/>
            <p:cNvGrpSpPr/>
            <p:nvPr/>
          </p:nvGrpSpPr>
          <p:grpSpPr>
            <a:xfrm>
              <a:off x="5980485" y="3746538"/>
              <a:ext cx="1256961" cy="449174"/>
              <a:chOff x="3269349" y="4175354"/>
              <a:chExt cx="1256961" cy="449174"/>
            </a:xfrm>
          </p:grpSpPr>
          <p:grpSp>
            <p:nvGrpSpPr>
              <p:cNvPr id="457" name="Google Shape;457;p9"/>
              <p:cNvGrpSpPr/>
              <p:nvPr/>
            </p:nvGrpSpPr>
            <p:grpSpPr>
              <a:xfrm>
                <a:off x="3283172" y="4195036"/>
                <a:ext cx="1243138" cy="429492"/>
                <a:chOff x="3157102" y="4175788"/>
                <a:chExt cx="1243138" cy="429492"/>
              </a:xfrm>
            </p:grpSpPr>
            <p:sp>
              <p:nvSpPr>
                <p:cNvPr id="458" name="Google Shape;458;p9"/>
                <p:cNvSpPr txBox="1"/>
                <p:nvPr/>
              </p:nvSpPr>
              <p:spPr>
                <a:xfrm>
                  <a:off x="3312518" y="4359059"/>
                  <a:ext cx="108772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ZA" sz="1000" b="0" i="0" u="none" strike="noStrike" cap="none">
                      <a:solidFill>
                        <a:schemeClr val="accent2"/>
                      </a:solidFill>
                      <a:latin typeface="Montserrat"/>
                      <a:ea typeface="Montserrat"/>
                      <a:cs typeface="Montserrat"/>
                      <a:sym typeface="Montserrat"/>
                    </a:rPr>
                    <a:t>BRAINSTORM</a:t>
                  </a:r>
                  <a:endParaRPr sz="1400" b="0" i="0" u="none" strike="noStrike" cap="none">
                    <a:solidFill>
                      <a:srgbClr val="000000"/>
                    </a:solidFill>
                    <a:latin typeface="Arial"/>
                    <a:ea typeface="Arial"/>
                    <a:cs typeface="Arial"/>
                    <a:sym typeface="Arial"/>
                  </a:endParaRPr>
                </a:p>
              </p:txBody>
            </p:sp>
            <p:grpSp>
              <p:nvGrpSpPr>
                <p:cNvPr id="459" name="Google Shape;459;p9"/>
                <p:cNvGrpSpPr/>
                <p:nvPr/>
              </p:nvGrpSpPr>
              <p:grpSpPr>
                <a:xfrm>
                  <a:off x="3157102" y="4175788"/>
                  <a:ext cx="1158742" cy="394098"/>
                  <a:chOff x="3624520" y="5768681"/>
                  <a:chExt cx="1158742" cy="394098"/>
                </a:xfrm>
              </p:grpSpPr>
              <p:pic>
                <p:nvPicPr>
                  <p:cNvPr id="460" name="Google Shape;460;p9"/>
                  <p:cNvPicPr preferRelativeResize="0"/>
                  <p:nvPr/>
                </p:nvPicPr>
                <p:blipFill rotWithShape="1">
                  <a:blip r:embed="rId15">
                    <a:alphaModFix/>
                  </a:blip>
                  <a:srcRect/>
                  <a:stretch/>
                </p:blipFill>
                <p:spPr>
                  <a:xfrm>
                    <a:off x="3624520" y="5768681"/>
                    <a:ext cx="264277" cy="394098"/>
                  </a:xfrm>
                  <a:prstGeom prst="rect">
                    <a:avLst/>
                  </a:prstGeom>
                  <a:noFill/>
                  <a:ln>
                    <a:noFill/>
                  </a:ln>
                </p:spPr>
              </p:pic>
              <p:cxnSp>
                <p:nvCxnSpPr>
                  <p:cNvPr id="461" name="Google Shape;461;p9"/>
                  <p:cNvCxnSpPr/>
                  <p:nvPr/>
                </p:nvCxnSpPr>
                <p:spPr>
                  <a:xfrm>
                    <a:off x="3756658" y="6151483"/>
                    <a:ext cx="1026604" cy="0"/>
                  </a:xfrm>
                  <a:prstGeom prst="straightConnector1">
                    <a:avLst/>
                  </a:prstGeom>
                  <a:noFill/>
                  <a:ln w="12700" cap="flat" cmpd="sng">
                    <a:solidFill>
                      <a:srgbClr val="EE368F"/>
                    </a:solidFill>
                    <a:prstDash val="solid"/>
                    <a:miter lim="800000"/>
                    <a:headEnd type="none" w="sm" len="sm"/>
                    <a:tailEnd type="none" w="sm" len="sm"/>
                  </a:ln>
                </p:spPr>
              </p:cxnSp>
            </p:grpSp>
          </p:grpSp>
          <p:sp>
            <p:nvSpPr>
              <p:cNvPr id="462" name="Google Shape;462;p9"/>
              <p:cNvSpPr txBox="1"/>
              <p:nvPr/>
            </p:nvSpPr>
            <p:spPr>
              <a:xfrm>
                <a:off x="3269349" y="4175354"/>
                <a:ext cx="3038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ZA" sz="1600" b="1" i="0" u="none" strike="noStrike" cap="none">
                    <a:solidFill>
                      <a:schemeClr val="accent2"/>
                    </a:solidFill>
                    <a:latin typeface="Montserrat"/>
                    <a:ea typeface="Montserrat"/>
                    <a:cs typeface="Montserrat"/>
                    <a:sym typeface="Montserrat"/>
                  </a:rPr>
                  <a:t>7</a:t>
                </a:r>
                <a:endParaRPr sz="1400" b="0" i="0" u="none" strike="noStrike" cap="none">
                  <a:solidFill>
                    <a:srgbClr val="000000"/>
                  </a:solidFill>
                  <a:latin typeface="Arial"/>
                  <a:ea typeface="Arial"/>
                  <a:cs typeface="Arial"/>
                  <a:sym typeface="Arial"/>
                </a:endParaRPr>
              </a:p>
            </p:txBody>
          </p:sp>
        </p:grpSp>
      </p:grpSp>
      <p:grpSp>
        <p:nvGrpSpPr>
          <p:cNvPr id="463" name="Google Shape;463;p9"/>
          <p:cNvGrpSpPr/>
          <p:nvPr/>
        </p:nvGrpSpPr>
        <p:grpSpPr>
          <a:xfrm>
            <a:off x="5858987" y="4045905"/>
            <a:ext cx="3436129" cy="488061"/>
            <a:chOff x="5882473" y="4199450"/>
            <a:chExt cx="3436129" cy="488061"/>
          </a:xfrm>
        </p:grpSpPr>
        <p:sp>
          <p:nvSpPr>
            <p:cNvPr id="464" name="Google Shape;464;p9"/>
            <p:cNvSpPr txBox="1"/>
            <p:nvPr/>
          </p:nvSpPr>
          <p:spPr>
            <a:xfrm>
              <a:off x="6767274" y="4287401"/>
              <a:ext cx="255132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0" i="1" u="none" strike="noStrike" cap="none">
                  <a:solidFill>
                    <a:srgbClr val="595959"/>
                  </a:solidFill>
                  <a:latin typeface="Montserrat"/>
                  <a:ea typeface="Montserrat"/>
                  <a:cs typeface="Montserrat"/>
                  <a:sym typeface="Montserrat"/>
                </a:rPr>
                <a:t>Consider the different points of view to understand more</a:t>
              </a:r>
              <a:endParaRPr sz="1400" b="0" i="0" u="none" strike="noStrike" cap="none">
                <a:solidFill>
                  <a:srgbClr val="000000"/>
                </a:solidFill>
                <a:latin typeface="Arial"/>
                <a:ea typeface="Arial"/>
                <a:cs typeface="Arial"/>
                <a:sym typeface="Arial"/>
              </a:endParaRPr>
            </a:p>
          </p:txBody>
        </p:sp>
        <p:grpSp>
          <p:nvGrpSpPr>
            <p:cNvPr id="465" name="Google Shape;465;p9"/>
            <p:cNvGrpSpPr/>
            <p:nvPr/>
          </p:nvGrpSpPr>
          <p:grpSpPr>
            <a:xfrm>
              <a:off x="5882473" y="4199450"/>
              <a:ext cx="951326" cy="448575"/>
              <a:chOff x="3325895" y="3601196"/>
              <a:chExt cx="951326" cy="448575"/>
            </a:xfrm>
          </p:grpSpPr>
          <p:grpSp>
            <p:nvGrpSpPr>
              <p:cNvPr id="466" name="Google Shape;466;p9"/>
              <p:cNvGrpSpPr/>
              <p:nvPr/>
            </p:nvGrpSpPr>
            <p:grpSpPr>
              <a:xfrm>
                <a:off x="3351737" y="3627462"/>
                <a:ext cx="861168" cy="394098"/>
                <a:chOff x="3831205" y="5605070"/>
                <a:chExt cx="861168" cy="394098"/>
              </a:xfrm>
            </p:grpSpPr>
            <p:pic>
              <p:nvPicPr>
                <p:cNvPr id="467" name="Google Shape;467;p9"/>
                <p:cNvPicPr preferRelativeResize="0"/>
                <p:nvPr/>
              </p:nvPicPr>
              <p:blipFill rotWithShape="1">
                <a:blip r:embed="rId15">
                  <a:alphaModFix/>
                </a:blip>
                <a:srcRect/>
                <a:stretch/>
              </p:blipFill>
              <p:spPr>
                <a:xfrm>
                  <a:off x="3831205" y="5605070"/>
                  <a:ext cx="264277" cy="394098"/>
                </a:xfrm>
                <a:prstGeom prst="rect">
                  <a:avLst/>
                </a:prstGeom>
                <a:noFill/>
                <a:ln>
                  <a:noFill/>
                </a:ln>
              </p:spPr>
            </p:pic>
            <p:cxnSp>
              <p:nvCxnSpPr>
                <p:cNvPr id="468" name="Google Shape;468;p9"/>
                <p:cNvCxnSpPr/>
                <p:nvPr/>
              </p:nvCxnSpPr>
              <p:spPr>
                <a:xfrm>
                  <a:off x="3957292" y="5981151"/>
                  <a:ext cx="735081" cy="0"/>
                </a:xfrm>
                <a:prstGeom prst="straightConnector1">
                  <a:avLst/>
                </a:prstGeom>
                <a:noFill/>
                <a:ln w="12700" cap="flat" cmpd="sng">
                  <a:solidFill>
                    <a:srgbClr val="EE368F"/>
                  </a:solidFill>
                  <a:prstDash val="solid"/>
                  <a:miter lim="800000"/>
                  <a:headEnd type="none" w="sm" len="sm"/>
                  <a:tailEnd type="none" w="sm" len="sm"/>
                </a:ln>
              </p:spPr>
            </p:cxnSp>
          </p:grpSp>
          <p:sp>
            <p:nvSpPr>
              <p:cNvPr id="469" name="Google Shape;469;p9"/>
              <p:cNvSpPr txBox="1"/>
              <p:nvPr/>
            </p:nvSpPr>
            <p:spPr>
              <a:xfrm>
                <a:off x="3456374" y="3803550"/>
                <a:ext cx="820847"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ZA" sz="1000" b="0" i="0" u="none" strike="noStrike" cap="none">
                    <a:solidFill>
                      <a:schemeClr val="accent2"/>
                    </a:solidFill>
                    <a:latin typeface="Montserrat"/>
                    <a:ea typeface="Montserrat"/>
                    <a:cs typeface="Montserrat"/>
                    <a:sym typeface="Montserrat"/>
                  </a:rPr>
                  <a:t>EXPLORE</a:t>
                </a:r>
                <a:endParaRPr sz="1400" b="0" i="0" u="none" strike="noStrike" cap="none">
                  <a:solidFill>
                    <a:srgbClr val="000000"/>
                  </a:solidFill>
                  <a:latin typeface="Arial"/>
                  <a:ea typeface="Arial"/>
                  <a:cs typeface="Arial"/>
                  <a:sym typeface="Arial"/>
                </a:endParaRPr>
              </a:p>
            </p:txBody>
          </p:sp>
          <p:sp>
            <p:nvSpPr>
              <p:cNvPr id="470" name="Google Shape;470;p9"/>
              <p:cNvSpPr txBox="1"/>
              <p:nvPr/>
            </p:nvSpPr>
            <p:spPr>
              <a:xfrm>
                <a:off x="3325895" y="3601196"/>
                <a:ext cx="3038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ZA" sz="1600" b="1" i="0" u="none" strike="noStrike" cap="none">
                    <a:solidFill>
                      <a:schemeClr val="accent2"/>
                    </a:solidFill>
                    <a:latin typeface="Montserrat"/>
                    <a:ea typeface="Montserrat"/>
                    <a:cs typeface="Montserrat"/>
                    <a:sym typeface="Montserrat"/>
                  </a:rPr>
                  <a:t>6</a:t>
                </a:r>
                <a:endParaRPr sz="1400" b="0" i="0" u="none" strike="noStrike" cap="none">
                  <a:solidFill>
                    <a:srgbClr val="000000"/>
                  </a:solidFill>
                  <a:latin typeface="Arial"/>
                  <a:ea typeface="Arial"/>
                  <a:cs typeface="Arial"/>
                  <a:sym typeface="Arial"/>
                </a:endParaRPr>
              </a:p>
            </p:txBody>
          </p:sp>
        </p:grpSp>
      </p:grpSp>
      <p:grpSp>
        <p:nvGrpSpPr>
          <p:cNvPr id="471" name="Google Shape;471;p9"/>
          <p:cNvGrpSpPr/>
          <p:nvPr/>
        </p:nvGrpSpPr>
        <p:grpSpPr>
          <a:xfrm>
            <a:off x="6089273" y="3089005"/>
            <a:ext cx="4473822" cy="459024"/>
            <a:chOff x="6111858" y="3310180"/>
            <a:chExt cx="4473822" cy="459024"/>
          </a:xfrm>
        </p:grpSpPr>
        <p:sp>
          <p:nvSpPr>
            <p:cNvPr id="472" name="Google Shape;472;p9"/>
            <p:cNvSpPr txBox="1"/>
            <p:nvPr/>
          </p:nvSpPr>
          <p:spPr>
            <a:xfrm>
              <a:off x="6975194" y="3522983"/>
              <a:ext cx="3610486"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0" i="1" u="none" strike="noStrike" cap="none">
                  <a:solidFill>
                    <a:srgbClr val="595959"/>
                  </a:solidFill>
                  <a:latin typeface="Montserrat"/>
                  <a:ea typeface="Montserrat"/>
                  <a:cs typeface="Montserrat"/>
                  <a:sym typeface="Montserrat"/>
                </a:rPr>
                <a:t>Present the point of view and options to an audience</a:t>
              </a:r>
              <a:endParaRPr sz="1400" b="0" i="0" u="none" strike="noStrike" cap="none">
                <a:solidFill>
                  <a:srgbClr val="000000"/>
                </a:solidFill>
                <a:latin typeface="Arial"/>
                <a:ea typeface="Arial"/>
                <a:cs typeface="Arial"/>
                <a:sym typeface="Arial"/>
              </a:endParaRPr>
            </a:p>
          </p:txBody>
        </p:sp>
        <p:grpSp>
          <p:nvGrpSpPr>
            <p:cNvPr id="473" name="Google Shape;473;p9"/>
            <p:cNvGrpSpPr/>
            <p:nvPr/>
          </p:nvGrpSpPr>
          <p:grpSpPr>
            <a:xfrm>
              <a:off x="6111858" y="3310180"/>
              <a:ext cx="959220" cy="443696"/>
              <a:chOff x="3454460" y="3388192"/>
              <a:chExt cx="931947" cy="443696"/>
            </a:xfrm>
          </p:grpSpPr>
          <p:grpSp>
            <p:nvGrpSpPr>
              <p:cNvPr id="474" name="Google Shape;474;p9"/>
              <p:cNvGrpSpPr/>
              <p:nvPr/>
            </p:nvGrpSpPr>
            <p:grpSpPr>
              <a:xfrm>
                <a:off x="3475277" y="3406721"/>
                <a:ext cx="822102" cy="394098"/>
                <a:chOff x="3727255" y="5833455"/>
                <a:chExt cx="822102" cy="394098"/>
              </a:xfrm>
            </p:grpSpPr>
            <p:pic>
              <p:nvPicPr>
                <p:cNvPr id="475" name="Google Shape;475;p9"/>
                <p:cNvPicPr preferRelativeResize="0"/>
                <p:nvPr/>
              </p:nvPicPr>
              <p:blipFill rotWithShape="1">
                <a:blip r:embed="rId16">
                  <a:alphaModFix/>
                </a:blip>
                <a:srcRect/>
                <a:stretch/>
              </p:blipFill>
              <p:spPr>
                <a:xfrm>
                  <a:off x="3727255" y="5833455"/>
                  <a:ext cx="264277" cy="394098"/>
                </a:xfrm>
                <a:prstGeom prst="rect">
                  <a:avLst/>
                </a:prstGeom>
                <a:noFill/>
                <a:ln>
                  <a:noFill/>
                </a:ln>
              </p:spPr>
            </p:pic>
            <p:cxnSp>
              <p:nvCxnSpPr>
                <p:cNvPr id="476" name="Google Shape;476;p9"/>
                <p:cNvCxnSpPr/>
                <p:nvPr/>
              </p:nvCxnSpPr>
              <p:spPr>
                <a:xfrm>
                  <a:off x="3859393" y="6208947"/>
                  <a:ext cx="689964" cy="0"/>
                </a:xfrm>
                <a:prstGeom prst="straightConnector1">
                  <a:avLst/>
                </a:prstGeom>
                <a:noFill/>
                <a:ln w="12700" cap="flat" cmpd="sng">
                  <a:solidFill>
                    <a:srgbClr val="EE368F"/>
                  </a:solidFill>
                  <a:prstDash val="solid"/>
                  <a:miter lim="800000"/>
                  <a:headEnd type="none" w="sm" len="sm"/>
                  <a:tailEnd type="none" w="sm" len="sm"/>
                </a:ln>
              </p:spPr>
            </p:cxnSp>
          </p:grpSp>
          <p:sp>
            <p:nvSpPr>
              <p:cNvPr id="477" name="Google Shape;477;p9"/>
              <p:cNvSpPr txBox="1"/>
              <p:nvPr/>
            </p:nvSpPr>
            <p:spPr>
              <a:xfrm>
                <a:off x="3552133" y="3585667"/>
                <a:ext cx="834274"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ZA" sz="1000" b="0" i="0" u="none" strike="noStrike" cap="none">
                    <a:solidFill>
                      <a:schemeClr val="accent2"/>
                    </a:solidFill>
                    <a:latin typeface="Montserrat"/>
                    <a:ea typeface="Montserrat"/>
                    <a:cs typeface="Montserrat"/>
                    <a:sym typeface="Montserrat"/>
                  </a:rPr>
                  <a:t>PRESENT</a:t>
                </a:r>
                <a:endParaRPr sz="1400" b="0" i="0" u="none" strike="noStrike" cap="none">
                  <a:solidFill>
                    <a:srgbClr val="000000"/>
                  </a:solidFill>
                  <a:latin typeface="Arial"/>
                  <a:ea typeface="Arial"/>
                  <a:cs typeface="Arial"/>
                  <a:sym typeface="Arial"/>
                </a:endParaRPr>
              </a:p>
            </p:txBody>
          </p:sp>
          <p:sp>
            <p:nvSpPr>
              <p:cNvPr id="478" name="Google Shape;478;p9"/>
              <p:cNvSpPr txBox="1"/>
              <p:nvPr/>
            </p:nvSpPr>
            <p:spPr>
              <a:xfrm>
                <a:off x="3454460" y="3388192"/>
                <a:ext cx="3038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ZA" sz="1600" b="1" i="0" u="none" strike="noStrike" cap="none">
                    <a:solidFill>
                      <a:schemeClr val="accent2"/>
                    </a:solidFill>
                    <a:latin typeface="Montserrat"/>
                    <a:ea typeface="Montserrat"/>
                    <a:cs typeface="Montserrat"/>
                    <a:sym typeface="Montserrat"/>
                  </a:rPr>
                  <a:t>8</a:t>
                </a:r>
                <a:endParaRPr sz="1400" b="0" i="0" u="none" strike="noStrike" cap="none">
                  <a:solidFill>
                    <a:srgbClr val="000000"/>
                  </a:solidFill>
                  <a:latin typeface="Arial"/>
                  <a:ea typeface="Arial"/>
                  <a:cs typeface="Arial"/>
                  <a:sym typeface="Arial"/>
                </a:endParaRPr>
              </a:p>
            </p:txBody>
          </p:sp>
        </p:grpSp>
      </p:grpSp>
      <p:grpSp>
        <p:nvGrpSpPr>
          <p:cNvPr id="479" name="Google Shape;479;p9"/>
          <p:cNvGrpSpPr/>
          <p:nvPr/>
        </p:nvGrpSpPr>
        <p:grpSpPr>
          <a:xfrm>
            <a:off x="6840267" y="1399469"/>
            <a:ext cx="5468985" cy="523924"/>
            <a:chOff x="6873391" y="1537830"/>
            <a:chExt cx="5468985" cy="523924"/>
          </a:xfrm>
        </p:grpSpPr>
        <p:sp>
          <p:nvSpPr>
            <p:cNvPr id="480" name="Google Shape;480;p9"/>
            <p:cNvSpPr txBox="1"/>
            <p:nvPr/>
          </p:nvSpPr>
          <p:spPr>
            <a:xfrm>
              <a:off x="7939800" y="1661644"/>
              <a:ext cx="440257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0" i="1" u="none" strike="noStrike" cap="none">
                  <a:solidFill>
                    <a:srgbClr val="595959"/>
                  </a:solidFill>
                  <a:latin typeface="Montserrat"/>
                  <a:ea typeface="Montserrat"/>
                  <a:cs typeface="Montserrat"/>
                  <a:sym typeface="Montserrat"/>
                </a:rPr>
                <a:t>The </a:t>
              </a:r>
              <a:r>
                <a:rPr lang="en-ZA" sz="1000" b="1" i="1" u="none" strike="noStrike" cap="none">
                  <a:solidFill>
                    <a:srgbClr val="595959"/>
                  </a:solidFill>
                  <a:latin typeface="Montserrat"/>
                  <a:ea typeface="Montserrat"/>
                  <a:cs typeface="Montserrat"/>
                  <a:sym typeface="Montserrat"/>
                </a:rPr>
                <a:t>MADD</a:t>
              </a:r>
              <a:r>
                <a:rPr lang="en-ZA" sz="1000" b="0" i="1" u="none" strike="noStrike" cap="none">
                  <a:solidFill>
                    <a:srgbClr val="595959"/>
                  </a:solidFill>
                  <a:latin typeface="Montserrat"/>
                  <a:ea typeface="Montserrat"/>
                  <a:cs typeface="Montserrat"/>
                  <a:sym typeface="Montserrat"/>
                </a:rPr>
                <a:t> Space – present your work using </a:t>
              </a:r>
              <a:r>
                <a:rPr lang="en-ZA" sz="1000" b="1" i="1" u="none" strike="noStrike" cap="none">
                  <a:solidFill>
                    <a:srgbClr val="595959"/>
                  </a:solidFill>
                  <a:latin typeface="Montserrat"/>
                  <a:ea typeface="Montserrat"/>
                  <a:cs typeface="Montserrat"/>
                  <a:sym typeface="Montserrat"/>
                </a:rPr>
                <a:t>M</a:t>
              </a:r>
              <a:r>
                <a:rPr lang="en-ZA" sz="1000" b="0" i="1" u="none" strike="noStrike" cap="none">
                  <a:solidFill>
                    <a:srgbClr val="595959"/>
                  </a:solidFill>
                  <a:latin typeface="Montserrat"/>
                  <a:ea typeface="Montserrat"/>
                  <a:cs typeface="Montserrat"/>
                  <a:sym typeface="Montserrat"/>
                </a:rPr>
                <a:t>usic, </a:t>
              </a:r>
              <a:r>
                <a:rPr lang="en-ZA" sz="1000" b="1" i="1" u="none" strike="noStrike" cap="none">
                  <a:solidFill>
                    <a:srgbClr val="595959"/>
                  </a:solidFill>
                  <a:latin typeface="Montserrat"/>
                  <a:ea typeface="Montserrat"/>
                  <a:cs typeface="Montserrat"/>
                  <a:sym typeface="Montserrat"/>
                </a:rPr>
                <a:t>A</a:t>
              </a:r>
              <a:r>
                <a:rPr lang="en-ZA" sz="1000" b="0" i="1" u="none" strike="noStrike" cap="none">
                  <a:solidFill>
                    <a:srgbClr val="595959"/>
                  </a:solidFill>
                  <a:latin typeface="Montserrat"/>
                  <a:ea typeface="Montserrat"/>
                  <a:cs typeface="Montserrat"/>
                  <a:sym typeface="Montserrat"/>
                </a:rPr>
                <a:t>rt, </a:t>
              </a:r>
              <a:r>
                <a:rPr lang="en-ZA" sz="1000" b="1" i="1" u="none" strike="noStrike" cap="none">
                  <a:solidFill>
                    <a:srgbClr val="595959"/>
                  </a:solidFill>
                  <a:latin typeface="Montserrat"/>
                  <a:ea typeface="Montserrat"/>
                  <a:cs typeface="Montserrat"/>
                  <a:sym typeface="Montserrat"/>
                </a:rPr>
                <a:t>D</a:t>
              </a:r>
              <a:r>
                <a:rPr lang="en-ZA" sz="1000" b="0" i="1" u="none" strike="noStrike" cap="none">
                  <a:solidFill>
                    <a:srgbClr val="595959"/>
                  </a:solidFill>
                  <a:latin typeface="Montserrat"/>
                  <a:ea typeface="Montserrat"/>
                  <a:cs typeface="Montserrat"/>
                  <a:sym typeface="Montserrat"/>
                </a:rPr>
                <a:t>rama, </a:t>
              </a:r>
              <a:r>
                <a:rPr lang="en-ZA" sz="1000" b="1" i="1" u="none" strike="noStrike" cap="none">
                  <a:solidFill>
                    <a:srgbClr val="595959"/>
                  </a:solidFill>
                  <a:latin typeface="Montserrat"/>
                  <a:ea typeface="Montserrat"/>
                  <a:cs typeface="Montserrat"/>
                  <a:sym typeface="Montserrat"/>
                </a:rPr>
                <a:t>D</a:t>
              </a:r>
              <a:r>
                <a:rPr lang="en-ZA" sz="1000" b="0" i="1" u="none" strike="noStrike" cap="none">
                  <a:solidFill>
                    <a:srgbClr val="595959"/>
                  </a:solidFill>
                  <a:latin typeface="Montserrat"/>
                  <a:ea typeface="Montserrat"/>
                  <a:cs typeface="Montserrat"/>
                  <a:sym typeface="Montserrat"/>
                </a:rPr>
                <a:t>ance</a:t>
              </a:r>
              <a:endParaRPr sz="1400" b="0" i="0" u="none" strike="noStrike" cap="none">
                <a:solidFill>
                  <a:srgbClr val="000000"/>
                </a:solidFill>
                <a:latin typeface="Arial"/>
                <a:ea typeface="Arial"/>
                <a:cs typeface="Arial"/>
                <a:sym typeface="Arial"/>
              </a:endParaRPr>
            </a:p>
          </p:txBody>
        </p:sp>
        <p:grpSp>
          <p:nvGrpSpPr>
            <p:cNvPr id="481" name="Google Shape;481;p9"/>
            <p:cNvGrpSpPr/>
            <p:nvPr/>
          </p:nvGrpSpPr>
          <p:grpSpPr>
            <a:xfrm>
              <a:off x="6873391" y="1537830"/>
              <a:ext cx="1236292" cy="461743"/>
              <a:chOff x="4675887" y="835693"/>
              <a:chExt cx="1302404" cy="461743"/>
            </a:xfrm>
          </p:grpSpPr>
          <p:grpSp>
            <p:nvGrpSpPr>
              <p:cNvPr id="482" name="Google Shape;482;p9"/>
              <p:cNvGrpSpPr/>
              <p:nvPr/>
            </p:nvGrpSpPr>
            <p:grpSpPr>
              <a:xfrm>
                <a:off x="4675887" y="835693"/>
                <a:ext cx="1123435" cy="427194"/>
                <a:chOff x="4675887" y="835693"/>
                <a:chExt cx="1123435" cy="427194"/>
              </a:xfrm>
            </p:grpSpPr>
            <p:grpSp>
              <p:nvGrpSpPr>
                <p:cNvPr id="483" name="Google Shape;483;p9"/>
                <p:cNvGrpSpPr/>
                <p:nvPr/>
              </p:nvGrpSpPr>
              <p:grpSpPr>
                <a:xfrm>
                  <a:off x="4738533" y="868790"/>
                  <a:ext cx="1060789" cy="394097"/>
                  <a:chOff x="4518441" y="5608430"/>
                  <a:chExt cx="1060789" cy="394097"/>
                </a:xfrm>
              </p:grpSpPr>
              <p:pic>
                <p:nvPicPr>
                  <p:cNvPr id="484" name="Google Shape;484;p9"/>
                  <p:cNvPicPr preferRelativeResize="0"/>
                  <p:nvPr/>
                </p:nvPicPr>
                <p:blipFill rotWithShape="1">
                  <a:blip r:embed="rId17">
                    <a:alphaModFix/>
                  </a:blip>
                  <a:srcRect/>
                  <a:stretch/>
                </p:blipFill>
                <p:spPr>
                  <a:xfrm>
                    <a:off x="4518441" y="5608430"/>
                    <a:ext cx="264276" cy="394097"/>
                  </a:xfrm>
                  <a:prstGeom prst="rect">
                    <a:avLst/>
                  </a:prstGeom>
                  <a:noFill/>
                  <a:ln>
                    <a:noFill/>
                  </a:ln>
                </p:spPr>
              </p:pic>
              <p:cxnSp>
                <p:nvCxnSpPr>
                  <p:cNvPr id="485" name="Google Shape;485;p9"/>
                  <p:cNvCxnSpPr/>
                  <p:nvPr/>
                </p:nvCxnSpPr>
                <p:spPr>
                  <a:xfrm>
                    <a:off x="4648475" y="5989487"/>
                    <a:ext cx="930755" cy="0"/>
                  </a:xfrm>
                  <a:prstGeom prst="straightConnector1">
                    <a:avLst/>
                  </a:prstGeom>
                  <a:noFill/>
                  <a:ln w="12700" cap="flat" cmpd="sng">
                    <a:solidFill>
                      <a:srgbClr val="46B85F"/>
                    </a:solidFill>
                    <a:prstDash val="solid"/>
                    <a:miter lim="800000"/>
                    <a:headEnd type="none" w="sm" len="sm"/>
                    <a:tailEnd type="none" w="sm" len="sm"/>
                  </a:ln>
                </p:spPr>
              </p:cxnSp>
            </p:grpSp>
            <p:sp>
              <p:nvSpPr>
                <p:cNvPr id="486" name="Google Shape;486;p9"/>
                <p:cNvSpPr txBox="1"/>
                <p:nvPr/>
              </p:nvSpPr>
              <p:spPr>
                <a:xfrm>
                  <a:off x="4675887" y="835693"/>
                  <a:ext cx="441729" cy="3308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ZA" sz="1550" b="1" i="0" u="none" strike="noStrike" cap="none">
                      <a:solidFill>
                        <a:srgbClr val="46B85F"/>
                      </a:solidFill>
                      <a:latin typeface="Montserrat"/>
                      <a:ea typeface="Montserrat"/>
                      <a:cs typeface="Montserrat"/>
                      <a:sym typeface="Montserrat"/>
                    </a:rPr>
                    <a:t>12</a:t>
                  </a:r>
                  <a:endParaRPr sz="1400" b="0" i="0" u="none" strike="noStrike" cap="none">
                    <a:solidFill>
                      <a:srgbClr val="000000"/>
                    </a:solidFill>
                    <a:latin typeface="Arial"/>
                    <a:ea typeface="Arial"/>
                    <a:cs typeface="Arial"/>
                    <a:sym typeface="Arial"/>
                  </a:endParaRPr>
                </a:p>
              </p:txBody>
            </p:sp>
          </p:grpSp>
          <p:sp>
            <p:nvSpPr>
              <p:cNvPr id="487" name="Google Shape;487;p9"/>
              <p:cNvSpPr txBox="1"/>
              <p:nvPr/>
            </p:nvSpPr>
            <p:spPr>
              <a:xfrm>
                <a:off x="4877342" y="1043520"/>
                <a:ext cx="1100949"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ZA" sz="1050" b="0" i="0" u="none" strike="noStrike" cap="none">
                    <a:solidFill>
                      <a:srgbClr val="46B85F"/>
                    </a:solidFill>
                    <a:latin typeface="Montserrat"/>
                    <a:ea typeface="Montserrat"/>
                    <a:cs typeface="Montserrat"/>
                    <a:sym typeface="Montserrat"/>
                  </a:rPr>
                  <a:t>INTEGRATE</a:t>
                </a:r>
                <a:endParaRPr sz="1400" b="0" i="0" u="none" strike="noStrike" cap="none">
                  <a:solidFill>
                    <a:srgbClr val="000000"/>
                  </a:solidFill>
                  <a:latin typeface="Arial"/>
                  <a:ea typeface="Arial"/>
                  <a:cs typeface="Arial"/>
                  <a:sym typeface="Arial"/>
                </a:endParaRPr>
              </a:p>
            </p:txBody>
          </p:sp>
        </p:grpSp>
      </p:grpSp>
      <p:grpSp>
        <p:nvGrpSpPr>
          <p:cNvPr id="488" name="Google Shape;488;p9"/>
          <p:cNvGrpSpPr/>
          <p:nvPr/>
        </p:nvGrpSpPr>
        <p:grpSpPr>
          <a:xfrm>
            <a:off x="7079753" y="933444"/>
            <a:ext cx="4549323" cy="445544"/>
            <a:chOff x="7178201" y="1169459"/>
            <a:chExt cx="4549323" cy="445544"/>
          </a:xfrm>
        </p:grpSpPr>
        <p:sp>
          <p:nvSpPr>
            <p:cNvPr id="489" name="Google Shape;489;p9"/>
            <p:cNvSpPr txBox="1"/>
            <p:nvPr/>
          </p:nvSpPr>
          <p:spPr>
            <a:xfrm>
              <a:off x="8105613" y="1315879"/>
              <a:ext cx="362191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0" i="1" u="none" strike="noStrike" cap="none">
                  <a:solidFill>
                    <a:srgbClr val="595959"/>
                  </a:solidFill>
                  <a:latin typeface="Montserrat"/>
                  <a:ea typeface="Montserrat"/>
                  <a:cs typeface="Montserrat"/>
                  <a:sym typeface="Montserrat"/>
                </a:rPr>
                <a:t>Hold a public exhibition and present to the public </a:t>
              </a:r>
              <a:endParaRPr sz="1400" b="0" i="0" u="none" strike="noStrike" cap="none">
                <a:solidFill>
                  <a:srgbClr val="000000"/>
                </a:solidFill>
                <a:latin typeface="Arial"/>
                <a:ea typeface="Arial"/>
                <a:cs typeface="Arial"/>
                <a:sym typeface="Arial"/>
              </a:endParaRPr>
            </a:p>
          </p:txBody>
        </p:sp>
        <p:grpSp>
          <p:nvGrpSpPr>
            <p:cNvPr id="490" name="Google Shape;490;p9"/>
            <p:cNvGrpSpPr/>
            <p:nvPr/>
          </p:nvGrpSpPr>
          <p:grpSpPr>
            <a:xfrm>
              <a:off x="7178201" y="1169459"/>
              <a:ext cx="1006584" cy="445544"/>
              <a:chOff x="4667725" y="1315397"/>
              <a:chExt cx="1006584" cy="445544"/>
            </a:xfrm>
          </p:grpSpPr>
          <p:grpSp>
            <p:nvGrpSpPr>
              <p:cNvPr id="491" name="Google Shape;491;p9"/>
              <p:cNvGrpSpPr/>
              <p:nvPr/>
            </p:nvGrpSpPr>
            <p:grpSpPr>
              <a:xfrm>
                <a:off x="4667725" y="1315397"/>
                <a:ext cx="924333" cy="420589"/>
                <a:chOff x="4667725" y="1315397"/>
                <a:chExt cx="924333" cy="420589"/>
              </a:xfrm>
            </p:grpSpPr>
            <p:grpSp>
              <p:nvGrpSpPr>
                <p:cNvPr id="492" name="Google Shape;492;p9"/>
                <p:cNvGrpSpPr/>
                <p:nvPr/>
              </p:nvGrpSpPr>
              <p:grpSpPr>
                <a:xfrm>
                  <a:off x="4727285" y="1341889"/>
                  <a:ext cx="864773" cy="394097"/>
                  <a:chOff x="5142193" y="5649729"/>
                  <a:chExt cx="864773" cy="394097"/>
                </a:xfrm>
              </p:grpSpPr>
              <p:pic>
                <p:nvPicPr>
                  <p:cNvPr id="493" name="Google Shape;493;p9"/>
                  <p:cNvPicPr preferRelativeResize="0"/>
                  <p:nvPr/>
                </p:nvPicPr>
                <p:blipFill rotWithShape="1">
                  <a:blip r:embed="rId17">
                    <a:alphaModFix/>
                  </a:blip>
                  <a:srcRect/>
                  <a:stretch/>
                </p:blipFill>
                <p:spPr>
                  <a:xfrm>
                    <a:off x="5142193" y="5649729"/>
                    <a:ext cx="264276" cy="394097"/>
                  </a:xfrm>
                  <a:prstGeom prst="rect">
                    <a:avLst/>
                  </a:prstGeom>
                  <a:noFill/>
                  <a:ln>
                    <a:noFill/>
                  </a:ln>
                </p:spPr>
              </p:pic>
              <p:cxnSp>
                <p:nvCxnSpPr>
                  <p:cNvPr id="494" name="Google Shape;494;p9"/>
                  <p:cNvCxnSpPr/>
                  <p:nvPr/>
                </p:nvCxnSpPr>
                <p:spPr>
                  <a:xfrm>
                    <a:off x="5272677" y="6032834"/>
                    <a:ext cx="734289" cy="0"/>
                  </a:xfrm>
                  <a:prstGeom prst="straightConnector1">
                    <a:avLst/>
                  </a:prstGeom>
                  <a:noFill/>
                  <a:ln w="12700" cap="flat" cmpd="sng">
                    <a:solidFill>
                      <a:srgbClr val="46B85F"/>
                    </a:solidFill>
                    <a:prstDash val="solid"/>
                    <a:miter lim="800000"/>
                    <a:headEnd type="none" w="sm" len="sm"/>
                    <a:tailEnd type="none" w="sm" len="sm"/>
                  </a:ln>
                </p:spPr>
              </p:cxnSp>
            </p:grpSp>
            <p:sp>
              <p:nvSpPr>
                <p:cNvPr id="495" name="Google Shape;495;p9"/>
                <p:cNvSpPr txBox="1"/>
                <p:nvPr/>
              </p:nvSpPr>
              <p:spPr>
                <a:xfrm>
                  <a:off x="4667725" y="1315397"/>
                  <a:ext cx="44172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ZA" sz="1550" b="1" i="0" u="none" strike="noStrike" cap="none">
                      <a:solidFill>
                        <a:srgbClr val="46B85F"/>
                      </a:solidFill>
                      <a:latin typeface="Montserrat"/>
                      <a:ea typeface="Montserrat"/>
                      <a:cs typeface="Montserrat"/>
                      <a:sym typeface="Montserrat"/>
                    </a:rPr>
                    <a:t>13</a:t>
                  </a:r>
                  <a:endParaRPr sz="1400" b="0" i="0" u="none" strike="noStrike" cap="none">
                    <a:solidFill>
                      <a:srgbClr val="000000"/>
                    </a:solidFill>
                    <a:latin typeface="Arial"/>
                    <a:ea typeface="Arial"/>
                    <a:cs typeface="Arial"/>
                    <a:sym typeface="Arial"/>
                  </a:endParaRPr>
                </a:p>
              </p:txBody>
            </p:sp>
          </p:grpSp>
          <p:sp>
            <p:nvSpPr>
              <p:cNvPr id="496" name="Google Shape;496;p9"/>
              <p:cNvSpPr txBox="1"/>
              <p:nvPr/>
            </p:nvSpPr>
            <p:spPr>
              <a:xfrm>
                <a:off x="4858848" y="1514720"/>
                <a:ext cx="815461"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ZA" sz="1000" b="0" i="0" u="none" strike="noStrike" cap="none">
                    <a:solidFill>
                      <a:srgbClr val="46B85F"/>
                    </a:solidFill>
                    <a:latin typeface="Montserrat"/>
                    <a:ea typeface="Montserrat"/>
                    <a:cs typeface="Montserrat"/>
                    <a:sym typeface="Montserrat"/>
                  </a:rPr>
                  <a:t>PRESENT</a:t>
                </a:r>
                <a:endParaRPr sz="1400" b="0" i="0" u="none" strike="noStrike" cap="none">
                  <a:solidFill>
                    <a:srgbClr val="000000"/>
                  </a:solidFill>
                  <a:latin typeface="Arial"/>
                  <a:ea typeface="Arial"/>
                  <a:cs typeface="Arial"/>
                  <a:sym typeface="Arial"/>
                </a:endParaRPr>
              </a:p>
            </p:txBody>
          </p:sp>
        </p:grpSp>
      </p:grpSp>
      <p:grpSp>
        <p:nvGrpSpPr>
          <p:cNvPr id="497" name="Google Shape;497;p9"/>
          <p:cNvGrpSpPr/>
          <p:nvPr/>
        </p:nvGrpSpPr>
        <p:grpSpPr>
          <a:xfrm>
            <a:off x="6579238" y="1787889"/>
            <a:ext cx="5227889" cy="451641"/>
            <a:chOff x="6529060" y="1912700"/>
            <a:chExt cx="5227889" cy="451641"/>
          </a:xfrm>
        </p:grpSpPr>
        <p:sp>
          <p:nvSpPr>
            <p:cNvPr id="498" name="Google Shape;498;p9"/>
            <p:cNvSpPr txBox="1"/>
            <p:nvPr/>
          </p:nvSpPr>
          <p:spPr>
            <a:xfrm>
              <a:off x="7742106" y="2105382"/>
              <a:ext cx="401484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0" i="1" u="none" strike="noStrike" cap="none">
                  <a:solidFill>
                    <a:srgbClr val="595959"/>
                  </a:solidFill>
                  <a:latin typeface="Montserrat"/>
                  <a:ea typeface="Montserrat"/>
                  <a:cs typeface="Montserrat"/>
                  <a:sym typeface="Montserrat"/>
                </a:rPr>
                <a:t>Speak to experts or the community to get REAL feedback</a:t>
              </a:r>
              <a:endParaRPr sz="1400" b="0" i="0" u="none" strike="noStrike" cap="none">
                <a:solidFill>
                  <a:srgbClr val="000000"/>
                </a:solidFill>
                <a:latin typeface="Arial"/>
                <a:ea typeface="Arial"/>
                <a:cs typeface="Arial"/>
                <a:sym typeface="Arial"/>
              </a:endParaRPr>
            </a:p>
          </p:txBody>
        </p:sp>
        <p:grpSp>
          <p:nvGrpSpPr>
            <p:cNvPr id="499" name="Google Shape;499;p9"/>
            <p:cNvGrpSpPr/>
            <p:nvPr/>
          </p:nvGrpSpPr>
          <p:grpSpPr>
            <a:xfrm>
              <a:off x="6529060" y="1912700"/>
              <a:ext cx="1156477" cy="451641"/>
              <a:chOff x="3466828" y="1820696"/>
              <a:chExt cx="1156477" cy="451641"/>
            </a:xfrm>
          </p:grpSpPr>
          <p:grpSp>
            <p:nvGrpSpPr>
              <p:cNvPr id="500" name="Google Shape;500;p9"/>
              <p:cNvGrpSpPr/>
              <p:nvPr/>
            </p:nvGrpSpPr>
            <p:grpSpPr>
              <a:xfrm>
                <a:off x="3466828" y="1820696"/>
                <a:ext cx="1002834" cy="421796"/>
                <a:chOff x="3466828" y="1820696"/>
                <a:chExt cx="1002834" cy="421796"/>
              </a:xfrm>
            </p:grpSpPr>
            <p:grpSp>
              <p:nvGrpSpPr>
                <p:cNvPr id="501" name="Google Shape;501;p9"/>
                <p:cNvGrpSpPr/>
                <p:nvPr/>
              </p:nvGrpSpPr>
              <p:grpSpPr>
                <a:xfrm>
                  <a:off x="3507880" y="1848395"/>
                  <a:ext cx="961782" cy="394097"/>
                  <a:chOff x="4303788" y="5565685"/>
                  <a:chExt cx="961782" cy="394097"/>
                </a:xfrm>
              </p:grpSpPr>
              <p:pic>
                <p:nvPicPr>
                  <p:cNvPr id="502" name="Google Shape;502;p9"/>
                  <p:cNvPicPr preferRelativeResize="0"/>
                  <p:nvPr/>
                </p:nvPicPr>
                <p:blipFill rotWithShape="1">
                  <a:blip r:embed="rId17">
                    <a:alphaModFix/>
                  </a:blip>
                  <a:srcRect/>
                  <a:stretch/>
                </p:blipFill>
                <p:spPr>
                  <a:xfrm>
                    <a:off x="4303788" y="5565685"/>
                    <a:ext cx="264276" cy="394097"/>
                  </a:xfrm>
                  <a:prstGeom prst="rect">
                    <a:avLst/>
                  </a:prstGeom>
                  <a:noFill/>
                  <a:ln>
                    <a:noFill/>
                  </a:ln>
                </p:spPr>
              </p:pic>
              <p:cxnSp>
                <p:nvCxnSpPr>
                  <p:cNvPr id="503" name="Google Shape;503;p9"/>
                  <p:cNvCxnSpPr/>
                  <p:nvPr/>
                </p:nvCxnSpPr>
                <p:spPr>
                  <a:xfrm>
                    <a:off x="4432751" y="5946625"/>
                    <a:ext cx="832819" cy="0"/>
                  </a:xfrm>
                  <a:prstGeom prst="straightConnector1">
                    <a:avLst/>
                  </a:prstGeom>
                  <a:noFill/>
                  <a:ln w="12700" cap="flat" cmpd="sng">
                    <a:solidFill>
                      <a:srgbClr val="46B85F"/>
                    </a:solidFill>
                    <a:prstDash val="solid"/>
                    <a:miter lim="800000"/>
                    <a:headEnd type="none" w="sm" len="sm"/>
                    <a:tailEnd type="none" w="sm" len="sm"/>
                  </a:ln>
                </p:spPr>
              </p:cxnSp>
            </p:grpSp>
            <p:sp>
              <p:nvSpPr>
                <p:cNvPr id="504" name="Google Shape;504;p9"/>
                <p:cNvSpPr txBox="1"/>
                <p:nvPr/>
              </p:nvSpPr>
              <p:spPr>
                <a:xfrm>
                  <a:off x="3466828" y="1820696"/>
                  <a:ext cx="41099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ZA" sz="1600" b="1" i="0" u="none" strike="noStrike" cap="none">
                      <a:solidFill>
                        <a:srgbClr val="46B85F"/>
                      </a:solidFill>
                      <a:latin typeface="Montserrat"/>
                      <a:ea typeface="Montserrat"/>
                      <a:cs typeface="Montserrat"/>
                      <a:sym typeface="Montserrat"/>
                    </a:rPr>
                    <a:t>11</a:t>
                  </a:r>
                  <a:endParaRPr sz="1400" b="0" i="0" u="none" strike="noStrike" cap="none">
                    <a:solidFill>
                      <a:srgbClr val="000000"/>
                    </a:solidFill>
                    <a:latin typeface="Arial"/>
                    <a:ea typeface="Arial"/>
                    <a:cs typeface="Arial"/>
                    <a:sym typeface="Arial"/>
                  </a:endParaRPr>
                </a:p>
              </p:txBody>
            </p:sp>
          </p:grpSp>
          <p:sp>
            <p:nvSpPr>
              <p:cNvPr id="505" name="Google Shape;505;p9"/>
              <p:cNvSpPr txBox="1"/>
              <p:nvPr/>
            </p:nvSpPr>
            <p:spPr>
              <a:xfrm>
                <a:off x="3650871" y="2026116"/>
                <a:ext cx="972434"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ZA" sz="1000" b="0" i="0" u="none" strike="noStrike" cap="none">
                    <a:solidFill>
                      <a:srgbClr val="46B85F"/>
                    </a:solidFill>
                    <a:latin typeface="Montserrat"/>
                    <a:ea typeface="Montserrat"/>
                    <a:cs typeface="Montserrat"/>
                    <a:sym typeface="Montserrat"/>
                  </a:rPr>
                  <a:t>FEEDBACK</a:t>
                </a:r>
                <a:endParaRPr sz="1400" b="0" i="0" u="none" strike="noStrike" cap="none">
                  <a:solidFill>
                    <a:srgbClr val="000000"/>
                  </a:solidFill>
                  <a:latin typeface="Arial"/>
                  <a:ea typeface="Arial"/>
                  <a:cs typeface="Arial"/>
                  <a:sym typeface="Arial"/>
                </a:endParaRPr>
              </a:p>
            </p:txBody>
          </p:sp>
        </p:grpSp>
      </p:grpSp>
      <p:grpSp>
        <p:nvGrpSpPr>
          <p:cNvPr id="506" name="Google Shape;506;p9"/>
          <p:cNvGrpSpPr/>
          <p:nvPr/>
        </p:nvGrpSpPr>
        <p:grpSpPr>
          <a:xfrm>
            <a:off x="6395406" y="2190179"/>
            <a:ext cx="4497808" cy="476602"/>
            <a:chOff x="6280554" y="2314540"/>
            <a:chExt cx="4497808" cy="476602"/>
          </a:xfrm>
        </p:grpSpPr>
        <p:sp>
          <p:nvSpPr>
            <p:cNvPr id="507" name="Google Shape;507;p9"/>
            <p:cNvSpPr txBox="1"/>
            <p:nvPr/>
          </p:nvSpPr>
          <p:spPr>
            <a:xfrm>
              <a:off x="7404707" y="2544921"/>
              <a:ext cx="3373655"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0" i="1" u="none" strike="noStrike" cap="none">
                  <a:solidFill>
                    <a:srgbClr val="595959"/>
                  </a:solidFill>
                  <a:latin typeface="Montserrat"/>
                  <a:ea typeface="Montserrat"/>
                  <a:cs typeface="Montserrat"/>
                  <a:sym typeface="Montserrat"/>
                </a:rPr>
                <a:t>Make your own prototype of your best solution</a:t>
              </a:r>
              <a:endParaRPr sz="1400" b="0" i="0" u="none" strike="noStrike" cap="none">
                <a:solidFill>
                  <a:srgbClr val="000000"/>
                </a:solidFill>
                <a:latin typeface="Arial"/>
                <a:ea typeface="Arial"/>
                <a:cs typeface="Arial"/>
                <a:sym typeface="Arial"/>
              </a:endParaRPr>
            </a:p>
          </p:txBody>
        </p:sp>
        <p:grpSp>
          <p:nvGrpSpPr>
            <p:cNvPr id="508" name="Google Shape;508;p9"/>
            <p:cNvGrpSpPr/>
            <p:nvPr/>
          </p:nvGrpSpPr>
          <p:grpSpPr>
            <a:xfrm>
              <a:off x="6280554" y="2314540"/>
              <a:ext cx="1190203" cy="457398"/>
              <a:chOff x="3597678" y="2328845"/>
              <a:chExt cx="1190203" cy="457398"/>
            </a:xfrm>
          </p:grpSpPr>
          <p:grpSp>
            <p:nvGrpSpPr>
              <p:cNvPr id="509" name="Google Shape;509;p9"/>
              <p:cNvGrpSpPr/>
              <p:nvPr/>
            </p:nvGrpSpPr>
            <p:grpSpPr>
              <a:xfrm>
                <a:off x="3597678" y="2328845"/>
                <a:ext cx="1125300" cy="418025"/>
                <a:chOff x="3597678" y="2328845"/>
                <a:chExt cx="1125300" cy="418025"/>
              </a:xfrm>
            </p:grpSpPr>
            <p:grpSp>
              <p:nvGrpSpPr>
                <p:cNvPr id="510" name="Google Shape;510;p9"/>
                <p:cNvGrpSpPr/>
                <p:nvPr/>
              </p:nvGrpSpPr>
              <p:grpSpPr>
                <a:xfrm>
                  <a:off x="3662706" y="2352773"/>
                  <a:ext cx="1060272" cy="394097"/>
                  <a:chOff x="4344314" y="5606513"/>
                  <a:chExt cx="1060272" cy="394097"/>
                </a:xfrm>
              </p:grpSpPr>
              <p:pic>
                <p:nvPicPr>
                  <p:cNvPr id="511" name="Google Shape;511;p9"/>
                  <p:cNvPicPr preferRelativeResize="0"/>
                  <p:nvPr/>
                </p:nvPicPr>
                <p:blipFill rotWithShape="1">
                  <a:blip r:embed="rId17">
                    <a:alphaModFix/>
                  </a:blip>
                  <a:srcRect/>
                  <a:stretch/>
                </p:blipFill>
                <p:spPr>
                  <a:xfrm>
                    <a:off x="4344314" y="5606513"/>
                    <a:ext cx="264276" cy="394097"/>
                  </a:xfrm>
                  <a:prstGeom prst="rect">
                    <a:avLst/>
                  </a:prstGeom>
                  <a:noFill/>
                  <a:ln>
                    <a:noFill/>
                  </a:ln>
                </p:spPr>
              </p:pic>
              <p:cxnSp>
                <p:nvCxnSpPr>
                  <p:cNvPr id="512" name="Google Shape;512;p9"/>
                  <p:cNvCxnSpPr/>
                  <p:nvPr/>
                </p:nvCxnSpPr>
                <p:spPr>
                  <a:xfrm>
                    <a:off x="4473277" y="5993920"/>
                    <a:ext cx="931309" cy="0"/>
                  </a:xfrm>
                  <a:prstGeom prst="straightConnector1">
                    <a:avLst/>
                  </a:prstGeom>
                  <a:noFill/>
                  <a:ln w="12700" cap="flat" cmpd="sng">
                    <a:solidFill>
                      <a:srgbClr val="46B85F"/>
                    </a:solidFill>
                    <a:prstDash val="solid"/>
                    <a:miter lim="800000"/>
                    <a:headEnd type="none" w="sm" len="sm"/>
                    <a:tailEnd type="none" w="sm" len="sm"/>
                  </a:ln>
                </p:spPr>
              </p:cxnSp>
            </p:grpSp>
            <p:sp>
              <p:nvSpPr>
                <p:cNvPr id="513" name="Google Shape;513;p9"/>
                <p:cNvSpPr txBox="1"/>
                <p:nvPr/>
              </p:nvSpPr>
              <p:spPr>
                <a:xfrm>
                  <a:off x="3597678" y="2328845"/>
                  <a:ext cx="44172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ZA" sz="1550" b="1" i="0" u="none" strike="noStrike" cap="none">
                      <a:solidFill>
                        <a:srgbClr val="46B85F"/>
                      </a:solidFill>
                      <a:latin typeface="Montserrat"/>
                      <a:ea typeface="Montserrat"/>
                      <a:cs typeface="Montserrat"/>
                      <a:sym typeface="Montserrat"/>
                    </a:rPr>
                    <a:t>10</a:t>
                  </a:r>
                  <a:endParaRPr sz="1400" b="0" i="0" u="none" strike="noStrike" cap="none">
                    <a:solidFill>
                      <a:srgbClr val="000000"/>
                    </a:solidFill>
                    <a:latin typeface="Arial"/>
                    <a:ea typeface="Arial"/>
                    <a:cs typeface="Arial"/>
                    <a:sym typeface="Arial"/>
                  </a:endParaRPr>
                </a:p>
              </p:txBody>
            </p:sp>
          </p:grpSp>
          <p:sp>
            <p:nvSpPr>
              <p:cNvPr id="514" name="Google Shape;514;p9"/>
              <p:cNvSpPr txBox="1"/>
              <p:nvPr/>
            </p:nvSpPr>
            <p:spPr>
              <a:xfrm>
                <a:off x="3782818" y="2540022"/>
                <a:ext cx="1005063"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ZA" sz="1000" b="0" i="0" u="none" strike="noStrike" cap="none">
                    <a:solidFill>
                      <a:srgbClr val="46B85F"/>
                    </a:solidFill>
                    <a:latin typeface="Montserrat"/>
                    <a:ea typeface="Montserrat"/>
                    <a:cs typeface="Montserrat"/>
                    <a:sym typeface="Montserrat"/>
                  </a:rPr>
                  <a:t>PROTOTYPE</a:t>
                </a:r>
                <a:endParaRPr sz="1400" b="0" i="0" u="none" strike="noStrike" cap="none">
                  <a:solidFill>
                    <a:srgbClr val="000000"/>
                  </a:solidFill>
                  <a:latin typeface="Arial"/>
                  <a:ea typeface="Arial"/>
                  <a:cs typeface="Arial"/>
                  <a:sym typeface="Arial"/>
                </a:endParaRPr>
              </a:p>
            </p:txBody>
          </p:sp>
        </p:grpSp>
      </p:grpSp>
      <p:grpSp>
        <p:nvGrpSpPr>
          <p:cNvPr id="515" name="Google Shape;515;p9"/>
          <p:cNvGrpSpPr/>
          <p:nvPr/>
        </p:nvGrpSpPr>
        <p:grpSpPr>
          <a:xfrm>
            <a:off x="6220457" y="2628623"/>
            <a:ext cx="4055576" cy="470078"/>
            <a:chOff x="6200277" y="2780937"/>
            <a:chExt cx="4055576" cy="470078"/>
          </a:xfrm>
        </p:grpSpPr>
        <p:grpSp>
          <p:nvGrpSpPr>
            <p:cNvPr id="516" name="Google Shape;516;p9"/>
            <p:cNvGrpSpPr/>
            <p:nvPr/>
          </p:nvGrpSpPr>
          <p:grpSpPr>
            <a:xfrm>
              <a:off x="6200277" y="2780937"/>
              <a:ext cx="1058860" cy="447909"/>
              <a:chOff x="4276803" y="2619472"/>
              <a:chExt cx="1058860" cy="447909"/>
            </a:xfrm>
          </p:grpSpPr>
          <p:grpSp>
            <p:nvGrpSpPr>
              <p:cNvPr id="517" name="Google Shape;517;p9"/>
              <p:cNvGrpSpPr/>
              <p:nvPr/>
            </p:nvGrpSpPr>
            <p:grpSpPr>
              <a:xfrm>
                <a:off x="4276803" y="2619472"/>
                <a:ext cx="969540" cy="412544"/>
                <a:chOff x="4375956" y="2610371"/>
                <a:chExt cx="969540" cy="412544"/>
              </a:xfrm>
            </p:grpSpPr>
            <p:grpSp>
              <p:nvGrpSpPr>
                <p:cNvPr id="518" name="Google Shape;518;p9"/>
                <p:cNvGrpSpPr/>
                <p:nvPr/>
              </p:nvGrpSpPr>
              <p:grpSpPr>
                <a:xfrm>
                  <a:off x="4400500" y="2628818"/>
                  <a:ext cx="944996" cy="394097"/>
                  <a:chOff x="4389483" y="5525126"/>
                  <a:chExt cx="944996" cy="394097"/>
                </a:xfrm>
              </p:grpSpPr>
              <p:pic>
                <p:nvPicPr>
                  <p:cNvPr id="519" name="Google Shape;519;p9"/>
                  <p:cNvPicPr preferRelativeResize="0"/>
                  <p:nvPr/>
                </p:nvPicPr>
                <p:blipFill rotWithShape="1">
                  <a:blip r:embed="rId17">
                    <a:alphaModFix/>
                  </a:blip>
                  <a:srcRect/>
                  <a:stretch/>
                </p:blipFill>
                <p:spPr>
                  <a:xfrm>
                    <a:off x="4389483" y="5525126"/>
                    <a:ext cx="264276" cy="394097"/>
                  </a:xfrm>
                  <a:prstGeom prst="rect">
                    <a:avLst/>
                  </a:prstGeom>
                  <a:noFill/>
                  <a:ln>
                    <a:noFill/>
                  </a:ln>
                </p:spPr>
              </p:pic>
              <p:cxnSp>
                <p:nvCxnSpPr>
                  <p:cNvPr id="520" name="Google Shape;520;p9"/>
                  <p:cNvCxnSpPr/>
                  <p:nvPr/>
                </p:nvCxnSpPr>
                <p:spPr>
                  <a:xfrm>
                    <a:off x="4518446" y="5911866"/>
                    <a:ext cx="816033" cy="0"/>
                  </a:xfrm>
                  <a:prstGeom prst="straightConnector1">
                    <a:avLst/>
                  </a:prstGeom>
                  <a:noFill/>
                  <a:ln w="12700" cap="flat" cmpd="sng">
                    <a:solidFill>
                      <a:srgbClr val="46B85F"/>
                    </a:solidFill>
                    <a:prstDash val="solid"/>
                    <a:miter lim="800000"/>
                    <a:headEnd type="none" w="sm" len="sm"/>
                    <a:tailEnd type="none" w="sm" len="sm"/>
                  </a:ln>
                </p:spPr>
              </p:cxnSp>
            </p:grpSp>
            <p:sp>
              <p:nvSpPr>
                <p:cNvPr id="521" name="Google Shape;521;p9"/>
                <p:cNvSpPr txBox="1"/>
                <p:nvPr/>
              </p:nvSpPr>
              <p:spPr>
                <a:xfrm>
                  <a:off x="4375956" y="2610371"/>
                  <a:ext cx="3038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ZA" sz="1600" b="1" i="0" u="none" strike="noStrike" cap="none">
                      <a:solidFill>
                        <a:srgbClr val="46B85F"/>
                      </a:solidFill>
                      <a:latin typeface="Montserrat"/>
                      <a:ea typeface="Montserrat"/>
                      <a:cs typeface="Montserrat"/>
                      <a:sym typeface="Montserrat"/>
                    </a:rPr>
                    <a:t>9</a:t>
                  </a:r>
                  <a:endParaRPr sz="1400" b="0" i="0" u="none" strike="noStrike" cap="none">
                    <a:solidFill>
                      <a:srgbClr val="000000"/>
                    </a:solidFill>
                    <a:latin typeface="Arial"/>
                    <a:ea typeface="Arial"/>
                    <a:cs typeface="Arial"/>
                    <a:sym typeface="Arial"/>
                  </a:endParaRPr>
                </a:p>
              </p:txBody>
            </p:sp>
          </p:grpSp>
          <p:sp>
            <p:nvSpPr>
              <p:cNvPr id="522" name="Google Shape;522;p9"/>
              <p:cNvSpPr txBox="1"/>
              <p:nvPr/>
            </p:nvSpPr>
            <p:spPr>
              <a:xfrm>
                <a:off x="4455241" y="2821160"/>
                <a:ext cx="88042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ZA" sz="1000" b="0" i="0" u="none" strike="noStrike" cap="none">
                    <a:solidFill>
                      <a:srgbClr val="46B85F"/>
                    </a:solidFill>
                    <a:latin typeface="Montserrat"/>
                    <a:ea typeface="Montserrat"/>
                    <a:cs typeface="Montserrat"/>
                    <a:sym typeface="Montserrat"/>
                  </a:rPr>
                  <a:t>EVALUATE</a:t>
                </a:r>
                <a:endParaRPr sz="1400" b="0" i="0" u="none" strike="noStrike" cap="none">
                  <a:solidFill>
                    <a:srgbClr val="000000"/>
                  </a:solidFill>
                  <a:latin typeface="Arial"/>
                  <a:ea typeface="Arial"/>
                  <a:cs typeface="Arial"/>
                  <a:sym typeface="Arial"/>
                </a:endParaRPr>
              </a:p>
            </p:txBody>
          </p:sp>
        </p:grpSp>
        <p:sp>
          <p:nvSpPr>
            <p:cNvPr id="523" name="Google Shape;523;p9"/>
            <p:cNvSpPr txBox="1"/>
            <p:nvPr/>
          </p:nvSpPr>
          <p:spPr>
            <a:xfrm>
              <a:off x="7210508" y="3004794"/>
              <a:ext cx="3045345"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0" i="1" u="none" strike="noStrike" cap="none">
                  <a:solidFill>
                    <a:srgbClr val="595959"/>
                  </a:solidFill>
                  <a:latin typeface="Montserrat"/>
                  <a:ea typeface="Montserrat"/>
                  <a:cs typeface="Montserrat"/>
                  <a:sym typeface="Montserrat"/>
                </a:rPr>
                <a:t>Evaluate and select your best solutions </a:t>
              </a:r>
              <a:endParaRPr sz="1400" b="0" i="0" u="none" strike="noStrike" cap="none">
                <a:solidFill>
                  <a:srgbClr val="000000"/>
                </a:solidFill>
                <a:latin typeface="Arial"/>
                <a:ea typeface="Arial"/>
                <a:cs typeface="Arial"/>
                <a:sym typeface="Arial"/>
              </a:endParaRPr>
            </a:p>
          </p:txBody>
        </p:sp>
      </p:grpSp>
      <p:grpSp>
        <p:nvGrpSpPr>
          <p:cNvPr id="524" name="Google Shape;524;p9"/>
          <p:cNvGrpSpPr/>
          <p:nvPr/>
        </p:nvGrpSpPr>
        <p:grpSpPr>
          <a:xfrm>
            <a:off x="5202083" y="5853890"/>
            <a:ext cx="4959246" cy="507962"/>
            <a:chOff x="5251012" y="6010008"/>
            <a:chExt cx="4959246" cy="507962"/>
          </a:xfrm>
        </p:grpSpPr>
        <p:grpSp>
          <p:nvGrpSpPr>
            <p:cNvPr id="525" name="Google Shape;525;p9"/>
            <p:cNvGrpSpPr/>
            <p:nvPr/>
          </p:nvGrpSpPr>
          <p:grpSpPr>
            <a:xfrm>
              <a:off x="5251012" y="6010008"/>
              <a:ext cx="1665257" cy="442493"/>
              <a:chOff x="3933847" y="5065231"/>
              <a:chExt cx="1665257" cy="442493"/>
            </a:xfrm>
          </p:grpSpPr>
          <p:grpSp>
            <p:nvGrpSpPr>
              <p:cNvPr id="526" name="Google Shape;526;p9"/>
              <p:cNvGrpSpPr/>
              <p:nvPr/>
            </p:nvGrpSpPr>
            <p:grpSpPr>
              <a:xfrm>
                <a:off x="3933847" y="5065231"/>
                <a:ext cx="1451035" cy="410275"/>
                <a:chOff x="3933847" y="5065231"/>
                <a:chExt cx="1451035" cy="410275"/>
              </a:xfrm>
            </p:grpSpPr>
            <p:grpSp>
              <p:nvGrpSpPr>
                <p:cNvPr id="527" name="Google Shape;527;p9"/>
                <p:cNvGrpSpPr/>
                <p:nvPr/>
              </p:nvGrpSpPr>
              <p:grpSpPr>
                <a:xfrm>
                  <a:off x="3954367" y="5081408"/>
                  <a:ext cx="1430515" cy="394098"/>
                  <a:chOff x="3913851" y="5566760"/>
                  <a:chExt cx="1430515" cy="394098"/>
                </a:xfrm>
              </p:grpSpPr>
              <p:pic>
                <p:nvPicPr>
                  <p:cNvPr id="528" name="Google Shape;528;p9"/>
                  <p:cNvPicPr preferRelativeResize="0"/>
                  <p:nvPr/>
                </p:nvPicPr>
                <p:blipFill rotWithShape="1">
                  <a:blip r:embed="rId14">
                    <a:alphaModFix/>
                  </a:blip>
                  <a:srcRect/>
                  <a:stretch/>
                </p:blipFill>
                <p:spPr>
                  <a:xfrm>
                    <a:off x="3913851" y="5566760"/>
                    <a:ext cx="264278" cy="394098"/>
                  </a:xfrm>
                  <a:prstGeom prst="rect">
                    <a:avLst/>
                  </a:prstGeom>
                  <a:noFill/>
                  <a:ln>
                    <a:noFill/>
                  </a:ln>
                </p:spPr>
              </p:pic>
              <p:cxnSp>
                <p:nvCxnSpPr>
                  <p:cNvPr id="529" name="Google Shape;529;p9"/>
                  <p:cNvCxnSpPr/>
                  <p:nvPr/>
                </p:nvCxnSpPr>
                <p:spPr>
                  <a:xfrm>
                    <a:off x="4037337" y="5951125"/>
                    <a:ext cx="1307029" cy="0"/>
                  </a:xfrm>
                  <a:prstGeom prst="straightConnector1">
                    <a:avLst/>
                  </a:prstGeom>
                  <a:noFill/>
                  <a:ln w="12700" cap="flat" cmpd="sng">
                    <a:solidFill>
                      <a:srgbClr val="1891D1"/>
                    </a:solidFill>
                    <a:prstDash val="solid"/>
                    <a:miter lim="800000"/>
                    <a:headEnd type="none" w="sm" len="sm"/>
                    <a:tailEnd type="none" w="sm" len="sm"/>
                  </a:ln>
                </p:spPr>
              </p:cxnSp>
            </p:grpSp>
            <p:sp>
              <p:nvSpPr>
                <p:cNvPr id="530" name="Google Shape;530;p9"/>
                <p:cNvSpPr txBox="1"/>
                <p:nvPr/>
              </p:nvSpPr>
              <p:spPr>
                <a:xfrm>
                  <a:off x="3933847" y="5065231"/>
                  <a:ext cx="3038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ZA" sz="1600" b="1" i="0" u="none" strike="noStrike" cap="none">
                      <a:solidFill>
                        <a:schemeClr val="accent4"/>
                      </a:solidFill>
                      <a:latin typeface="Montserrat"/>
                      <a:ea typeface="Montserrat"/>
                      <a:cs typeface="Montserrat"/>
                      <a:sym typeface="Montserrat"/>
                    </a:rPr>
                    <a:t>2</a:t>
                  </a:r>
                  <a:endParaRPr sz="1400" b="0" i="0" u="none" strike="noStrike" cap="none">
                    <a:solidFill>
                      <a:srgbClr val="000000"/>
                    </a:solidFill>
                    <a:latin typeface="Arial"/>
                    <a:ea typeface="Arial"/>
                    <a:cs typeface="Arial"/>
                    <a:sym typeface="Arial"/>
                  </a:endParaRPr>
                </a:p>
              </p:txBody>
            </p:sp>
          </p:grpSp>
          <p:sp>
            <p:nvSpPr>
              <p:cNvPr id="531" name="Google Shape;531;p9"/>
              <p:cNvSpPr txBox="1"/>
              <p:nvPr/>
            </p:nvSpPr>
            <p:spPr>
              <a:xfrm>
                <a:off x="4166906" y="5107614"/>
                <a:ext cx="143219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0" i="0" u="none" strike="noStrike" cap="none">
                    <a:solidFill>
                      <a:schemeClr val="accent4"/>
                    </a:solidFill>
                    <a:latin typeface="Montserrat"/>
                    <a:ea typeface="Montserrat"/>
                    <a:cs typeface="Montserrat"/>
                    <a:sym typeface="Montserrat"/>
                  </a:rPr>
                  <a:t>NEW KNOWLEDGE</a:t>
                </a:r>
                <a:endParaRPr sz="1400" b="0" i="0" u="none" strike="noStrike" cap="none">
                  <a:solidFill>
                    <a:srgbClr val="000000"/>
                  </a:solidFill>
                  <a:latin typeface="Arial"/>
                  <a:ea typeface="Arial"/>
                  <a:cs typeface="Arial"/>
                  <a:sym typeface="Arial"/>
                </a:endParaRPr>
              </a:p>
            </p:txBody>
          </p:sp>
        </p:grpSp>
        <p:sp>
          <p:nvSpPr>
            <p:cNvPr id="532" name="Google Shape;532;p9"/>
            <p:cNvSpPr txBox="1"/>
            <p:nvPr/>
          </p:nvSpPr>
          <p:spPr>
            <a:xfrm>
              <a:off x="6731231" y="6117860"/>
              <a:ext cx="347902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0" i="1" u="none" strike="noStrike" cap="none">
                  <a:solidFill>
                    <a:srgbClr val="595959"/>
                  </a:solidFill>
                  <a:latin typeface="Montserrat"/>
                  <a:ea typeface="Montserrat"/>
                  <a:cs typeface="Montserrat"/>
                  <a:sym typeface="Montserrat"/>
                </a:rPr>
                <a:t>Building on what you already know and add new knowledge </a:t>
              </a:r>
              <a:endParaRPr sz="1400" b="0" i="0" u="none" strike="noStrike" cap="none">
                <a:solidFill>
                  <a:srgbClr val="000000"/>
                </a:solidFill>
                <a:latin typeface="Arial"/>
                <a:ea typeface="Arial"/>
                <a:cs typeface="Arial"/>
                <a:sym typeface="Arial"/>
              </a:endParaRPr>
            </a:p>
          </p:txBody>
        </p:sp>
      </p:grpSp>
      <p:grpSp>
        <p:nvGrpSpPr>
          <p:cNvPr id="533" name="Google Shape;533;p9"/>
          <p:cNvGrpSpPr/>
          <p:nvPr/>
        </p:nvGrpSpPr>
        <p:grpSpPr>
          <a:xfrm>
            <a:off x="4895701" y="6233074"/>
            <a:ext cx="4539922" cy="451173"/>
            <a:chOff x="4933109" y="6361206"/>
            <a:chExt cx="4539922" cy="451173"/>
          </a:xfrm>
        </p:grpSpPr>
        <p:grpSp>
          <p:nvGrpSpPr>
            <p:cNvPr id="534" name="Google Shape;534;p9"/>
            <p:cNvGrpSpPr/>
            <p:nvPr/>
          </p:nvGrpSpPr>
          <p:grpSpPr>
            <a:xfrm>
              <a:off x="4933109" y="6361206"/>
              <a:ext cx="1197764" cy="439807"/>
              <a:chOff x="5264318" y="5936446"/>
              <a:chExt cx="1197764" cy="439807"/>
            </a:xfrm>
          </p:grpSpPr>
          <p:sp>
            <p:nvSpPr>
              <p:cNvPr id="535" name="Google Shape;535;p9"/>
              <p:cNvSpPr txBox="1"/>
              <p:nvPr/>
            </p:nvSpPr>
            <p:spPr>
              <a:xfrm>
                <a:off x="5366756" y="6130032"/>
                <a:ext cx="109532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ZA" sz="1000" b="0" i="0" u="none" strike="noStrike" cap="none">
                    <a:solidFill>
                      <a:schemeClr val="accent4"/>
                    </a:solidFill>
                    <a:latin typeface="Montserrat"/>
                    <a:ea typeface="Montserrat"/>
                    <a:cs typeface="Montserrat"/>
                    <a:sym typeface="Montserrat"/>
                  </a:rPr>
                  <a:t>KNOWLEDGE</a:t>
                </a:r>
                <a:endParaRPr sz="1400" b="0" i="0" u="none" strike="noStrike" cap="none">
                  <a:solidFill>
                    <a:srgbClr val="000000"/>
                  </a:solidFill>
                  <a:latin typeface="Arial"/>
                  <a:ea typeface="Arial"/>
                  <a:cs typeface="Arial"/>
                  <a:sym typeface="Arial"/>
                </a:endParaRPr>
              </a:p>
            </p:txBody>
          </p:sp>
          <p:grpSp>
            <p:nvGrpSpPr>
              <p:cNvPr id="536" name="Google Shape;536;p9"/>
              <p:cNvGrpSpPr/>
              <p:nvPr/>
            </p:nvGrpSpPr>
            <p:grpSpPr>
              <a:xfrm>
                <a:off x="5264318" y="5936446"/>
                <a:ext cx="1128251" cy="408791"/>
                <a:chOff x="5228002" y="6263994"/>
                <a:chExt cx="1128251" cy="408791"/>
              </a:xfrm>
            </p:grpSpPr>
            <p:grpSp>
              <p:nvGrpSpPr>
                <p:cNvPr id="537" name="Google Shape;537;p9"/>
                <p:cNvGrpSpPr/>
                <p:nvPr/>
              </p:nvGrpSpPr>
              <p:grpSpPr>
                <a:xfrm>
                  <a:off x="5228683" y="6278687"/>
                  <a:ext cx="1127570" cy="394098"/>
                  <a:chOff x="5241592" y="5960365"/>
                  <a:chExt cx="1127570" cy="394098"/>
                </a:xfrm>
              </p:grpSpPr>
              <p:pic>
                <p:nvPicPr>
                  <p:cNvPr id="538" name="Google Shape;538;p9"/>
                  <p:cNvPicPr preferRelativeResize="0"/>
                  <p:nvPr/>
                </p:nvPicPr>
                <p:blipFill rotWithShape="1">
                  <a:blip r:embed="rId14">
                    <a:alphaModFix/>
                  </a:blip>
                  <a:srcRect/>
                  <a:stretch/>
                </p:blipFill>
                <p:spPr>
                  <a:xfrm>
                    <a:off x="5241592" y="5960365"/>
                    <a:ext cx="264278" cy="394098"/>
                  </a:xfrm>
                  <a:prstGeom prst="rect">
                    <a:avLst/>
                  </a:prstGeom>
                  <a:noFill/>
                  <a:ln>
                    <a:noFill/>
                  </a:ln>
                </p:spPr>
              </p:pic>
              <p:cxnSp>
                <p:nvCxnSpPr>
                  <p:cNvPr id="539" name="Google Shape;539;p9"/>
                  <p:cNvCxnSpPr/>
                  <p:nvPr/>
                </p:nvCxnSpPr>
                <p:spPr>
                  <a:xfrm>
                    <a:off x="5368522" y="6334361"/>
                    <a:ext cx="1000640" cy="0"/>
                  </a:xfrm>
                  <a:prstGeom prst="straightConnector1">
                    <a:avLst/>
                  </a:prstGeom>
                  <a:noFill/>
                  <a:ln w="12700" cap="flat" cmpd="sng">
                    <a:solidFill>
                      <a:srgbClr val="1891D1"/>
                    </a:solidFill>
                    <a:prstDash val="solid"/>
                    <a:miter lim="800000"/>
                    <a:headEnd type="none" w="sm" len="sm"/>
                    <a:tailEnd type="none" w="sm" len="sm"/>
                  </a:ln>
                </p:spPr>
              </p:cxnSp>
            </p:grpSp>
            <p:sp>
              <p:nvSpPr>
                <p:cNvPr id="540" name="Google Shape;540;p9"/>
                <p:cNvSpPr txBox="1"/>
                <p:nvPr/>
              </p:nvSpPr>
              <p:spPr>
                <a:xfrm>
                  <a:off x="5228002" y="6263994"/>
                  <a:ext cx="3038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ZA" sz="1600" b="1" i="0" u="none" strike="noStrike" cap="none">
                      <a:solidFill>
                        <a:schemeClr val="accent4"/>
                      </a:solidFill>
                      <a:latin typeface="Montserrat"/>
                      <a:ea typeface="Montserrat"/>
                      <a:cs typeface="Montserrat"/>
                      <a:sym typeface="Montserrat"/>
                    </a:rPr>
                    <a:t>1</a:t>
                  </a:r>
                  <a:endParaRPr sz="1400" b="0" i="0" u="none" strike="noStrike" cap="none">
                    <a:solidFill>
                      <a:srgbClr val="000000"/>
                    </a:solidFill>
                    <a:latin typeface="Arial"/>
                    <a:ea typeface="Arial"/>
                    <a:cs typeface="Arial"/>
                    <a:sym typeface="Arial"/>
                  </a:endParaRPr>
                </a:p>
              </p:txBody>
            </p:sp>
          </p:grpSp>
        </p:grpSp>
        <p:sp>
          <p:nvSpPr>
            <p:cNvPr id="541" name="Google Shape;541;p9"/>
            <p:cNvSpPr txBox="1"/>
            <p:nvPr/>
          </p:nvSpPr>
          <p:spPr>
            <a:xfrm>
              <a:off x="6124682" y="6566158"/>
              <a:ext cx="3348349"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0" i="1" u="none" strike="noStrike" cap="none">
                  <a:solidFill>
                    <a:srgbClr val="595959"/>
                  </a:solidFill>
                  <a:latin typeface="Montserrat"/>
                  <a:ea typeface="Montserrat"/>
                  <a:cs typeface="Montserrat"/>
                  <a:sym typeface="Montserrat"/>
                </a:rPr>
                <a:t>Think about what you already know </a:t>
              </a: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5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7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0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9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7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pic>
        <p:nvPicPr>
          <p:cNvPr id="549" name="Google Shape;549;p10"/>
          <p:cNvPicPr preferRelativeResize="0"/>
          <p:nvPr/>
        </p:nvPicPr>
        <p:blipFill rotWithShape="1">
          <a:blip r:embed="rId3">
            <a:alphaModFix/>
          </a:blip>
          <a:srcRect/>
          <a:stretch/>
        </p:blipFill>
        <p:spPr>
          <a:xfrm>
            <a:off x="11358380" y="6176963"/>
            <a:ext cx="660400" cy="533400"/>
          </a:xfrm>
          <a:prstGeom prst="rect">
            <a:avLst/>
          </a:prstGeom>
          <a:noFill/>
          <a:ln>
            <a:noFill/>
          </a:ln>
        </p:spPr>
      </p:pic>
      <p:sp>
        <p:nvSpPr>
          <p:cNvPr id="550" name="Google Shape;550;p10"/>
          <p:cNvSpPr/>
          <p:nvPr/>
        </p:nvSpPr>
        <p:spPr>
          <a:xfrm>
            <a:off x="10577169" y="3024083"/>
            <a:ext cx="780680" cy="1647688"/>
          </a:xfrm>
          <a:prstGeom prst="rect">
            <a:avLst/>
          </a:prstGeom>
          <a:solidFill>
            <a:srgbClr val="EE36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1" name="Google Shape;551;p10"/>
          <p:cNvSpPr/>
          <p:nvPr/>
        </p:nvSpPr>
        <p:spPr>
          <a:xfrm>
            <a:off x="-4" y="3024082"/>
            <a:ext cx="836448" cy="1647690"/>
          </a:xfrm>
          <a:prstGeom prst="rect">
            <a:avLst/>
          </a:prstGeom>
          <a:solidFill>
            <a:srgbClr val="EE36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2" name="Google Shape;552;p10"/>
          <p:cNvSpPr/>
          <p:nvPr/>
        </p:nvSpPr>
        <p:spPr>
          <a:xfrm>
            <a:off x="-5" y="5122757"/>
            <a:ext cx="838243" cy="1647690"/>
          </a:xfrm>
          <a:prstGeom prst="rect">
            <a:avLst/>
          </a:prstGeom>
          <a:solidFill>
            <a:srgbClr val="46B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553" name="Google Shape;553;p10"/>
          <p:cNvGrpSpPr/>
          <p:nvPr/>
        </p:nvGrpSpPr>
        <p:grpSpPr>
          <a:xfrm>
            <a:off x="-2363" y="4894632"/>
            <a:ext cx="11526945" cy="1860534"/>
            <a:chOff x="-6739" y="4771951"/>
            <a:chExt cx="11526945" cy="1860534"/>
          </a:xfrm>
        </p:grpSpPr>
        <p:sp>
          <p:nvSpPr>
            <p:cNvPr id="554" name="Google Shape;554;p10"/>
            <p:cNvSpPr/>
            <p:nvPr/>
          </p:nvSpPr>
          <p:spPr>
            <a:xfrm>
              <a:off x="-5546" y="4771951"/>
              <a:ext cx="11525752" cy="1860534"/>
            </a:xfrm>
            <a:prstGeom prst="rect">
              <a:avLst/>
            </a:prstGeom>
            <a:solidFill>
              <a:srgbClr val="46B85F">
                <a:alpha val="2039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5" name="Google Shape;555;p10"/>
            <p:cNvSpPr/>
            <p:nvPr/>
          </p:nvSpPr>
          <p:spPr>
            <a:xfrm>
              <a:off x="-6739" y="4771951"/>
              <a:ext cx="11525752" cy="242313"/>
            </a:xfrm>
            <a:prstGeom prst="rect">
              <a:avLst/>
            </a:prstGeom>
            <a:solidFill>
              <a:srgbClr val="46B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556" name="Google Shape;556;p10"/>
          <p:cNvGrpSpPr/>
          <p:nvPr/>
        </p:nvGrpSpPr>
        <p:grpSpPr>
          <a:xfrm>
            <a:off x="-389" y="2791109"/>
            <a:ext cx="11526731" cy="1889695"/>
            <a:chOff x="-175" y="2727251"/>
            <a:chExt cx="11526731" cy="1676678"/>
          </a:xfrm>
        </p:grpSpPr>
        <p:sp>
          <p:nvSpPr>
            <p:cNvPr id="557" name="Google Shape;557;p10"/>
            <p:cNvSpPr/>
            <p:nvPr/>
          </p:nvSpPr>
          <p:spPr>
            <a:xfrm>
              <a:off x="804" y="2727251"/>
              <a:ext cx="11525752" cy="1676678"/>
            </a:xfrm>
            <a:prstGeom prst="rect">
              <a:avLst/>
            </a:prstGeom>
            <a:solidFill>
              <a:srgbClr val="EE368F">
                <a:alpha val="2039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8" name="Google Shape;558;p10"/>
            <p:cNvSpPr/>
            <p:nvPr/>
          </p:nvSpPr>
          <p:spPr>
            <a:xfrm>
              <a:off x="-175" y="2732765"/>
              <a:ext cx="11525752" cy="242313"/>
            </a:xfrm>
            <a:prstGeom prst="rect">
              <a:avLst/>
            </a:prstGeom>
            <a:solidFill>
              <a:srgbClr val="EE36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559" name="Google Shape;559;p10"/>
          <p:cNvGrpSpPr/>
          <p:nvPr/>
        </p:nvGrpSpPr>
        <p:grpSpPr>
          <a:xfrm>
            <a:off x="-1766" y="694709"/>
            <a:ext cx="11528322" cy="1888092"/>
            <a:chOff x="-1766" y="694709"/>
            <a:chExt cx="11528322" cy="2029322"/>
          </a:xfrm>
        </p:grpSpPr>
        <p:sp>
          <p:nvSpPr>
            <p:cNvPr id="560" name="Google Shape;560;p10"/>
            <p:cNvSpPr/>
            <p:nvPr/>
          </p:nvSpPr>
          <p:spPr>
            <a:xfrm>
              <a:off x="804" y="695250"/>
              <a:ext cx="11525752" cy="2028781"/>
            </a:xfrm>
            <a:prstGeom prst="rect">
              <a:avLst/>
            </a:prstGeom>
            <a:solidFill>
              <a:srgbClr val="1891D1">
                <a:alpha val="2039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1" name="Google Shape;561;p10"/>
            <p:cNvSpPr/>
            <p:nvPr/>
          </p:nvSpPr>
          <p:spPr>
            <a:xfrm>
              <a:off x="-1766" y="694709"/>
              <a:ext cx="11525752" cy="260438"/>
            </a:xfrm>
            <a:prstGeom prst="rect">
              <a:avLst/>
            </a:prstGeom>
            <a:solidFill>
              <a:srgbClr val="1891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2" name="Google Shape;562;p10"/>
            <p:cNvSpPr/>
            <p:nvPr/>
          </p:nvSpPr>
          <p:spPr>
            <a:xfrm>
              <a:off x="-1765" y="941978"/>
              <a:ext cx="838208" cy="1777979"/>
            </a:xfrm>
            <a:prstGeom prst="rect">
              <a:avLst/>
            </a:prstGeom>
            <a:solidFill>
              <a:srgbClr val="1891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3" name="Google Shape;563;p10"/>
            <p:cNvSpPr/>
            <p:nvPr/>
          </p:nvSpPr>
          <p:spPr>
            <a:xfrm>
              <a:off x="10599691" y="700078"/>
              <a:ext cx="763657" cy="2019541"/>
            </a:xfrm>
            <a:prstGeom prst="rect">
              <a:avLst/>
            </a:prstGeom>
            <a:solidFill>
              <a:srgbClr val="1891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564" name="Google Shape;564;p10"/>
          <p:cNvGrpSpPr/>
          <p:nvPr/>
        </p:nvGrpSpPr>
        <p:grpSpPr>
          <a:xfrm>
            <a:off x="-58547" y="5354679"/>
            <a:ext cx="948897" cy="1169052"/>
            <a:chOff x="9042969" y="688635"/>
            <a:chExt cx="948897" cy="1169052"/>
          </a:xfrm>
        </p:grpSpPr>
        <p:sp>
          <p:nvSpPr>
            <p:cNvPr id="565" name="Google Shape;565;p10"/>
            <p:cNvSpPr/>
            <p:nvPr/>
          </p:nvSpPr>
          <p:spPr>
            <a:xfrm>
              <a:off x="9042969" y="1211356"/>
              <a:ext cx="948897"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ZA" sz="1200" b="1" i="0" u="none" strike="noStrike" cap="none">
                  <a:solidFill>
                    <a:schemeClr val="lt1"/>
                  </a:solidFill>
                  <a:latin typeface="Montserrat"/>
                  <a:ea typeface="Montserrat"/>
                  <a:cs typeface="Montserrat"/>
                  <a:sym typeface="Montserrat"/>
                </a:rPr>
                <a:t>Design -based Learning</a:t>
              </a:r>
              <a:endParaRPr sz="1400" b="0" i="0" u="none" strike="noStrike" cap="none">
                <a:solidFill>
                  <a:srgbClr val="000000"/>
                </a:solidFill>
                <a:latin typeface="Arial"/>
                <a:ea typeface="Arial"/>
                <a:cs typeface="Arial"/>
                <a:sym typeface="Arial"/>
              </a:endParaRPr>
            </a:p>
          </p:txBody>
        </p:sp>
        <p:pic>
          <p:nvPicPr>
            <p:cNvPr id="566" name="Google Shape;566;p10"/>
            <p:cNvPicPr preferRelativeResize="0"/>
            <p:nvPr/>
          </p:nvPicPr>
          <p:blipFill rotWithShape="1">
            <a:blip r:embed="rId4">
              <a:alphaModFix/>
            </a:blip>
            <a:srcRect/>
            <a:stretch/>
          </p:blipFill>
          <p:spPr>
            <a:xfrm>
              <a:off x="9246361" y="688635"/>
              <a:ext cx="524141" cy="483930"/>
            </a:xfrm>
            <a:prstGeom prst="rect">
              <a:avLst/>
            </a:prstGeom>
            <a:noFill/>
            <a:ln>
              <a:noFill/>
            </a:ln>
          </p:spPr>
        </p:pic>
      </p:grpSp>
      <p:grpSp>
        <p:nvGrpSpPr>
          <p:cNvPr id="567" name="Google Shape;567;p10"/>
          <p:cNvGrpSpPr/>
          <p:nvPr/>
        </p:nvGrpSpPr>
        <p:grpSpPr>
          <a:xfrm>
            <a:off x="-53778" y="1175447"/>
            <a:ext cx="948897" cy="1094446"/>
            <a:chOff x="8994217" y="5123033"/>
            <a:chExt cx="948897" cy="1094446"/>
          </a:xfrm>
        </p:grpSpPr>
        <p:sp>
          <p:nvSpPr>
            <p:cNvPr id="568" name="Google Shape;568;p10"/>
            <p:cNvSpPr/>
            <p:nvPr/>
          </p:nvSpPr>
          <p:spPr>
            <a:xfrm>
              <a:off x="8994217" y="5571148"/>
              <a:ext cx="948897"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ZA" sz="1200" b="1" i="0" u="none" strike="noStrike" cap="none">
                  <a:solidFill>
                    <a:schemeClr val="lt1"/>
                  </a:solidFill>
                  <a:latin typeface="Montserrat"/>
                  <a:ea typeface="Montserrat"/>
                  <a:cs typeface="Montserrat"/>
                  <a:sym typeface="Montserrat"/>
                </a:rPr>
                <a:t>Inquiry -based Learning</a:t>
              </a:r>
              <a:endParaRPr sz="1400" b="0" i="0" u="none" strike="noStrike" cap="none">
                <a:solidFill>
                  <a:srgbClr val="000000"/>
                </a:solidFill>
                <a:latin typeface="Arial"/>
                <a:ea typeface="Arial"/>
                <a:cs typeface="Arial"/>
                <a:sym typeface="Arial"/>
              </a:endParaRPr>
            </a:p>
          </p:txBody>
        </p:sp>
        <p:pic>
          <p:nvPicPr>
            <p:cNvPr id="569" name="Google Shape;569;p10"/>
            <p:cNvPicPr preferRelativeResize="0"/>
            <p:nvPr/>
          </p:nvPicPr>
          <p:blipFill rotWithShape="1">
            <a:blip r:embed="rId5">
              <a:alphaModFix/>
            </a:blip>
            <a:srcRect/>
            <a:stretch/>
          </p:blipFill>
          <p:spPr>
            <a:xfrm>
              <a:off x="9209542" y="5123033"/>
              <a:ext cx="525546" cy="458539"/>
            </a:xfrm>
            <a:prstGeom prst="rect">
              <a:avLst/>
            </a:prstGeom>
            <a:noFill/>
            <a:ln>
              <a:noFill/>
            </a:ln>
          </p:spPr>
        </p:pic>
      </p:grpSp>
      <p:grpSp>
        <p:nvGrpSpPr>
          <p:cNvPr id="570" name="Google Shape;570;p10"/>
          <p:cNvGrpSpPr/>
          <p:nvPr/>
        </p:nvGrpSpPr>
        <p:grpSpPr>
          <a:xfrm>
            <a:off x="-9104" y="3224073"/>
            <a:ext cx="912637" cy="1193878"/>
            <a:chOff x="9043165" y="2917554"/>
            <a:chExt cx="912637" cy="1193878"/>
          </a:xfrm>
        </p:grpSpPr>
        <p:sp>
          <p:nvSpPr>
            <p:cNvPr id="571" name="Google Shape;571;p10"/>
            <p:cNvSpPr/>
            <p:nvPr/>
          </p:nvSpPr>
          <p:spPr>
            <a:xfrm>
              <a:off x="9043165" y="3465101"/>
              <a:ext cx="912637"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ZA" sz="1200" b="1" i="0" u="none" strike="noStrike" cap="none">
                  <a:solidFill>
                    <a:schemeClr val="lt1"/>
                  </a:solidFill>
                  <a:latin typeface="Montserrat"/>
                  <a:ea typeface="Montserrat"/>
                  <a:cs typeface="Montserrat"/>
                  <a:sym typeface="Montserrat"/>
                </a:rPr>
                <a:t>Problem- based Learning</a:t>
              </a:r>
              <a:endParaRPr sz="1400" b="0" i="0" u="none" strike="noStrike" cap="none">
                <a:solidFill>
                  <a:srgbClr val="000000"/>
                </a:solidFill>
                <a:latin typeface="Arial"/>
                <a:ea typeface="Arial"/>
                <a:cs typeface="Arial"/>
                <a:sym typeface="Arial"/>
              </a:endParaRPr>
            </a:p>
          </p:txBody>
        </p:sp>
        <p:pic>
          <p:nvPicPr>
            <p:cNvPr id="572" name="Google Shape;572;p10"/>
            <p:cNvPicPr preferRelativeResize="0"/>
            <p:nvPr/>
          </p:nvPicPr>
          <p:blipFill rotWithShape="1">
            <a:blip r:embed="rId6">
              <a:alphaModFix/>
            </a:blip>
            <a:srcRect/>
            <a:stretch/>
          </p:blipFill>
          <p:spPr>
            <a:xfrm>
              <a:off x="9205474" y="2917554"/>
              <a:ext cx="546197" cy="497709"/>
            </a:xfrm>
            <a:prstGeom prst="rect">
              <a:avLst/>
            </a:prstGeom>
            <a:noFill/>
            <a:ln>
              <a:noFill/>
            </a:ln>
          </p:spPr>
        </p:pic>
      </p:grpSp>
      <p:sp>
        <p:nvSpPr>
          <p:cNvPr id="573" name="Google Shape;573;p10"/>
          <p:cNvSpPr txBox="1"/>
          <p:nvPr/>
        </p:nvSpPr>
        <p:spPr>
          <a:xfrm>
            <a:off x="141443" y="102834"/>
            <a:ext cx="12212417" cy="3539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ZA" sz="1700" b="1" i="0" u="none" strike="noStrike" cap="none">
                <a:solidFill>
                  <a:srgbClr val="7A1878"/>
                </a:solidFill>
                <a:latin typeface="Montserrat"/>
                <a:ea typeface="Montserrat"/>
                <a:cs typeface="Montserrat"/>
                <a:sym typeface="Montserrat"/>
              </a:rPr>
              <a:t>An example of a project in Grade Four that incorporates the elements of Playful Project-based Learning </a:t>
            </a:r>
            <a:endParaRPr sz="1400" b="0" i="0" u="none" strike="noStrike" cap="none">
              <a:solidFill>
                <a:srgbClr val="000000"/>
              </a:solidFill>
              <a:latin typeface="Arial"/>
              <a:ea typeface="Arial"/>
              <a:cs typeface="Arial"/>
              <a:sym typeface="Arial"/>
            </a:endParaRPr>
          </a:p>
        </p:txBody>
      </p:sp>
      <p:grpSp>
        <p:nvGrpSpPr>
          <p:cNvPr id="574" name="Google Shape;574;p10"/>
          <p:cNvGrpSpPr/>
          <p:nvPr/>
        </p:nvGrpSpPr>
        <p:grpSpPr>
          <a:xfrm>
            <a:off x="949868" y="962226"/>
            <a:ext cx="1978506" cy="1290198"/>
            <a:chOff x="949868" y="962226"/>
            <a:chExt cx="1978506" cy="1290198"/>
          </a:xfrm>
        </p:grpSpPr>
        <p:sp>
          <p:nvSpPr>
            <p:cNvPr id="575" name="Google Shape;575;p10"/>
            <p:cNvSpPr txBox="1"/>
            <p:nvPr/>
          </p:nvSpPr>
          <p:spPr>
            <a:xfrm>
              <a:off x="1997688" y="1016333"/>
              <a:ext cx="930686"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ZA" sz="800" b="0" i="1" u="none" strike="noStrike" cap="none">
                  <a:solidFill>
                    <a:schemeClr val="accent4"/>
                  </a:solidFill>
                  <a:latin typeface="Montserrat"/>
                  <a:ea typeface="Montserrat"/>
                  <a:cs typeface="Montserrat"/>
                  <a:sym typeface="Montserrat"/>
                </a:rPr>
                <a:t>Think about what you already know </a:t>
              </a:r>
              <a:endParaRPr sz="1400" b="0" i="0" u="none" strike="noStrike" cap="none">
                <a:solidFill>
                  <a:srgbClr val="000000"/>
                </a:solidFill>
                <a:latin typeface="Arial"/>
                <a:ea typeface="Arial"/>
                <a:cs typeface="Arial"/>
                <a:sym typeface="Arial"/>
              </a:endParaRPr>
            </a:p>
          </p:txBody>
        </p:sp>
        <p:grpSp>
          <p:nvGrpSpPr>
            <p:cNvPr id="576" name="Google Shape;576;p10"/>
            <p:cNvGrpSpPr/>
            <p:nvPr/>
          </p:nvGrpSpPr>
          <p:grpSpPr>
            <a:xfrm>
              <a:off x="949868" y="962226"/>
              <a:ext cx="1197764" cy="439807"/>
              <a:chOff x="5264318" y="5936446"/>
              <a:chExt cx="1197764" cy="439807"/>
            </a:xfrm>
          </p:grpSpPr>
          <p:sp>
            <p:nvSpPr>
              <p:cNvPr id="577" name="Google Shape;577;p10"/>
              <p:cNvSpPr txBox="1"/>
              <p:nvPr/>
            </p:nvSpPr>
            <p:spPr>
              <a:xfrm>
                <a:off x="5366756" y="6130032"/>
                <a:ext cx="109532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ZA" sz="1000" b="0" i="0" u="none" strike="noStrike" cap="none">
                    <a:solidFill>
                      <a:schemeClr val="accent4"/>
                    </a:solidFill>
                    <a:latin typeface="Montserrat"/>
                    <a:ea typeface="Montserrat"/>
                    <a:cs typeface="Montserrat"/>
                    <a:sym typeface="Montserrat"/>
                  </a:rPr>
                  <a:t>KNOWLEDGE</a:t>
                </a:r>
                <a:endParaRPr sz="1400" b="0" i="0" u="none" strike="noStrike" cap="none">
                  <a:solidFill>
                    <a:srgbClr val="000000"/>
                  </a:solidFill>
                  <a:latin typeface="Arial"/>
                  <a:ea typeface="Arial"/>
                  <a:cs typeface="Arial"/>
                  <a:sym typeface="Arial"/>
                </a:endParaRPr>
              </a:p>
            </p:txBody>
          </p:sp>
          <p:grpSp>
            <p:nvGrpSpPr>
              <p:cNvPr id="578" name="Google Shape;578;p10"/>
              <p:cNvGrpSpPr/>
              <p:nvPr/>
            </p:nvGrpSpPr>
            <p:grpSpPr>
              <a:xfrm>
                <a:off x="5264318" y="5936446"/>
                <a:ext cx="1128251" cy="408791"/>
                <a:chOff x="5228002" y="6263994"/>
                <a:chExt cx="1128251" cy="408791"/>
              </a:xfrm>
            </p:grpSpPr>
            <p:grpSp>
              <p:nvGrpSpPr>
                <p:cNvPr id="579" name="Google Shape;579;p10"/>
                <p:cNvGrpSpPr/>
                <p:nvPr/>
              </p:nvGrpSpPr>
              <p:grpSpPr>
                <a:xfrm>
                  <a:off x="5228683" y="6278687"/>
                  <a:ext cx="1127570" cy="394098"/>
                  <a:chOff x="5241592" y="5960365"/>
                  <a:chExt cx="1127570" cy="394098"/>
                </a:xfrm>
              </p:grpSpPr>
              <p:pic>
                <p:nvPicPr>
                  <p:cNvPr id="580" name="Google Shape;580;p10"/>
                  <p:cNvPicPr preferRelativeResize="0"/>
                  <p:nvPr/>
                </p:nvPicPr>
                <p:blipFill rotWithShape="1">
                  <a:blip r:embed="rId7">
                    <a:alphaModFix/>
                  </a:blip>
                  <a:srcRect/>
                  <a:stretch/>
                </p:blipFill>
                <p:spPr>
                  <a:xfrm>
                    <a:off x="5241592" y="5960365"/>
                    <a:ext cx="264278" cy="394098"/>
                  </a:xfrm>
                  <a:prstGeom prst="rect">
                    <a:avLst/>
                  </a:prstGeom>
                  <a:noFill/>
                  <a:ln>
                    <a:noFill/>
                  </a:ln>
                </p:spPr>
              </p:pic>
              <p:cxnSp>
                <p:nvCxnSpPr>
                  <p:cNvPr id="581" name="Google Shape;581;p10"/>
                  <p:cNvCxnSpPr/>
                  <p:nvPr/>
                </p:nvCxnSpPr>
                <p:spPr>
                  <a:xfrm>
                    <a:off x="5368522" y="6334361"/>
                    <a:ext cx="1000640" cy="0"/>
                  </a:xfrm>
                  <a:prstGeom prst="straightConnector1">
                    <a:avLst/>
                  </a:prstGeom>
                  <a:noFill/>
                  <a:ln w="12700" cap="flat" cmpd="sng">
                    <a:solidFill>
                      <a:srgbClr val="1891D1"/>
                    </a:solidFill>
                    <a:prstDash val="solid"/>
                    <a:miter lim="800000"/>
                    <a:headEnd type="none" w="sm" len="sm"/>
                    <a:tailEnd type="none" w="sm" len="sm"/>
                  </a:ln>
                </p:spPr>
              </p:cxnSp>
            </p:grpSp>
            <p:sp>
              <p:nvSpPr>
                <p:cNvPr id="582" name="Google Shape;582;p10"/>
                <p:cNvSpPr txBox="1"/>
                <p:nvPr/>
              </p:nvSpPr>
              <p:spPr>
                <a:xfrm>
                  <a:off x="5228002" y="6263994"/>
                  <a:ext cx="3038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ZA" sz="1600" b="1" i="0" u="none" strike="noStrike" cap="none">
                      <a:solidFill>
                        <a:schemeClr val="accent4"/>
                      </a:solidFill>
                      <a:latin typeface="Montserrat"/>
                      <a:ea typeface="Montserrat"/>
                      <a:cs typeface="Montserrat"/>
                      <a:sym typeface="Montserrat"/>
                    </a:rPr>
                    <a:t>1</a:t>
                  </a:r>
                  <a:endParaRPr sz="1400" b="0" i="0" u="none" strike="noStrike" cap="none">
                    <a:solidFill>
                      <a:srgbClr val="000000"/>
                    </a:solidFill>
                    <a:latin typeface="Arial"/>
                    <a:ea typeface="Arial"/>
                    <a:cs typeface="Arial"/>
                    <a:sym typeface="Arial"/>
                  </a:endParaRPr>
                </a:p>
              </p:txBody>
            </p:sp>
          </p:grpSp>
        </p:grpSp>
        <p:sp>
          <p:nvSpPr>
            <p:cNvPr id="583" name="Google Shape;583;p10"/>
            <p:cNvSpPr txBox="1"/>
            <p:nvPr/>
          </p:nvSpPr>
          <p:spPr>
            <a:xfrm>
              <a:off x="1068485" y="1575316"/>
              <a:ext cx="1654574"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50"/>
                <a:buFont typeface="Arial"/>
                <a:buNone/>
              </a:pPr>
              <a:r>
                <a:rPr lang="en-ZA" sz="950" b="0" i="0" u="none" strike="noStrike" cap="none">
                  <a:solidFill>
                    <a:srgbClr val="595959"/>
                  </a:solidFill>
                  <a:latin typeface="Montserrat"/>
                  <a:ea typeface="Montserrat"/>
                  <a:cs typeface="Montserrat"/>
                  <a:sym typeface="Montserrat"/>
                </a:rPr>
                <a:t>Using a CIRCLE MAP learners document what they already know about CULTURE </a:t>
              </a:r>
              <a:endParaRPr sz="1400" b="0" i="0" u="none" strike="noStrike" cap="none">
                <a:solidFill>
                  <a:srgbClr val="000000"/>
                </a:solidFill>
                <a:latin typeface="Arial"/>
                <a:ea typeface="Arial"/>
                <a:cs typeface="Arial"/>
                <a:sym typeface="Arial"/>
              </a:endParaRPr>
            </a:p>
          </p:txBody>
        </p:sp>
      </p:grpSp>
      <p:grpSp>
        <p:nvGrpSpPr>
          <p:cNvPr id="584" name="Google Shape;584;p10"/>
          <p:cNvGrpSpPr/>
          <p:nvPr/>
        </p:nvGrpSpPr>
        <p:grpSpPr>
          <a:xfrm>
            <a:off x="3166025" y="985549"/>
            <a:ext cx="2555713" cy="1307388"/>
            <a:chOff x="3166025" y="985549"/>
            <a:chExt cx="2555713" cy="1307388"/>
          </a:xfrm>
        </p:grpSpPr>
        <p:grpSp>
          <p:nvGrpSpPr>
            <p:cNvPr id="585" name="Google Shape;585;p10"/>
            <p:cNvGrpSpPr/>
            <p:nvPr/>
          </p:nvGrpSpPr>
          <p:grpSpPr>
            <a:xfrm>
              <a:off x="3166025" y="999144"/>
              <a:ext cx="1650137" cy="468712"/>
              <a:chOff x="3933847" y="5065231"/>
              <a:chExt cx="1650137" cy="468712"/>
            </a:xfrm>
          </p:grpSpPr>
          <p:grpSp>
            <p:nvGrpSpPr>
              <p:cNvPr id="586" name="Google Shape;586;p10"/>
              <p:cNvGrpSpPr/>
              <p:nvPr/>
            </p:nvGrpSpPr>
            <p:grpSpPr>
              <a:xfrm>
                <a:off x="3933847" y="5065231"/>
                <a:ext cx="1451035" cy="410275"/>
                <a:chOff x="3933847" y="5065231"/>
                <a:chExt cx="1451035" cy="410275"/>
              </a:xfrm>
            </p:grpSpPr>
            <p:grpSp>
              <p:nvGrpSpPr>
                <p:cNvPr id="587" name="Google Shape;587;p10"/>
                <p:cNvGrpSpPr/>
                <p:nvPr/>
              </p:nvGrpSpPr>
              <p:grpSpPr>
                <a:xfrm>
                  <a:off x="3954367" y="5081408"/>
                  <a:ext cx="1430515" cy="394098"/>
                  <a:chOff x="3913851" y="5566760"/>
                  <a:chExt cx="1430515" cy="394098"/>
                </a:xfrm>
              </p:grpSpPr>
              <p:pic>
                <p:nvPicPr>
                  <p:cNvPr id="588" name="Google Shape;588;p10"/>
                  <p:cNvPicPr preferRelativeResize="0"/>
                  <p:nvPr/>
                </p:nvPicPr>
                <p:blipFill rotWithShape="1">
                  <a:blip r:embed="rId7">
                    <a:alphaModFix/>
                  </a:blip>
                  <a:srcRect/>
                  <a:stretch/>
                </p:blipFill>
                <p:spPr>
                  <a:xfrm>
                    <a:off x="3913851" y="5566760"/>
                    <a:ext cx="264278" cy="394098"/>
                  </a:xfrm>
                  <a:prstGeom prst="rect">
                    <a:avLst/>
                  </a:prstGeom>
                  <a:noFill/>
                  <a:ln>
                    <a:noFill/>
                  </a:ln>
                </p:spPr>
              </p:pic>
              <p:cxnSp>
                <p:nvCxnSpPr>
                  <p:cNvPr id="589" name="Google Shape;589;p10"/>
                  <p:cNvCxnSpPr/>
                  <p:nvPr/>
                </p:nvCxnSpPr>
                <p:spPr>
                  <a:xfrm>
                    <a:off x="4037337" y="5951125"/>
                    <a:ext cx="1307029" cy="0"/>
                  </a:xfrm>
                  <a:prstGeom prst="straightConnector1">
                    <a:avLst/>
                  </a:prstGeom>
                  <a:noFill/>
                  <a:ln w="12700" cap="flat" cmpd="sng">
                    <a:solidFill>
                      <a:srgbClr val="1891D1"/>
                    </a:solidFill>
                    <a:prstDash val="solid"/>
                    <a:miter lim="800000"/>
                    <a:headEnd type="none" w="sm" len="sm"/>
                    <a:tailEnd type="none" w="sm" len="sm"/>
                  </a:ln>
                </p:spPr>
              </p:cxnSp>
            </p:grpSp>
            <p:sp>
              <p:nvSpPr>
                <p:cNvPr id="590" name="Google Shape;590;p10"/>
                <p:cNvSpPr txBox="1"/>
                <p:nvPr/>
              </p:nvSpPr>
              <p:spPr>
                <a:xfrm>
                  <a:off x="3933847" y="5065231"/>
                  <a:ext cx="3038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ZA" sz="1600" b="1" i="0" u="none" strike="noStrike" cap="none">
                      <a:solidFill>
                        <a:schemeClr val="accent4"/>
                      </a:solidFill>
                      <a:latin typeface="Montserrat"/>
                      <a:ea typeface="Montserrat"/>
                      <a:cs typeface="Montserrat"/>
                      <a:sym typeface="Montserrat"/>
                    </a:rPr>
                    <a:t>2</a:t>
                  </a:r>
                  <a:endParaRPr sz="1400" b="0" i="0" u="none" strike="noStrike" cap="none">
                    <a:solidFill>
                      <a:srgbClr val="000000"/>
                    </a:solidFill>
                    <a:latin typeface="Arial"/>
                    <a:ea typeface="Arial"/>
                    <a:cs typeface="Arial"/>
                    <a:sym typeface="Arial"/>
                  </a:endParaRPr>
                </a:p>
              </p:txBody>
            </p:sp>
          </p:grpSp>
          <p:sp>
            <p:nvSpPr>
              <p:cNvPr id="591" name="Google Shape;591;p10"/>
              <p:cNvSpPr txBox="1"/>
              <p:nvPr/>
            </p:nvSpPr>
            <p:spPr>
              <a:xfrm>
                <a:off x="4151786" y="5133833"/>
                <a:ext cx="143219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0" i="0" u="none" strike="noStrike" cap="none">
                    <a:solidFill>
                      <a:schemeClr val="accent4"/>
                    </a:solidFill>
                    <a:latin typeface="Montserrat"/>
                    <a:ea typeface="Montserrat"/>
                    <a:cs typeface="Montserrat"/>
                    <a:sym typeface="Montserrat"/>
                  </a:rPr>
                  <a:t>NEW KNOWLEDGE</a:t>
                </a:r>
                <a:endParaRPr sz="1400" b="0" i="0" u="none" strike="noStrike" cap="none">
                  <a:solidFill>
                    <a:srgbClr val="000000"/>
                  </a:solidFill>
                  <a:latin typeface="Arial"/>
                  <a:ea typeface="Arial"/>
                  <a:cs typeface="Arial"/>
                  <a:sym typeface="Arial"/>
                </a:endParaRPr>
              </a:p>
            </p:txBody>
          </p:sp>
        </p:grpSp>
        <p:sp>
          <p:nvSpPr>
            <p:cNvPr id="592" name="Google Shape;592;p10"/>
            <p:cNvSpPr txBox="1"/>
            <p:nvPr/>
          </p:nvSpPr>
          <p:spPr>
            <a:xfrm>
              <a:off x="4476050" y="985549"/>
              <a:ext cx="124568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ZA" sz="800" b="0" i="1" u="none" strike="noStrike" cap="none">
                  <a:solidFill>
                    <a:schemeClr val="accent4"/>
                  </a:solidFill>
                  <a:latin typeface="Montserrat"/>
                  <a:ea typeface="Montserrat"/>
                  <a:cs typeface="Montserrat"/>
                  <a:sym typeface="Montserrat"/>
                </a:rPr>
                <a:t>Building on what you already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ZA" sz="800" b="0" i="1" u="none" strike="noStrike" cap="none">
                  <a:solidFill>
                    <a:schemeClr val="accent4"/>
                  </a:solidFill>
                  <a:latin typeface="Montserrat"/>
                  <a:ea typeface="Montserrat"/>
                  <a:cs typeface="Montserrat"/>
                  <a:sym typeface="Montserrat"/>
                </a:rPr>
                <a:t>know and add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ZA" sz="800" b="0" i="1" u="none" strike="noStrike" cap="none">
                  <a:solidFill>
                    <a:schemeClr val="accent4"/>
                  </a:solidFill>
                  <a:latin typeface="Montserrat"/>
                  <a:ea typeface="Montserrat"/>
                  <a:cs typeface="Montserrat"/>
                  <a:sym typeface="Montserrat"/>
                </a:rPr>
                <a:t>new knowledge </a:t>
              </a:r>
              <a:endParaRPr sz="1400" b="0" i="0" u="none" strike="noStrike" cap="none">
                <a:solidFill>
                  <a:srgbClr val="000000"/>
                </a:solidFill>
                <a:latin typeface="Arial"/>
                <a:ea typeface="Arial"/>
                <a:cs typeface="Arial"/>
                <a:sym typeface="Arial"/>
              </a:endParaRPr>
            </a:p>
          </p:txBody>
        </p:sp>
        <p:sp>
          <p:nvSpPr>
            <p:cNvPr id="593" name="Google Shape;593;p10"/>
            <p:cNvSpPr txBox="1"/>
            <p:nvPr/>
          </p:nvSpPr>
          <p:spPr>
            <a:xfrm>
              <a:off x="3232292" y="1615829"/>
              <a:ext cx="2389427"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50"/>
                <a:buFont typeface="Arial"/>
                <a:buNone/>
              </a:pPr>
              <a:r>
                <a:rPr lang="en-ZA" sz="950" b="0" i="0" u="none" strike="noStrike" cap="none">
                  <a:solidFill>
                    <a:srgbClr val="595959"/>
                  </a:solidFill>
                  <a:latin typeface="Montserrat"/>
                  <a:ea typeface="Montserrat"/>
                  <a:cs typeface="Montserrat"/>
                  <a:sym typeface="Montserrat"/>
                </a:rPr>
                <a:t>Read a story that introduces new knowledge, followed by a class discussion about the main cultural questions raised in this story </a:t>
              </a:r>
              <a:endParaRPr sz="1400" b="0" i="0" u="none" strike="noStrike" cap="none">
                <a:solidFill>
                  <a:srgbClr val="000000"/>
                </a:solidFill>
                <a:latin typeface="Arial"/>
                <a:ea typeface="Arial"/>
                <a:cs typeface="Arial"/>
                <a:sym typeface="Arial"/>
              </a:endParaRPr>
            </a:p>
          </p:txBody>
        </p:sp>
      </p:grpSp>
      <p:grpSp>
        <p:nvGrpSpPr>
          <p:cNvPr id="594" name="Google Shape;594;p10"/>
          <p:cNvGrpSpPr/>
          <p:nvPr/>
        </p:nvGrpSpPr>
        <p:grpSpPr>
          <a:xfrm>
            <a:off x="5754869" y="1029712"/>
            <a:ext cx="2424032" cy="1319061"/>
            <a:chOff x="5754869" y="1029712"/>
            <a:chExt cx="2424032" cy="1319061"/>
          </a:xfrm>
        </p:grpSpPr>
        <p:grpSp>
          <p:nvGrpSpPr>
            <p:cNvPr id="595" name="Google Shape;595;p10"/>
            <p:cNvGrpSpPr/>
            <p:nvPr/>
          </p:nvGrpSpPr>
          <p:grpSpPr>
            <a:xfrm>
              <a:off x="5779251" y="1029712"/>
              <a:ext cx="2289777" cy="419261"/>
              <a:chOff x="3929717" y="5616935"/>
              <a:chExt cx="2289776" cy="419261"/>
            </a:xfrm>
          </p:grpSpPr>
          <p:sp>
            <p:nvSpPr>
              <p:cNvPr id="596" name="Google Shape;596;p10"/>
              <p:cNvSpPr txBox="1"/>
              <p:nvPr/>
            </p:nvSpPr>
            <p:spPr>
              <a:xfrm>
                <a:off x="4768070" y="5682355"/>
                <a:ext cx="1451423"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ZA" sz="800" b="0" i="1" u="none" strike="noStrike" cap="none">
                    <a:solidFill>
                      <a:schemeClr val="accent4"/>
                    </a:solidFill>
                    <a:latin typeface="Montserrat"/>
                    <a:ea typeface="Montserrat"/>
                    <a:cs typeface="Montserrat"/>
                    <a:sym typeface="Montserrat"/>
                  </a:rPr>
                  <a:t>Order and categorise your existing knowledge </a:t>
                </a:r>
                <a:endParaRPr sz="1400" b="0" i="0" u="none" strike="noStrike" cap="none">
                  <a:solidFill>
                    <a:srgbClr val="000000"/>
                  </a:solidFill>
                  <a:latin typeface="Arial"/>
                  <a:ea typeface="Arial"/>
                  <a:cs typeface="Arial"/>
                  <a:sym typeface="Arial"/>
                </a:endParaRPr>
              </a:p>
            </p:txBody>
          </p:sp>
          <p:grpSp>
            <p:nvGrpSpPr>
              <p:cNvPr id="597" name="Google Shape;597;p10"/>
              <p:cNvGrpSpPr/>
              <p:nvPr/>
            </p:nvGrpSpPr>
            <p:grpSpPr>
              <a:xfrm>
                <a:off x="3929717" y="5616935"/>
                <a:ext cx="889810" cy="419261"/>
                <a:chOff x="3936658" y="5596191"/>
                <a:chExt cx="889810" cy="419261"/>
              </a:xfrm>
            </p:grpSpPr>
            <p:sp>
              <p:nvSpPr>
                <p:cNvPr id="598" name="Google Shape;598;p10"/>
                <p:cNvSpPr txBox="1"/>
                <p:nvPr/>
              </p:nvSpPr>
              <p:spPr>
                <a:xfrm>
                  <a:off x="4124498" y="5769231"/>
                  <a:ext cx="70197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0" i="0" u="none" strike="noStrike" cap="none">
                      <a:solidFill>
                        <a:schemeClr val="accent4"/>
                      </a:solidFill>
                      <a:latin typeface="Montserrat"/>
                      <a:ea typeface="Montserrat"/>
                      <a:cs typeface="Montserrat"/>
                      <a:sym typeface="Montserrat"/>
                    </a:rPr>
                    <a:t>ORDER</a:t>
                  </a:r>
                  <a:endParaRPr sz="1400" b="0" i="0" u="none" strike="noStrike" cap="none">
                    <a:solidFill>
                      <a:srgbClr val="000000"/>
                    </a:solidFill>
                    <a:latin typeface="Arial"/>
                    <a:ea typeface="Arial"/>
                    <a:cs typeface="Arial"/>
                    <a:sym typeface="Arial"/>
                  </a:endParaRPr>
                </a:p>
              </p:txBody>
            </p:sp>
            <p:grpSp>
              <p:nvGrpSpPr>
                <p:cNvPr id="599" name="Google Shape;599;p10"/>
                <p:cNvGrpSpPr/>
                <p:nvPr/>
              </p:nvGrpSpPr>
              <p:grpSpPr>
                <a:xfrm>
                  <a:off x="3936658" y="5596191"/>
                  <a:ext cx="784874" cy="394098"/>
                  <a:chOff x="3936658" y="5596191"/>
                  <a:chExt cx="784874" cy="394098"/>
                </a:xfrm>
              </p:grpSpPr>
              <p:grpSp>
                <p:nvGrpSpPr>
                  <p:cNvPr id="600" name="Google Shape;600;p10"/>
                  <p:cNvGrpSpPr/>
                  <p:nvPr/>
                </p:nvGrpSpPr>
                <p:grpSpPr>
                  <a:xfrm>
                    <a:off x="3960463" y="5596191"/>
                    <a:ext cx="761069" cy="394098"/>
                    <a:chOff x="3960463" y="5596191"/>
                    <a:chExt cx="761069" cy="394098"/>
                  </a:xfrm>
                </p:grpSpPr>
                <p:pic>
                  <p:nvPicPr>
                    <p:cNvPr id="601" name="Google Shape;601;p10"/>
                    <p:cNvPicPr preferRelativeResize="0"/>
                    <p:nvPr/>
                  </p:nvPicPr>
                  <p:blipFill rotWithShape="1">
                    <a:blip r:embed="rId7">
                      <a:alphaModFix/>
                    </a:blip>
                    <a:srcRect/>
                    <a:stretch/>
                  </p:blipFill>
                  <p:spPr>
                    <a:xfrm>
                      <a:off x="3960463" y="5596191"/>
                      <a:ext cx="264278" cy="394098"/>
                    </a:xfrm>
                    <a:prstGeom prst="rect">
                      <a:avLst/>
                    </a:prstGeom>
                    <a:noFill/>
                    <a:ln>
                      <a:noFill/>
                    </a:ln>
                  </p:spPr>
                </p:pic>
                <p:cxnSp>
                  <p:nvCxnSpPr>
                    <p:cNvPr id="602" name="Google Shape;602;p10"/>
                    <p:cNvCxnSpPr/>
                    <p:nvPr/>
                  </p:nvCxnSpPr>
                  <p:spPr>
                    <a:xfrm>
                      <a:off x="4088587" y="5977223"/>
                      <a:ext cx="632945" cy="0"/>
                    </a:xfrm>
                    <a:prstGeom prst="straightConnector1">
                      <a:avLst/>
                    </a:prstGeom>
                    <a:noFill/>
                    <a:ln w="12700" cap="flat" cmpd="sng">
                      <a:solidFill>
                        <a:srgbClr val="1891D1"/>
                      </a:solidFill>
                      <a:prstDash val="solid"/>
                      <a:miter lim="800000"/>
                      <a:headEnd type="none" w="sm" len="sm"/>
                      <a:tailEnd type="none" w="sm" len="sm"/>
                    </a:ln>
                  </p:spPr>
                </p:cxnSp>
              </p:grpSp>
              <p:sp>
                <p:nvSpPr>
                  <p:cNvPr id="603" name="Google Shape;603;p10"/>
                  <p:cNvSpPr txBox="1"/>
                  <p:nvPr/>
                </p:nvSpPr>
                <p:spPr>
                  <a:xfrm>
                    <a:off x="3936658" y="5609572"/>
                    <a:ext cx="3038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ZA" sz="1600" b="1" i="0" u="none" strike="noStrike" cap="none">
                        <a:solidFill>
                          <a:schemeClr val="accent4"/>
                        </a:solidFill>
                        <a:latin typeface="Montserrat"/>
                        <a:ea typeface="Montserrat"/>
                        <a:cs typeface="Montserrat"/>
                        <a:sym typeface="Montserrat"/>
                      </a:rPr>
                      <a:t>3</a:t>
                    </a:r>
                    <a:endParaRPr sz="1400" b="0" i="0" u="none" strike="noStrike" cap="none">
                      <a:solidFill>
                        <a:srgbClr val="000000"/>
                      </a:solidFill>
                      <a:latin typeface="Arial"/>
                      <a:ea typeface="Arial"/>
                      <a:cs typeface="Arial"/>
                      <a:sym typeface="Arial"/>
                    </a:endParaRPr>
                  </a:p>
                </p:txBody>
              </p:sp>
            </p:grpSp>
          </p:grpSp>
        </p:grpSp>
        <p:sp>
          <p:nvSpPr>
            <p:cNvPr id="604" name="Google Shape;604;p10"/>
            <p:cNvSpPr txBox="1"/>
            <p:nvPr/>
          </p:nvSpPr>
          <p:spPr>
            <a:xfrm>
              <a:off x="5754869" y="1525471"/>
              <a:ext cx="2424032" cy="82330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50"/>
                <a:buFont typeface="Arial"/>
                <a:buNone/>
              </a:pPr>
              <a:r>
                <a:rPr lang="en-ZA" sz="950" b="0" i="0" u="none" strike="noStrike" cap="none">
                  <a:solidFill>
                    <a:srgbClr val="595959"/>
                  </a:solidFill>
                  <a:latin typeface="Montserrat"/>
                  <a:ea typeface="Montserrat"/>
                  <a:cs typeface="Montserrat"/>
                  <a:sym typeface="Montserrat"/>
                </a:rPr>
                <a:t>Learners interview each other to find out more about the different cultures in their class. Learners categorise all the new information they learnt using a TREE MAP </a:t>
              </a:r>
              <a:endParaRPr sz="1400" b="0" i="0" u="none" strike="noStrike" cap="none">
                <a:solidFill>
                  <a:srgbClr val="000000"/>
                </a:solidFill>
                <a:latin typeface="Arial"/>
                <a:ea typeface="Arial"/>
                <a:cs typeface="Arial"/>
                <a:sym typeface="Arial"/>
              </a:endParaRPr>
            </a:p>
          </p:txBody>
        </p:sp>
      </p:grpSp>
      <p:grpSp>
        <p:nvGrpSpPr>
          <p:cNvPr id="605" name="Google Shape;605;p10"/>
          <p:cNvGrpSpPr/>
          <p:nvPr/>
        </p:nvGrpSpPr>
        <p:grpSpPr>
          <a:xfrm>
            <a:off x="8201192" y="1023493"/>
            <a:ext cx="2334705" cy="1329234"/>
            <a:chOff x="8201192" y="1023493"/>
            <a:chExt cx="2334705" cy="1329234"/>
          </a:xfrm>
        </p:grpSpPr>
        <p:grpSp>
          <p:nvGrpSpPr>
            <p:cNvPr id="606" name="Google Shape;606;p10"/>
            <p:cNvGrpSpPr/>
            <p:nvPr/>
          </p:nvGrpSpPr>
          <p:grpSpPr>
            <a:xfrm>
              <a:off x="8246781" y="1023493"/>
              <a:ext cx="2092316" cy="463587"/>
              <a:chOff x="4398858" y="4713286"/>
              <a:chExt cx="2092316" cy="463587"/>
            </a:xfrm>
          </p:grpSpPr>
          <p:grpSp>
            <p:nvGrpSpPr>
              <p:cNvPr id="607" name="Google Shape;607;p10"/>
              <p:cNvGrpSpPr/>
              <p:nvPr/>
            </p:nvGrpSpPr>
            <p:grpSpPr>
              <a:xfrm>
                <a:off x="4398858" y="4713286"/>
                <a:ext cx="789779" cy="442504"/>
                <a:chOff x="4419130" y="4675028"/>
                <a:chExt cx="789779" cy="442504"/>
              </a:xfrm>
            </p:grpSpPr>
            <p:sp>
              <p:nvSpPr>
                <p:cNvPr id="608" name="Google Shape;608;p10"/>
                <p:cNvSpPr txBox="1"/>
                <p:nvPr/>
              </p:nvSpPr>
              <p:spPr>
                <a:xfrm>
                  <a:off x="4571540" y="4871311"/>
                  <a:ext cx="637369"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0" i="0" u="none" strike="noStrike" cap="none">
                      <a:solidFill>
                        <a:schemeClr val="accent4"/>
                      </a:solidFill>
                      <a:latin typeface="Montserrat"/>
                      <a:ea typeface="Montserrat"/>
                      <a:cs typeface="Montserrat"/>
                      <a:sym typeface="Montserrat"/>
                    </a:rPr>
                    <a:t>APPLY</a:t>
                  </a:r>
                  <a:endParaRPr sz="1400" b="0" i="0" u="none" strike="noStrike" cap="none">
                    <a:solidFill>
                      <a:srgbClr val="000000"/>
                    </a:solidFill>
                    <a:latin typeface="Arial"/>
                    <a:ea typeface="Arial"/>
                    <a:cs typeface="Arial"/>
                    <a:sym typeface="Arial"/>
                  </a:endParaRPr>
                </a:p>
              </p:txBody>
            </p:sp>
            <p:grpSp>
              <p:nvGrpSpPr>
                <p:cNvPr id="609" name="Google Shape;609;p10"/>
                <p:cNvGrpSpPr/>
                <p:nvPr/>
              </p:nvGrpSpPr>
              <p:grpSpPr>
                <a:xfrm>
                  <a:off x="4419130" y="4675028"/>
                  <a:ext cx="774818" cy="410520"/>
                  <a:chOff x="4419130" y="4675028"/>
                  <a:chExt cx="774818" cy="410520"/>
                </a:xfrm>
              </p:grpSpPr>
              <p:grpSp>
                <p:nvGrpSpPr>
                  <p:cNvPr id="610" name="Google Shape;610;p10"/>
                  <p:cNvGrpSpPr/>
                  <p:nvPr/>
                </p:nvGrpSpPr>
                <p:grpSpPr>
                  <a:xfrm>
                    <a:off x="4447239" y="4691450"/>
                    <a:ext cx="746709" cy="394098"/>
                    <a:chOff x="3941418" y="5620257"/>
                    <a:chExt cx="746709" cy="394098"/>
                  </a:xfrm>
                </p:grpSpPr>
                <p:pic>
                  <p:nvPicPr>
                    <p:cNvPr id="611" name="Google Shape;611;p10"/>
                    <p:cNvPicPr preferRelativeResize="0"/>
                    <p:nvPr/>
                  </p:nvPicPr>
                  <p:blipFill rotWithShape="1">
                    <a:blip r:embed="rId7">
                      <a:alphaModFix/>
                    </a:blip>
                    <a:srcRect/>
                    <a:stretch/>
                  </p:blipFill>
                  <p:spPr>
                    <a:xfrm>
                      <a:off x="3941418" y="5620257"/>
                      <a:ext cx="264278" cy="394098"/>
                    </a:xfrm>
                    <a:prstGeom prst="rect">
                      <a:avLst/>
                    </a:prstGeom>
                    <a:noFill/>
                    <a:ln>
                      <a:noFill/>
                    </a:ln>
                  </p:spPr>
                </p:pic>
                <p:cxnSp>
                  <p:nvCxnSpPr>
                    <p:cNvPr id="612" name="Google Shape;612;p10"/>
                    <p:cNvCxnSpPr/>
                    <p:nvPr/>
                  </p:nvCxnSpPr>
                  <p:spPr>
                    <a:xfrm>
                      <a:off x="4072277" y="6004503"/>
                      <a:ext cx="615850" cy="0"/>
                    </a:xfrm>
                    <a:prstGeom prst="straightConnector1">
                      <a:avLst/>
                    </a:prstGeom>
                    <a:noFill/>
                    <a:ln w="12700" cap="flat" cmpd="sng">
                      <a:solidFill>
                        <a:srgbClr val="1891D1"/>
                      </a:solidFill>
                      <a:prstDash val="solid"/>
                      <a:miter lim="800000"/>
                      <a:headEnd type="none" w="sm" len="sm"/>
                      <a:tailEnd type="none" w="sm" len="sm"/>
                    </a:ln>
                  </p:spPr>
                </p:cxnSp>
              </p:grpSp>
              <p:sp>
                <p:nvSpPr>
                  <p:cNvPr id="613" name="Google Shape;613;p10"/>
                  <p:cNvSpPr txBox="1"/>
                  <p:nvPr/>
                </p:nvSpPr>
                <p:spPr>
                  <a:xfrm>
                    <a:off x="4419130" y="4675028"/>
                    <a:ext cx="3038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ZA" sz="1600" b="1" i="0" u="none" strike="noStrike" cap="none">
                        <a:solidFill>
                          <a:schemeClr val="accent4"/>
                        </a:solidFill>
                        <a:latin typeface="Montserrat"/>
                        <a:ea typeface="Montserrat"/>
                        <a:cs typeface="Montserrat"/>
                        <a:sym typeface="Montserrat"/>
                      </a:rPr>
                      <a:t>4</a:t>
                    </a:r>
                    <a:endParaRPr sz="1400" b="0" i="0" u="none" strike="noStrike" cap="none">
                      <a:solidFill>
                        <a:srgbClr val="000000"/>
                      </a:solidFill>
                      <a:latin typeface="Arial"/>
                      <a:ea typeface="Arial"/>
                      <a:cs typeface="Arial"/>
                      <a:sym typeface="Arial"/>
                    </a:endParaRPr>
                  </a:p>
                </p:txBody>
              </p:sp>
            </p:grpSp>
          </p:grpSp>
          <p:sp>
            <p:nvSpPr>
              <p:cNvPr id="614" name="Google Shape;614;p10"/>
              <p:cNvSpPr txBox="1"/>
              <p:nvPr/>
            </p:nvSpPr>
            <p:spPr>
              <a:xfrm>
                <a:off x="5173676" y="4715208"/>
                <a:ext cx="131749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ZA" sz="800" b="0" i="1" u="none" strike="noStrike" cap="none">
                    <a:solidFill>
                      <a:schemeClr val="accent4"/>
                    </a:solidFill>
                    <a:latin typeface="Montserrat"/>
                    <a:ea typeface="Montserrat"/>
                    <a:cs typeface="Montserrat"/>
                    <a:sym typeface="Montserrat"/>
                  </a:rPr>
                  <a:t>Apply your knowledge to your environment </a:t>
                </a:r>
                <a:endParaRPr sz="1400" b="0" i="0" u="none" strike="noStrike" cap="none">
                  <a:solidFill>
                    <a:srgbClr val="000000"/>
                  </a:solidFill>
                  <a:latin typeface="Arial"/>
                  <a:ea typeface="Arial"/>
                  <a:cs typeface="Arial"/>
                  <a:sym typeface="Arial"/>
                </a:endParaRPr>
              </a:p>
            </p:txBody>
          </p:sp>
        </p:grpSp>
        <p:sp>
          <p:nvSpPr>
            <p:cNvPr id="615" name="Google Shape;615;p10"/>
            <p:cNvSpPr txBox="1"/>
            <p:nvPr/>
          </p:nvSpPr>
          <p:spPr>
            <a:xfrm>
              <a:off x="8201192" y="1529425"/>
              <a:ext cx="2334705" cy="82330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50"/>
                <a:buFont typeface="Arial"/>
                <a:buNone/>
              </a:pPr>
              <a:r>
                <a:rPr lang="en-ZA" sz="950" b="0" i="0" u="none" strike="noStrike" cap="none">
                  <a:solidFill>
                    <a:srgbClr val="595959"/>
                  </a:solidFill>
                  <a:latin typeface="Montserrat"/>
                  <a:ea typeface="Montserrat"/>
                  <a:cs typeface="Montserrat"/>
                  <a:sym typeface="Montserrat"/>
                </a:rPr>
                <a:t>Learners then apply what they have learnt to the driving question, by creating a poem, song or dance to the topic of ‘we are proud of our culture’. </a:t>
              </a:r>
              <a:endParaRPr sz="1400" b="0" i="0" u="none" strike="noStrike" cap="none">
                <a:solidFill>
                  <a:srgbClr val="000000"/>
                </a:solidFill>
                <a:latin typeface="Arial"/>
                <a:ea typeface="Arial"/>
                <a:cs typeface="Arial"/>
                <a:sym typeface="Arial"/>
              </a:endParaRPr>
            </a:p>
          </p:txBody>
        </p:sp>
      </p:grpSp>
      <p:sp>
        <p:nvSpPr>
          <p:cNvPr id="616" name="Google Shape;616;p10"/>
          <p:cNvSpPr txBox="1"/>
          <p:nvPr/>
        </p:nvSpPr>
        <p:spPr>
          <a:xfrm>
            <a:off x="10603046" y="1824582"/>
            <a:ext cx="732686"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ZA" sz="1000" b="0" i="0" u="none" strike="noStrike" cap="none">
                <a:solidFill>
                  <a:schemeClr val="lt1"/>
                </a:solidFill>
                <a:latin typeface="Montserrat"/>
                <a:ea typeface="Montserrat"/>
                <a:cs typeface="Montserrat"/>
                <a:sym typeface="Montserrat"/>
              </a:rPr>
              <a:t>Reflect and Iterate </a:t>
            </a:r>
            <a:endParaRPr sz="1400" b="0" i="0" u="none" strike="noStrike" cap="none">
              <a:solidFill>
                <a:srgbClr val="000000"/>
              </a:solidFill>
              <a:latin typeface="Arial"/>
              <a:ea typeface="Arial"/>
              <a:cs typeface="Arial"/>
              <a:sym typeface="Arial"/>
            </a:endParaRPr>
          </a:p>
        </p:txBody>
      </p:sp>
      <p:grpSp>
        <p:nvGrpSpPr>
          <p:cNvPr id="617" name="Google Shape;617;p10"/>
          <p:cNvGrpSpPr/>
          <p:nvPr/>
        </p:nvGrpSpPr>
        <p:grpSpPr>
          <a:xfrm>
            <a:off x="900169" y="3059079"/>
            <a:ext cx="2131934" cy="482525"/>
            <a:chOff x="3807279" y="4286765"/>
            <a:chExt cx="2131934" cy="482525"/>
          </a:xfrm>
        </p:grpSpPr>
        <p:sp>
          <p:nvSpPr>
            <p:cNvPr id="618" name="Google Shape;618;p10"/>
            <p:cNvSpPr txBox="1"/>
            <p:nvPr/>
          </p:nvSpPr>
          <p:spPr>
            <a:xfrm>
              <a:off x="4609274" y="4307625"/>
              <a:ext cx="132993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ZA" sz="800" b="0" i="1" u="none" strike="noStrike" cap="none">
                  <a:solidFill>
                    <a:schemeClr val="accent2"/>
                  </a:solidFill>
                  <a:latin typeface="Montserrat"/>
                  <a:ea typeface="Montserrat"/>
                  <a:cs typeface="Montserrat"/>
                  <a:sym typeface="Montserrat"/>
                </a:rPr>
                <a:t>Ask lots of questions to help you define your problem</a:t>
              </a:r>
              <a:endParaRPr sz="1400" b="0" i="0" u="none" strike="noStrike" cap="none">
                <a:solidFill>
                  <a:srgbClr val="000000"/>
                </a:solidFill>
                <a:latin typeface="Arial"/>
                <a:ea typeface="Arial"/>
                <a:cs typeface="Arial"/>
                <a:sym typeface="Arial"/>
              </a:endParaRPr>
            </a:p>
          </p:txBody>
        </p:sp>
        <p:grpSp>
          <p:nvGrpSpPr>
            <p:cNvPr id="619" name="Google Shape;619;p10"/>
            <p:cNvGrpSpPr/>
            <p:nvPr/>
          </p:nvGrpSpPr>
          <p:grpSpPr>
            <a:xfrm>
              <a:off x="3807279" y="4286765"/>
              <a:ext cx="882960" cy="430296"/>
              <a:chOff x="3868980" y="4352745"/>
              <a:chExt cx="882960" cy="430296"/>
            </a:xfrm>
          </p:grpSpPr>
          <p:grpSp>
            <p:nvGrpSpPr>
              <p:cNvPr id="620" name="Google Shape;620;p10"/>
              <p:cNvGrpSpPr/>
              <p:nvPr/>
            </p:nvGrpSpPr>
            <p:grpSpPr>
              <a:xfrm>
                <a:off x="3888770" y="4364538"/>
                <a:ext cx="863170" cy="418503"/>
                <a:chOff x="3682323" y="4342308"/>
                <a:chExt cx="863170" cy="418503"/>
              </a:xfrm>
            </p:grpSpPr>
            <p:sp>
              <p:nvSpPr>
                <p:cNvPr id="621" name="Google Shape;621;p10"/>
                <p:cNvSpPr txBox="1"/>
                <p:nvPr/>
              </p:nvSpPr>
              <p:spPr>
                <a:xfrm>
                  <a:off x="3823824" y="4514590"/>
                  <a:ext cx="721669"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ZA" sz="1000" b="0" i="0" u="none" strike="noStrike" cap="none">
                      <a:solidFill>
                        <a:schemeClr val="accent2"/>
                      </a:solidFill>
                      <a:latin typeface="Montserrat"/>
                      <a:ea typeface="Montserrat"/>
                      <a:cs typeface="Montserrat"/>
                      <a:sym typeface="Montserrat"/>
                    </a:rPr>
                    <a:t>DEFINE</a:t>
                  </a:r>
                  <a:endParaRPr sz="1400" b="0" i="0" u="none" strike="noStrike" cap="none">
                    <a:solidFill>
                      <a:srgbClr val="000000"/>
                    </a:solidFill>
                    <a:latin typeface="Arial"/>
                    <a:ea typeface="Arial"/>
                    <a:cs typeface="Arial"/>
                    <a:sym typeface="Arial"/>
                  </a:endParaRPr>
                </a:p>
              </p:txBody>
            </p:sp>
            <p:grpSp>
              <p:nvGrpSpPr>
                <p:cNvPr id="622" name="Google Shape;622;p10"/>
                <p:cNvGrpSpPr/>
                <p:nvPr/>
              </p:nvGrpSpPr>
              <p:grpSpPr>
                <a:xfrm>
                  <a:off x="3682323" y="4342308"/>
                  <a:ext cx="768382" cy="394098"/>
                  <a:chOff x="3827438" y="5585999"/>
                  <a:chExt cx="768382" cy="394098"/>
                </a:xfrm>
              </p:grpSpPr>
              <p:pic>
                <p:nvPicPr>
                  <p:cNvPr id="623" name="Google Shape;623;p10"/>
                  <p:cNvPicPr preferRelativeResize="0"/>
                  <p:nvPr/>
                </p:nvPicPr>
                <p:blipFill rotWithShape="1">
                  <a:blip r:embed="rId8">
                    <a:alphaModFix/>
                  </a:blip>
                  <a:srcRect/>
                  <a:stretch/>
                </p:blipFill>
                <p:spPr>
                  <a:xfrm>
                    <a:off x="3827438" y="5585999"/>
                    <a:ext cx="264277" cy="394098"/>
                  </a:xfrm>
                  <a:prstGeom prst="rect">
                    <a:avLst/>
                  </a:prstGeom>
                  <a:noFill/>
                  <a:ln>
                    <a:noFill/>
                  </a:ln>
                </p:spPr>
              </p:pic>
              <p:cxnSp>
                <p:nvCxnSpPr>
                  <p:cNvPr id="624" name="Google Shape;624;p10"/>
                  <p:cNvCxnSpPr/>
                  <p:nvPr/>
                </p:nvCxnSpPr>
                <p:spPr>
                  <a:xfrm>
                    <a:off x="3951763" y="5963648"/>
                    <a:ext cx="644057" cy="0"/>
                  </a:xfrm>
                  <a:prstGeom prst="straightConnector1">
                    <a:avLst/>
                  </a:prstGeom>
                  <a:noFill/>
                  <a:ln w="12700" cap="flat" cmpd="sng">
                    <a:solidFill>
                      <a:srgbClr val="EE368F"/>
                    </a:solidFill>
                    <a:prstDash val="solid"/>
                    <a:miter lim="800000"/>
                    <a:headEnd type="none" w="sm" len="sm"/>
                    <a:tailEnd type="none" w="sm" len="sm"/>
                  </a:ln>
                </p:spPr>
              </p:cxnSp>
            </p:grpSp>
          </p:grpSp>
          <p:sp>
            <p:nvSpPr>
              <p:cNvPr id="625" name="Google Shape;625;p10"/>
              <p:cNvSpPr txBox="1"/>
              <p:nvPr/>
            </p:nvSpPr>
            <p:spPr>
              <a:xfrm>
                <a:off x="3868980" y="4352745"/>
                <a:ext cx="3038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ZA" sz="1600" b="1" i="0" u="none" strike="noStrike" cap="none">
                    <a:solidFill>
                      <a:schemeClr val="accent2"/>
                    </a:solidFill>
                    <a:latin typeface="Montserrat"/>
                    <a:ea typeface="Montserrat"/>
                    <a:cs typeface="Montserrat"/>
                    <a:sym typeface="Montserrat"/>
                  </a:rPr>
                  <a:t>5</a:t>
                </a:r>
                <a:endParaRPr sz="1400" b="0" i="0" u="none" strike="noStrike" cap="none">
                  <a:solidFill>
                    <a:srgbClr val="000000"/>
                  </a:solidFill>
                  <a:latin typeface="Arial"/>
                  <a:ea typeface="Arial"/>
                  <a:cs typeface="Arial"/>
                  <a:sym typeface="Arial"/>
                </a:endParaRPr>
              </a:p>
            </p:txBody>
          </p:sp>
        </p:grpSp>
      </p:grpSp>
      <p:grpSp>
        <p:nvGrpSpPr>
          <p:cNvPr id="626" name="Google Shape;626;p10"/>
          <p:cNvGrpSpPr/>
          <p:nvPr/>
        </p:nvGrpSpPr>
        <p:grpSpPr>
          <a:xfrm>
            <a:off x="5848833" y="3112634"/>
            <a:ext cx="2517898" cy="475430"/>
            <a:chOff x="3260728" y="3655892"/>
            <a:chExt cx="2517898" cy="475430"/>
          </a:xfrm>
        </p:grpSpPr>
        <p:sp>
          <p:nvSpPr>
            <p:cNvPr id="627" name="Google Shape;627;p10"/>
            <p:cNvSpPr txBox="1"/>
            <p:nvPr/>
          </p:nvSpPr>
          <p:spPr>
            <a:xfrm>
              <a:off x="4307975" y="3669657"/>
              <a:ext cx="1470651"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ZA" sz="800" b="0" i="1" u="none" strike="noStrike" cap="none">
                  <a:solidFill>
                    <a:schemeClr val="accent2"/>
                  </a:solidFill>
                  <a:latin typeface="Montserrat"/>
                  <a:ea typeface="Montserrat"/>
                  <a:cs typeface="Montserrat"/>
                  <a:sym typeface="Montserrat"/>
                </a:rPr>
                <a:t>Brainstorm as many solutions to your problem as you can</a:t>
              </a:r>
              <a:endParaRPr sz="1400" b="0" i="0" u="none" strike="noStrike" cap="none">
                <a:solidFill>
                  <a:srgbClr val="000000"/>
                </a:solidFill>
                <a:latin typeface="Arial"/>
                <a:ea typeface="Arial"/>
                <a:cs typeface="Arial"/>
                <a:sym typeface="Arial"/>
              </a:endParaRPr>
            </a:p>
          </p:txBody>
        </p:sp>
        <p:grpSp>
          <p:nvGrpSpPr>
            <p:cNvPr id="628" name="Google Shape;628;p10"/>
            <p:cNvGrpSpPr/>
            <p:nvPr/>
          </p:nvGrpSpPr>
          <p:grpSpPr>
            <a:xfrm>
              <a:off x="3260728" y="3655892"/>
              <a:ext cx="1256961" cy="449174"/>
              <a:chOff x="3269349" y="4175354"/>
              <a:chExt cx="1256961" cy="449174"/>
            </a:xfrm>
          </p:grpSpPr>
          <p:grpSp>
            <p:nvGrpSpPr>
              <p:cNvPr id="629" name="Google Shape;629;p10"/>
              <p:cNvGrpSpPr/>
              <p:nvPr/>
            </p:nvGrpSpPr>
            <p:grpSpPr>
              <a:xfrm>
                <a:off x="3283172" y="4195036"/>
                <a:ext cx="1243138" cy="429492"/>
                <a:chOff x="3157102" y="4175788"/>
                <a:chExt cx="1243138" cy="429492"/>
              </a:xfrm>
            </p:grpSpPr>
            <p:sp>
              <p:nvSpPr>
                <p:cNvPr id="630" name="Google Shape;630;p10"/>
                <p:cNvSpPr txBox="1"/>
                <p:nvPr/>
              </p:nvSpPr>
              <p:spPr>
                <a:xfrm>
                  <a:off x="3312518" y="4359059"/>
                  <a:ext cx="108772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ZA" sz="1000" b="0" i="0" u="none" strike="noStrike" cap="none">
                      <a:solidFill>
                        <a:schemeClr val="accent2"/>
                      </a:solidFill>
                      <a:latin typeface="Montserrat"/>
                      <a:ea typeface="Montserrat"/>
                      <a:cs typeface="Montserrat"/>
                      <a:sym typeface="Montserrat"/>
                    </a:rPr>
                    <a:t>BRAINSTORM</a:t>
                  </a:r>
                  <a:endParaRPr sz="1400" b="0" i="0" u="none" strike="noStrike" cap="none">
                    <a:solidFill>
                      <a:srgbClr val="000000"/>
                    </a:solidFill>
                    <a:latin typeface="Arial"/>
                    <a:ea typeface="Arial"/>
                    <a:cs typeface="Arial"/>
                    <a:sym typeface="Arial"/>
                  </a:endParaRPr>
                </a:p>
              </p:txBody>
            </p:sp>
            <p:grpSp>
              <p:nvGrpSpPr>
                <p:cNvPr id="631" name="Google Shape;631;p10"/>
                <p:cNvGrpSpPr/>
                <p:nvPr/>
              </p:nvGrpSpPr>
              <p:grpSpPr>
                <a:xfrm>
                  <a:off x="3157102" y="4175788"/>
                  <a:ext cx="1158742" cy="394098"/>
                  <a:chOff x="3624520" y="5768681"/>
                  <a:chExt cx="1158742" cy="394098"/>
                </a:xfrm>
              </p:grpSpPr>
              <p:pic>
                <p:nvPicPr>
                  <p:cNvPr id="632" name="Google Shape;632;p10"/>
                  <p:cNvPicPr preferRelativeResize="0"/>
                  <p:nvPr/>
                </p:nvPicPr>
                <p:blipFill rotWithShape="1">
                  <a:blip r:embed="rId8">
                    <a:alphaModFix/>
                  </a:blip>
                  <a:srcRect/>
                  <a:stretch/>
                </p:blipFill>
                <p:spPr>
                  <a:xfrm>
                    <a:off x="3624520" y="5768681"/>
                    <a:ext cx="264277" cy="394098"/>
                  </a:xfrm>
                  <a:prstGeom prst="rect">
                    <a:avLst/>
                  </a:prstGeom>
                  <a:noFill/>
                  <a:ln>
                    <a:noFill/>
                  </a:ln>
                </p:spPr>
              </p:pic>
              <p:cxnSp>
                <p:nvCxnSpPr>
                  <p:cNvPr id="633" name="Google Shape;633;p10"/>
                  <p:cNvCxnSpPr/>
                  <p:nvPr/>
                </p:nvCxnSpPr>
                <p:spPr>
                  <a:xfrm>
                    <a:off x="3756658" y="6151483"/>
                    <a:ext cx="1026604" cy="0"/>
                  </a:xfrm>
                  <a:prstGeom prst="straightConnector1">
                    <a:avLst/>
                  </a:prstGeom>
                  <a:noFill/>
                  <a:ln w="12700" cap="flat" cmpd="sng">
                    <a:solidFill>
                      <a:srgbClr val="EE368F"/>
                    </a:solidFill>
                    <a:prstDash val="solid"/>
                    <a:miter lim="800000"/>
                    <a:headEnd type="none" w="sm" len="sm"/>
                    <a:tailEnd type="none" w="sm" len="sm"/>
                  </a:ln>
                </p:spPr>
              </p:cxnSp>
            </p:grpSp>
          </p:grpSp>
          <p:sp>
            <p:nvSpPr>
              <p:cNvPr id="634" name="Google Shape;634;p10"/>
              <p:cNvSpPr txBox="1"/>
              <p:nvPr/>
            </p:nvSpPr>
            <p:spPr>
              <a:xfrm>
                <a:off x="3269349" y="4175354"/>
                <a:ext cx="3038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ZA" sz="1600" b="1" i="0" u="none" strike="noStrike" cap="none">
                    <a:solidFill>
                      <a:schemeClr val="accent2"/>
                    </a:solidFill>
                    <a:latin typeface="Montserrat"/>
                    <a:ea typeface="Montserrat"/>
                    <a:cs typeface="Montserrat"/>
                    <a:sym typeface="Montserrat"/>
                  </a:rPr>
                  <a:t>7</a:t>
                </a:r>
                <a:endParaRPr sz="1400" b="0" i="0" u="none" strike="noStrike" cap="none">
                  <a:solidFill>
                    <a:srgbClr val="000000"/>
                  </a:solidFill>
                  <a:latin typeface="Arial"/>
                  <a:ea typeface="Arial"/>
                  <a:cs typeface="Arial"/>
                  <a:sym typeface="Arial"/>
                </a:endParaRPr>
              </a:p>
            </p:txBody>
          </p:sp>
        </p:grpSp>
      </p:grpSp>
      <p:grpSp>
        <p:nvGrpSpPr>
          <p:cNvPr id="635" name="Google Shape;635;p10"/>
          <p:cNvGrpSpPr/>
          <p:nvPr/>
        </p:nvGrpSpPr>
        <p:grpSpPr>
          <a:xfrm>
            <a:off x="3440515" y="3116495"/>
            <a:ext cx="2057840" cy="489631"/>
            <a:chOff x="3495717" y="3919914"/>
            <a:chExt cx="2057840" cy="489631"/>
          </a:xfrm>
        </p:grpSpPr>
        <p:sp>
          <p:nvSpPr>
            <p:cNvPr id="636" name="Google Shape;636;p10"/>
            <p:cNvSpPr txBox="1"/>
            <p:nvPr/>
          </p:nvSpPr>
          <p:spPr>
            <a:xfrm>
              <a:off x="4202182" y="3947880"/>
              <a:ext cx="135137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ZA" sz="800" b="0" i="1" u="none" strike="noStrike" cap="none">
                  <a:solidFill>
                    <a:schemeClr val="accent2"/>
                  </a:solidFill>
                  <a:latin typeface="Montserrat"/>
                  <a:ea typeface="Montserrat"/>
                  <a:cs typeface="Montserrat"/>
                  <a:sym typeface="Montserrat"/>
                </a:rPr>
                <a:t>Consider the different points of view to understand more</a:t>
              </a:r>
              <a:endParaRPr sz="1400" b="0" i="0" u="none" strike="noStrike" cap="none">
                <a:solidFill>
                  <a:srgbClr val="000000"/>
                </a:solidFill>
                <a:latin typeface="Arial"/>
                <a:ea typeface="Arial"/>
                <a:cs typeface="Arial"/>
                <a:sym typeface="Arial"/>
              </a:endParaRPr>
            </a:p>
          </p:txBody>
        </p:sp>
        <p:grpSp>
          <p:nvGrpSpPr>
            <p:cNvPr id="637" name="Google Shape;637;p10"/>
            <p:cNvGrpSpPr/>
            <p:nvPr/>
          </p:nvGrpSpPr>
          <p:grpSpPr>
            <a:xfrm>
              <a:off x="3495717" y="3919914"/>
              <a:ext cx="951326" cy="448575"/>
              <a:chOff x="3325895" y="3601196"/>
              <a:chExt cx="951326" cy="448575"/>
            </a:xfrm>
          </p:grpSpPr>
          <p:grpSp>
            <p:nvGrpSpPr>
              <p:cNvPr id="638" name="Google Shape;638;p10"/>
              <p:cNvGrpSpPr/>
              <p:nvPr/>
            </p:nvGrpSpPr>
            <p:grpSpPr>
              <a:xfrm>
                <a:off x="3351737" y="3627462"/>
                <a:ext cx="861168" cy="394098"/>
                <a:chOff x="3831205" y="5605070"/>
                <a:chExt cx="861168" cy="394098"/>
              </a:xfrm>
            </p:grpSpPr>
            <p:pic>
              <p:nvPicPr>
                <p:cNvPr id="639" name="Google Shape;639;p10"/>
                <p:cNvPicPr preferRelativeResize="0"/>
                <p:nvPr/>
              </p:nvPicPr>
              <p:blipFill rotWithShape="1">
                <a:blip r:embed="rId8">
                  <a:alphaModFix/>
                </a:blip>
                <a:srcRect/>
                <a:stretch/>
              </p:blipFill>
              <p:spPr>
                <a:xfrm>
                  <a:off x="3831205" y="5605070"/>
                  <a:ext cx="264277" cy="394098"/>
                </a:xfrm>
                <a:prstGeom prst="rect">
                  <a:avLst/>
                </a:prstGeom>
                <a:noFill/>
                <a:ln>
                  <a:noFill/>
                </a:ln>
              </p:spPr>
            </p:pic>
            <p:cxnSp>
              <p:nvCxnSpPr>
                <p:cNvPr id="640" name="Google Shape;640;p10"/>
                <p:cNvCxnSpPr/>
                <p:nvPr/>
              </p:nvCxnSpPr>
              <p:spPr>
                <a:xfrm>
                  <a:off x="3957292" y="5981151"/>
                  <a:ext cx="735081" cy="0"/>
                </a:xfrm>
                <a:prstGeom prst="straightConnector1">
                  <a:avLst/>
                </a:prstGeom>
                <a:noFill/>
                <a:ln w="12700" cap="flat" cmpd="sng">
                  <a:solidFill>
                    <a:srgbClr val="EE368F"/>
                  </a:solidFill>
                  <a:prstDash val="solid"/>
                  <a:miter lim="800000"/>
                  <a:headEnd type="none" w="sm" len="sm"/>
                  <a:tailEnd type="none" w="sm" len="sm"/>
                </a:ln>
              </p:spPr>
            </p:cxnSp>
          </p:grpSp>
          <p:sp>
            <p:nvSpPr>
              <p:cNvPr id="641" name="Google Shape;641;p10"/>
              <p:cNvSpPr txBox="1"/>
              <p:nvPr/>
            </p:nvSpPr>
            <p:spPr>
              <a:xfrm>
                <a:off x="3456374" y="3803550"/>
                <a:ext cx="820847"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ZA" sz="1000" b="0" i="0" u="none" strike="noStrike" cap="none">
                    <a:solidFill>
                      <a:schemeClr val="accent2"/>
                    </a:solidFill>
                    <a:latin typeface="Montserrat"/>
                    <a:ea typeface="Montserrat"/>
                    <a:cs typeface="Montserrat"/>
                    <a:sym typeface="Montserrat"/>
                  </a:rPr>
                  <a:t>EXPLORE</a:t>
                </a:r>
                <a:endParaRPr sz="1400" b="0" i="0" u="none" strike="noStrike" cap="none">
                  <a:solidFill>
                    <a:srgbClr val="000000"/>
                  </a:solidFill>
                  <a:latin typeface="Arial"/>
                  <a:ea typeface="Arial"/>
                  <a:cs typeface="Arial"/>
                  <a:sym typeface="Arial"/>
                </a:endParaRPr>
              </a:p>
            </p:txBody>
          </p:sp>
          <p:sp>
            <p:nvSpPr>
              <p:cNvPr id="642" name="Google Shape;642;p10"/>
              <p:cNvSpPr txBox="1"/>
              <p:nvPr/>
            </p:nvSpPr>
            <p:spPr>
              <a:xfrm>
                <a:off x="3325895" y="3601196"/>
                <a:ext cx="3038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ZA" sz="1600" b="1" i="0" u="none" strike="noStrike" cap="none">
                    <a:solidFill>
                      <a:schemeClr val="accent2"/>
                    </a:solidFill>
                    <a:latin typeface="Montserrat"/>
                    <a:ea typeface="Montserrat"/>
                    <a:cs typeface="Montserrat"/>
                    <a:sym typeface="Montserrat"/>
                  </a:rPr>
                  <a:t>6</a:t>
                </a:r>
                <a:endParaRPr sz="1400" b="0" i="0" u="none" strike="noStrike" cap="none">
                  <a:solidFill>
                    <a:srgbClr val="000000"/>
                  </a:solidFill>
                  <a:latin typeface="Arial"/>
                  <a:ea typeface="Arial"/>
                  <a:cs typeface="Arial"/>
                  <a:sym typeface="Arial"/>
                </a:endParaRPr>
              </a:p>
            </p:txBody>
          </p:sp>
        </p:grpSp>
      </p:grpSp>
      <p:grpSp>
        <p:nvGrpSpPr>
          <p:cNvPr id="643" name="Google Shape;643;p10"/>
          <p:cNvGrpSpPr/>
          <p:nvPr/>
        </p:nvGrpSpPr>
        <p:grpSpPr>
          <a:xfrm>
            <a:off x="8492294" y="3014709"/>
            <a:ext cx="2140861" cy="584775"/>
            <a:chOff x="3488096" y="3195617"/>
            <a:chExt cx="2140861" cy="584775"/>
          </a:xfrm>
        </p:grpSpPr>
        <p:sp>
          <p:nvSpPr>
            <p:cNvPr id="644" name="Google Shape;644;p10"/>
            <p:cNvSpPr txBox="1"/>
            <p:nvPr/>
          </p:nvSpPr>
          <p:spPr>
            <a:xfrm>
              <a:off x="4468597" y="3195617"/>
              <a:ext cx="116036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ZA" sz="800" b="0" i="1" u="none" strike="noStrike" cap="none">
                  <a:solidFill>
                    <a:schemeClr val="accent2"/>
                  </a:solidFill>
                  <a:latin typeface="Montserrat"/>
                  <a:ea typeface="Montserrat"/>
                  <a:cs typeface="Montserrat"/>
                  <a:sym typeface="Montserrat"/>
                </a:rPr>
                <a:t>Present the point of view and options to an audience</a:t>
              </a:r>
              <a:endParaRPr sz="1400" b="0" i="0" u="none" strike="noStrike" cap="none">
                <a:solidFill>
                  <a:srgbClr val="000000"/>
                </a:solidFill>
                <a:latin typeface="Arial"/>
                <a:ea typeface="Arial"/>
                <a:cs typeface="Arial"/>
                <a:sym typeface="Arial"/>
              </a:endParaRPr>
            </a:p>
          </p:txBody>
        </p:sp>
        <p:grpSp>
          <p:nvGrpSpPr>
            <p:cNvPr id="645" name="Google Shape;645;p10"/>
            <p:cNvGrpSpPr/>
            <p:nvPr/>
          </p:nvGrpSpPr>
          <p:grpSpPr>
            <a:xfrm>
              <a:off x="3488096" y="3283756"/>
              <a:ext cx="973113" cy="434714"/>
              <a:chOff x="3454460" y="3388192"/>
              <a:chExt cx="945445" cy="434714"/>
            </a:xfrm>
          </p:grpSpPr>
          <p:grpSp>
            <p:nvGrpSpPr>
              <p:cNvPr id="646" name="Google Shape;646;p10"/>
              <p:cNvGrpSpPr/>
              <p:nvPr/>
            </p:nvGrpSpPr>
            <p:grpSpPr>
              <a:xfrm>
                <a:off x="3475277" y="3406721"/>
                <a:ext cx="895344" cy="394098"/>
                <a:chOff x="3727255" y="5833455"/>
                <a:chExt cx="895344" cy="394098"/>
              </a:xfrm>
            </p:grpSpPr>
            <p:pic>
              <p:nvPicPr>
                <p:cNvPr id="647" name="Google Shape;647;p10"/>
                <p:cNvPicPr preferRelativeResize="0"/>
                <p:nvPr/>
              </p:nvPicPr>
              <p:blipFill rotWithShape="1">
                <a:blip r:embed="rId9">
                  <a:alphaModFix/>
                </a:blip>
                <a:srcRect/>
                <a:stretch/>
              </p:blipFill>
              <p:spPr>
                <a:xfrm>
                  <a:off x="3727255" y="5833455"/>
                  <a:ext cx="264277" cy="394098"/>
                </a:xfrm>
                <a:prstGeom prst="rect">
                  <a:avLst/>
                </a:prstGeom>
                <a:noFill/>
                <a:ln>
                  <a:noFill/>
                </a:ln>
              </p:spPr>
            </p:pic>
            <p:cxnSp>
              <p:nvCxnSpPr>
                <p:cNvPr id="648" name="Google Shape;648;p10"/>
                <p:cNvCxnSpPr/>
                <p:nvPr/>
              </p:nvCxnSpPr>
              <p:spPr>
                <a:xfrm>
                  <a:off x="3859393" y="6208947"/>
                  <a:ext cx="763206" cy="0"/>
                </a:xfrm>
                <a:prstGeom prst="straightConnector1">
                  <a:avLst/>
                </a:prstGeom>
                <a:noFill/>
                <a:ln w="12700" cap="flat" cmpd="sng">
                  <a:solidFill>
                    <a:srgbClr val="EE368F"/>
                  </a:solidFill>
                  <a:prstDash val="solid"/>
                  <a:miter lim="800000"/>
                  <a:headEnd type="none" w="sm" len="sm"/>
                  <a:tailEnd type="none" w="sm" len="sm"/>
                </a:ln>
              </p:spPr>
            </p:cxnSp>
          </p:grpSp>
          <p:sp>
            <p:nvSpPr>
              <p:cNvPr id="649" name="Google Shape;649;p10"/>
              <p:cNvSpPr txBox="1"/>
              <p:nvPr/>
            </p:nvSpPr>
            <p:spPr>
              <a:xfrm>
                <a:off x="3565631" y="3576685"/>
                <a:ext cx="834274"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ZA" sz="1000" b="0" i="0" u="none" strike="noStrike" cap="none">
                    <a:solidFill>
                      <a:schemeClr val="accent2"/>
                    </a:solidFill>
                    <a:latin typeface="Montserrat"/>
                    <a:ea typeface="Montserrat"/>
                    <a:cs typeface="Montserrat"/>
                    <a:sym typeface="Montserrat"/>
                  </a:rPr>
                  <a:t>PRESENT</a:t>
                </a:r>
                <a:endParaRPr sz="1400" b="0" i="0" u="none" strike="noStrike" cap="none">
                  <a:solidFill>
                    <a:srgbClr val="000000"/>
                  </a:solidFill>
                  <a:latin typeface="Arial"/>
                  <a:ea typeface="Arial"/>
                  <a:cs typeface="Arial"/>
                  <a:sym typeface="Arial"/>
                </a:endParaRPr>
              </a:p>
            </p:txBody>
          </p:sp>
          <p:sp>
            <p:nvSpPr>
              <p:cNvPr id="650" name="Google Shape;650;p10"/>
              <p:cNvSpPr txBox="1"/>
              <p:nvPr/>
            </p:nvSpPr>
            <p:spPr>
              <a:xfrm>
                <a:off x="3454460" y="3388192"/>
                <a:ext cx="3038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ZA" sz="1600" b="1" i="0" u="none" strike="noStrike" cap="none">
                    <a:solidFill>
                      <a:schemeClr val="accent2"/>
                    </a:solidFill>
                    <a:latin typeface="Montserrat"/>
                    <a:ea typeface="Montserrat"/>
                    <a:cs typeface="Montserrat"/>
                    <a:sym typeface="Montserrat"/>
                  </a:rPr>
                  <a:t>8</a:t>
                </a:r>
                <a:endParaRPr sz="1400" b="0" i="0" u="none" strike="noStrike" cap="none">
                  <a:solidFill>
                    <a:srgbClr val="000000"/>
                  </a:solidFill>
                  <a:latin typeface="Arial"/>
                  <a:ea typeface="Arial"/>
                  <a:cs typeface="Arial"/>
                  <a:sym typeface="Arial"/>
                </a:endParaRPr>
              </a:p>
            </p:txBody>
          </p:sp>
        </p:grpSp>
      </p:grpSp>
      <p:sp>
        <p:nvSpPr>
          <p:cNvPr id="651" name="Google Shape;651;p10"/>
          <p:cNvSpPr txBox="1"/>
          <p:nvPr/>
        </p:nvSpPr>
        <p:spPr>
          <a:xfrm>
            <a:off x="10547533" y="3851831"/>
            <a:ext cx="839952"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ZA" sz="1000" b="0" i="0" u="none" strike="noStrike" cap="none">
                <a:solidFill>
                  <a:schemeClr val="lt1"/>
                </a:solidFill>
                <a:latin typeface="Montserrat"/>
                <a:ea typeface="Montserrat"/>
                <a:cs typeface="Montserrat"/>
                <a:sym typeface="Montserrat"/>
              </a:rPr>
              <a:t>Reflect and Iterate </a:t>
            </a:r>
            <a:endParaRPr sz="1400" b="0" i="0" u="none" strike="noStrike" cap="none">
              <a:solidFill>
                <a:srgbClr val="000000"/>
              </a:solidFill>
              <a:latin typeface="Arial"/>
              <a:ea typeface="Arial"/>
              <a:cs typeface="Arial"/>
              <a:sym typeface="Arial"/>
            </a:endParaRPr>
          </a:p>
        </p:txBody>
      </p:sp>
      <p:sp>
        <p:nvSpPr>
          <p:cNvPr id="652" name="Google Shape;652;p10"/>
          <p:cNvSpPr txBox="1"/>
          <p:nvPr/>
        </p:nvSpPr>
        <p:spPr>
          <a:xfrm>
            <a:off x="1022654" y="691719"/>
            <a:ext cx="10054921"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ZA" sz="1100" b="1" i="0" u="none" strike="noStrike" cap="none">
                <a:solidFill>
                  <a:schemeClr val="lt1"/>
                </a:solidFill>
                <a:latin typeface="Montserrat Light"/>
                <a:ea typeface="Montserrat Light"/>
                <a:cs typeface="Montserrat Light"/>
                <a:sym typeface="Montserrat Light"/>
              </a:rPr>
              <a:t>Inquiry Phase: Exploring the concept of Culture and the importance of having cultural pride and respect for other cultures </a:t>
            </a:r>
            <a:endParaRPr sz="1400" b="0" i="0" u="none" strike="noStrike" cap="none">
              <a:solidFill>
                <a:srgbClr val="000000"/>
              </a:solidFill>
              <a:latin typeface="Arial"/>
              <a:ea typeface="Arial"/>
              <a:cs typeface="Arial"/>
              <a:sym typeface="Arial"/>
            </a:endParaRPr>
          </a:p>
        </p:txBody>
      </p:sp>
      <p:sp>
        <p:nvSpPr>
          <p:cNvPr id="653" name="Google Shape;653;p10"/>
          <p:cNvSpPr txBox="1"/>
          <p:nvPr/>
        </p:nvSpPr>
        <p:spPr>
          <a:xfrm>
            <a:off x="1385715" y="2796448"/>
            <a:ext cx="8754750"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ZA" sz="1100" b="1" i="0" u="none" strike="noStrike" cap="none">
                <a:solidFill>
                  <a:schemeClr val="lt1"/>
                </a:solidFill>
                <a:latin typeface="Montserrat Light"/>
                <a:ea typeface="Montserrat Light"/>
                <a:cs typeface="Montserrat Light"/>
                <a:sym typeface="Montserrat Light"/>
              </a:rPr>
              <a:t>Problem Phase: Learners explore how they can improve the level of cultural pride in the school</a:t>
            </a:r>
            <a:endParaRPr sz="1400" b="0" i="0" u="none" strike="noStrike" cap="none">
              <a:solidFill>
                <a:srgbClr val="000000"/>
              </a:solidFill>
              <a:latin typeface="Arial"/>
              <a:ea typeface="Arial"/>
              <a:cs typeface="Arial"/>
              <a:sym typeface="Arial"/>
            </a:endParaRPr>
          </a:p>
        </p:txBody>
      </p:sp>
      <p:sp>
        <p:nvSpPr>
          <p:cNvPr id="654" name="Google Shape;654;p10"/>
          <p:cNvSpPr txBox="1"/>
          <p:nvPr/>
        </p:nvSpPr>
        <p:spPr>
          <a:xfrm>
            <a:off x="903533" y="3501351"/>
            <a:ext cx="2367941" cy="9694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50"/>
              <a:buFont typeface="Arial"/>
              <a:buNone/>
            </a:pPr>
            <a:r>
              <a:rPr lang="en-ZA" sz="950" b="0" i="0" u="none" strike="noStrike" cap="none">
                <a:solidFill>
                  <a:srgbClr val="595959"/>
                </a:solidFill>
                <a:latin typeface="Montserrat"/>
                <a:ea typeface="Montserrat"/>
                <a:cs typeface="Montserrat"/>
                <a:sym typeface="Montserrat"/>
              </a:rPr>
              <a:t>Refer back to the TREE MAP and focus on the Traditional Food Category. Learners discuss how sharing recipes for traditional cultural foods could help improve the sense of cultural pride.</a:t>
            </a:r>
            <a:endParaRPr sz="1400" b="0" i="0" u="none" strike="noStrike" cap="none">
              <a:solidFill>
                <a:srgbClr val="000000"/>
              </a:solidFill>
              <a:latin typeface="Arial"/>
              <a:ea typeface="Arial"/>
              <a:cs typeface="Arial"/>
              <a:sym typeface="Arial"/>
            </a:endParaRPr>
          </a:p>
        </p:txBody>
      </p:sp>
      <p:sp>
        <p:nvSpPr>
          <p:cNvPr id="655" name="Google Shape;655;p10"/>
          <p:cNvSpPr txBox="1"/>
          <p:nvPr/>
        </p:nvSpPr>
        <p:spPr>
          <a:xfrm>
            <a:off x="3343894" y="3688772"/>
            <a:ext cx="2441875"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50"/>
              <a:buFont typeface="Arial"/>
              <a:buNone/>
            </a:pPr>
            <a:r>
              <a:rPr lang="en-ZA" sz="950" b="0" i="0" u="none" strike="noStrike" cap="none">
                <a:solidFill>
                  <a:srgbClr val="595959"/>
                </a:solidFill>
                <a:latin typeface="Montserrat"/>
                <a:ea typeface="Montserrat"/>
                <a:cs typeface="Montserrat"/>
                <a:sym typeface="Montserrat"/>
              </a:rPr>
              <a:t>Learners explore ways that recipes can be shared and what might be important to include if they were doing a poster/ recipe book. </a:t>
            </a:r>
            <a:endParaRPr sz="1400" b="0" i="0" u="none" strike="noStrike" cap="none">
              <a:solidFill>
                <a:srgbClr val="000000"/>
              </a:solidFill>
              <a:latin typeface="Arial"/>
              <a:ea typeface="Arial"/>
              <a:cs typeface="Arial"/>
              <a:sym typeface="Arial"/>
            </a:endParaRPr>
          </a:p>
        </p:txBody>
      </p:sp>
      <p:sp>
        <p:nvSpPr>
          <p:cNvPr id="656" name="Google Shape;656;p10"/>
          <p:cNvSpPr txBox="1"/>
          <p:nvPr/>
        </p:nvSpPr>
        <p:spPr>
          <a:xfrm>
            <a:off x="5908700" y="3607544"/>
            <a:ext cx="2218468" cy="82330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50"/>
              <a:buFont typeface="Arial"/>
              <a:buNone/>
            </a:pPr>
            <a:r>
              <a:rPr lang="en-ZA" sz="950" b="0" i="0" u="none" strike="noStrike" cap="none">
                <a:solidFill>
                  <a:srgbClr val="595959"/>
                </a:solidFill>
                <a:latin typeface="Montserrat"/>
                <a:ea typeface="Montserrat"/>
                <a:cs typeface="Montserrat"/>
                <a:sym typeface="Montserrat"/>
              </a:rPr>
              <a:t>The recipe book is intended to improve cultural pride in the school. What ideas can the learners brainstorm for their recipe books/posters?</a:t>
            </a:r>
            <a:endParaRPr sz="1400" b="0" i="0" u="none" strike="noStrike" cap="none">
              <a:solidFill>
                <a:srgbClr val="000000"/>
              </a:solidFill>
              <a:latin typeface="Arial"/>
              <a:ea typeface="Arial"/>
              <a:cs typeface="Arial"/>
              <a:sym typeface="Arial"/>
            </a:endParaRPr>
          </a:p>
        </p:txBody>
      </p:sp>
      <p:sp>
        <p:nvSpPr>
          <p:cNvPr id="657" name="Google Shape;657;p10"/>
          <p:cNvSpPr txBox="1"/>
          <p:nvPr/>
        </p:nvSpPr>
        <p:spPr>
          <a:xfrm>
            <a:off x="8595326" y="3723186"/>
            <a:ext cx="1602737"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50"/>
              <a:buFont typeface="Arial"/>
              <a:buNone/>
            </a:pPr>
            <a:r>
              <a:rPr lang="en-ZA" sz="950" b="0" i="0" u="none" strike="noStrike" cap="none">
                <a:solidFill>
                  <a:srgbClr val="595959"/>
                </a:solidFill>
                <a:latin typeface="Montserrat"/>
                <a:ea typeface="Montserrat"/>
                <a:cs typeface="Montserrat"/>
                <a:sym typeface="Montserrat"/>
              </a:rPr>
              <a:t>Groups present their brainstorming ideas and gain feedback from their peers. </a:t>
            </a:r>
            <a:endParaRPr sz="1400" b="0" i="0" u="none" strike="noStrike" cap="none">
              <a:solidFill>
                <a:srgbClr val="000000"/>
              </a:solidFill>
              <a:latin typeface="Arial"/>
              <a:ea typeface="Arial"/>
              <a:cs typeface="Arial"/>
              <a:sym typeface="Arial"/>
            </a:endParaRPr>
          </a:p>
        </p:txBody>
      </p:sp>
      <p:sp>
        <p:nvSpPr>
          <p:cNvPr id="658" name="Google Shape;658;p10"/>
          <p:cNvSpPr/>
          <p:nvPr/>
        </p:nvSpPr>
        <p:spPr>
          <a:xfrm>
            <a:off x="1848390" y="4885598"/>
            <a:ext cx="8039851"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ZA" sz="1100" b="1" i="0" u="none" strike="noStrike" cap="none">
                <a:solidFill>
                  <a:schemeClr val="lt1"/>
                </a:solidFill>
                <a:latin typeface="Montserrat Light"/>
                <a:ea typeface="Montserrat Light"/>
                <a:cs typeface="Montserrat Light"/>
                <a:sym typeface="Montserrat Light"/>
              </a:rPr>
              <a:t>Design Phase: Design the prototype, come up with an idea – redo /tweak product or service </a:t>
            </a:r>
            <a:endParaRPr sz="1100" b="1" i="0" u="none" strike="noStrike" cap="none">
              <a:solidFill>
                <a:schemeClr val="lt1"/>
              </a:solidFill>
              <a:latin typeface="Montserrat Light"/>
              <a:ea typeface="Montserrat Light"/>
              <a:cs typeface="Montserrat Light"/>
              <a:sym typeface="Montserrat Light"/>
            </a:endParaRPr>
          </a:p>
        </p:txBody>
      </p:sp>
      <p:grpSp>
        <p:nvGrpSpPr>
          <p:cNvPr id="659" name="Google Shape;659;p10"/>
          <p:cNvGrpSpPr/>
          <p:nvPr/>
        </p:nvGrpSpPr>
        <p:grpSpPr>
          <a:xfrm>
            <a:off x="7048082" y="5196865"/>
            <a:ext cx="2347848" cy="646331"/>
            <a:chOff x="4797945" y="638218"/>
            <a:chExt cx="2473400" cy="646331"/>
          </a:xfrm>
        </p:grpSpPr>
        <p:sp>
          <p:nvSpPr>
            <p:cNvPr id="660" name="Google Shape;660;p10"/>
            <p:cNvSpPr txBox="1"/>
            <p:nvPr/>
          </p:nvSpPr>
          <p:spPr>
            <a:xfrm>
              <a:off x="5808918" y="638218"/>
              <a:ext cx="1462427"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ZA" sz="900" b="0" i="1" u="none" strike="noStrike" cap="none">
                  <a:solidFill>
                    <a:srgbClr val="595959"/>
                  </a:solidFill>
                  <a:latin typeface="Montserrat"/>
                  <a:ea typeface="Montserrat"/>
                  <a:cs typeface="Montserrat"/>
                  <a:sym typeface="Montserrat"/>
                </a:rPr>
                <a:t>The MADD Space – present your work using </a:t>
              </a:r>
              <a:r>
                <a:rPr lang="en-ZA" sz="900" b="1" i="1" u="none" strike="noStrike" cap="none">
                  <a:solidFill>
                    <a:srgbClr val="595959"/>
                  </a:solidFill>
                  <a:latin typeface="Montserrat"/>
                  <a:ea typeface="Montserrat"/>
                  <a:cs typeface="Montserrat"/>
                  <a:sym typeface="Montserrat"/>
                </a:rPr>
                <a:t>M</a:t>
              </a:r>
              <a:r>
                <a:rPr lang="en-ZA" sz="900" b="0" i="1" u="none" strike="noStrike" cap="none">
                  <a:solidFill>
                    <a:srgbClr val="595959"/>
                  </a:solidFill>
                  <a:latin typeface="Montserrat"/>
                  <a:ea typeface="Montserrat"/>
                  <a:cs typeface="Montserrat"/>
                  <a:sym typeface="Montserrat"/>
                </a:rPr>
                <a:t>usic, </a:t>
              </a:r>
              <a:r>
                <a:rPr lang="en-ZA" sz="900" b="1" i="1" u="none" strike="noStrike" cap="none">
                  <a:solidFill>
                    <a:srgbClr val="595959"/>
                  </a:solidFill>
                  <a:latin typeface="Montserrat"/>
                  <a:ea typeface="Montserrat"/>
                  <a:cs typeface="Montserrat"/>
                  <a:sym typeface="Montserrat"/>
                </a:rPr>
                <a:t>A</a:t>
              </a:r>
              <a:r>
                <a:rPr lang="en-ZA" sz="900" b="0" i="1" u="none" strike="noStrike" cap="none">
                  <a:solidFill>
                    <a:srgbClr val="595959"/>
                  </a:solidFill>
                  <a:latin typeface="Montserrat"/>
                  <a:ea typeface="Montserrat"/>
                  <a:cs typeface="Montserrat"/>
                  <a:sym typeface="Montserrat"/>
                </a:rPr>
                <a:t>rt, </a:t>
              </a:r>
              <a:r>
                <a:rPr lang="en-ZA" sz="900" b="1" i="1" u="none" strike="noStrike" cap="none">
                  <a:solidFill>
                    <a:srgbClr val="595959"/>
                  </a:solidFill>
                  <a:latin typeface="Montserrat"/>
                  <a:ea typeface="Montserrat"/>
                  <a:cs typeface="Montserrat"/>
                  <a:sym typeface="Montserrat"/>
                </a:rPr>
                <a:t>D</a:t>
              </a:r>
              <a:r>
                <a:rPr lang="en-ZA" sz="900" b="0" i="1" u="none" strike="noStrike" cap="none">
                  <a:solidFill>
                    <a:srgbClr val="595959"/>
                  </a:solidFill>
                  <a:latin typeface="Montserrat"/>
                  <a:ea typeface="Montserrat"/>
                  <a:cs typeface="Montserrat"/>
                  <a:sym typeface="Montserrat"/>
                </a:rPr>
                <a:t>rama, </a:t>
              </a:r>
              <a:r>
                <a:rPr lang="en-ZA" sz="900" b="1" i="1" u="none" strike="noStrike" cap="none">
                  <a:solidFill>
                    <a:srgbClr val="595959"/>
                  </a:solidFill>
                  <a:latin typeface="Montserrat"/>
                  <a:ea typeface="Montserrat"/>
                  <a:cs typeface="Montserrat"/>
                  <a:sym typeface="Montserrat"/>
                </a:rPr>
                <a:t>D</a:t>
              </a:r>
              <a:r>
                <a:rPr lang="en-ZA" sz="900" b="0" i="1" u="none" strike="noStrike" cap="none">
                  <a:solidFill>
                    <a:srgbClr val="595959"/>
                  </a:solidFill>
                  <a:latin typeface="Montserrat"/>
                  <a:ea typeface="Montserrat"/>
                  <a:cs typeface="Montserrat"/>
                  <a:sym typeface="Montserrat"/>
                </a:rPr>
                <a:t>ance</a:t>
              </a:r>
              <a:endParaRPr sz="1400" b="0" i="0" u="none" strike="noStrike" cap="none">
                <a:solidFill>
                  <a:srgbClr val="000000"/>
                </a:solidFill>
                <a:latin typeface="Arial"/>
                <a:ea typeface="Arial"/>
                <a:cs typeface="Arial"/>
                <a:sym typeface="Arial"/>
              </a:endParaRPr>
            </a:p>
          </p:txBody>
        </p:sp>
        <p:grpSp>
          <p:nvGrpSpPr>
            <p:cNvPr id="661" name="Google Shape;661;p10"/>
            <p:cNvGrpSpPr/>
            <p:nvPr/>
          </p:nvGrpSpPr>
          <p:grpSpPr>
            <a:xfrm>
              <a:off x="4797945" y="696643"/>
              <a:ext cx="1328749" cy="463301"/>
              <a:chOff x="4675887" y="835693"/>
              <a:chExt cx="1328749" cy="463301"/>
            </a:xfrm>
          </p:grpSpPr>
          <p:grpSp>
            <p:nvGrpSpPr>
              <p:cNvPr id="662" name="Google Shape;662;p10"/>
              <p:cNvGrpSpPr/>
              <p:nvPr/>
            </p:nvGrpSpPr>
            <p:grpSpPr>
              <a:xfrm>
                <a:off x="4675887" y="835693"/>
                <a:ext cx="1201944" cy="427194"/>
                <a:chOff x="4675887" y="835693"/>
                <a:chExt cx="1201944" cy="427194"/>
              </a:xfrm>
            </p:grpSpPr>
            <p:grpSp>
              <p:nvGrpSpPr>
                <p:cNvPr id="663" name="Google Shape;663;p10"/>
                <p:cNvGrpSpPr/>
                <p:nvPr/>
              </p:nvGrpSpPr>
              <p:grpSpPr>
                <a:xfrm>
                  <a:off x="4738533" y="868790"/>
                  <a:ext cx="1139298" cy="394097"/>
                  <a:chOff x="4518441" y="5608430"/>
                  <a:chExt cx="1139298" cy="394097"/>
                </a:xfrm>
              </p:grpSpPr>
              <p:pic>
                <p:nvPicPr>
                  <p:cNvPr id="664" name="Google Shape;664;p10"/>
                  <p:cNvPicPr preferRelativeResize="0"/>
                  <p:nvPr/>
                </p:nvPicPr>
                <p:blipFill rotWithShape="1">
                  <a:blip r:embed="rId10">
                    <a:alphaModFix/>
                  </a:blip>
                  <a:srcRect/>
                  <a:stretch/>
                </p:blipFill>
                <p:spPr>
                  <a:xfrm>
                    <a:off x="4518441" y="5608430"/>
                    <a:ext cx="264276" cy="394097"/>
                  </a:xfrm>
                  <a:prstGeom prst="rect">
                    <a:avLst/>
                  </a:prstGeom>
                  <a:noFill/>
                  <a:ln>
                    <a:noFill/>
                  </a:ln>
                </p:spPr>
              </p:pic>
              <p:cxnSp>
                <p:nvCxnSpPr>
                  <p:cNvPr id="665" name="Google Shape;665;p10"/>
                  <p:cNvCxnSpPr/>
                  <p:nvPr/>
                </p:nvCxnSpPr>
                <p:spPr>
                  <a:xfrm>
                    <a:off x="4648475" y="5989487"/>
                    <a:ext cx="1009264" cy="0"/>
                  </a:xfrm>
                  <a:prstGeom prst="straightConnector1">
                    <a:avLst/>
                  </a:prstGeom>
                  <a:noFill/>
                  <a:ln w="12700" cap="flat" cmpd="sng">
                    <a:solidFill>
                      <a:srgbClr val="46B85F"/>
                    </a:solidFill>
                    <a:prstDash val="solid"/>
                    <a:miter lim="800000"/>
                    <a:headEnd type="none" w="sm" len="sm"/>
                    <a:tailEnd type="none" w="sm" len="sm"/>
                  </a:ln>
                </p:spPr>
              </p:cxnSp>
            </p:grpSp>
            <p:sp>
              <p:nvSpPr>
                <p:cNvPr id="666" name="Google Shape;666;p10"/>
                <p:cNvSpPr txBox="1"/>
                <p:nvPr/>
              </p:nvSpPr>
              <p:spPr>
                <a:xfrm>
                  <a:off x="4675887" y="835693"/>
                  <a:ext cx="441729" cy="3308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ZA" sz="1550" b="1" i="0" u="none" strike="noStrike" cap="none">
                      <a:solidFill>
                        <a:srgbClr val="46B85F"/>
                      </a:solidFill>
                      <a:latin typeface="Montserrat"/>
                      <a:ea typeface="Montserrat"/>
                      <a:cs typeface="Montserrat"/>
                      <a:sym typeface="Montserrat"/>
                    </a:rPr>
                    <a:t>12</a:t>
                  </a:r>
                  <a:endParaRPr sz="1400" b="0" i="0" u="none" strike="noStrike" cap="none">
                    <a:solidFill>
                      <a:srgbClr val="000000"/>
                    </a:solidFill>
                    <a:latin typeface="Arial"/>
                    <a:ea typeface="Arial"/>
                    <a:cs typeface="Arial"/>
                    <a:sym typeface="Arial"/>
                  </a:endParaRPr>
                </a:p>
              </p:txBody>
            </p:sp>
          </p:grpSp>
          <p:sp>
            <p:nvSpPr>
              <p:cNvPr id="667" name="Google Shape;667;p10"/>
              <p:cNvSpPr txBox="1"/>
              <p:nvPr/>
            </p:nvSpPr>
            <p:spPr>
              <a:xfrm>
                <a:off x="4868071" y="1037384"/>
                <a:ext cx="1136565"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ZA" sz="1050" b="0" i="0" u="none" strike="noStrike" cap="none">
                    <a:solidFill>
                      <a:srgbClr val="46B85F"/>
                    </a:solidFill>
                    <a:latin typeface="Montserrat"/>
                    <a:ea typeface="Montserrat"/>
                    <a:cs typeface="Montserrat"/>
                    <a:sym typeface="Montserrat"/>
                  </a:rPr>
                  <a:t>INTEGRATE</a:t>
                </a:r>
                <a:endParaRPr sz="1400" b="0" i="0" u="none" strike="noStrike" cap="none">
                  <a:solidFill>
                    <a:srgbClr val="000000"/>
                  </a:solidFill>
                  <a:latin typeface="Arial"/>
                  <a:ea typeface="Arial"/>
                  <a:cs typeface="Arial"/>
                  <a:sym typeface="Arial"/>
                </a:endParaRPr>
              </a:p>
            </p:txBody>
          </p:sp>
        </p:grpSp>
      </p:grpSp>
      <p:grpSp>
        <p:nvGrpSpPr>
          <p:cNvPr id="668" name="Google Shape;668;p10"/>
          <p:cNvGrpSpPr/>
          <p:nvPr/>
        </p:nvGrpSpPr>
        <p:grpSpPr>
          <a:xfrm>
            <a:off x="9398127" y="5208702"/>
            <a:ext cx="1908074" cy="584775"/>
            <a:chOff x="4625102" y="1157545"/>
            <a:chExt cx="1908074" cy="584775"/>
          </a:xfrm>
        </p:grpSpPr>
        <p:sp>
          <p:nvSpPr>
            <p:cNvPr id="669" name="Google Shape;669;p10"/>
            <p:cNvSpPr txBox="1"/>
            <p:nvPr/>
          </p:nvSpPr>
          <p:spPr>
            <a:xfrm>
              <a:off x="5453310" y="1157545"/>
              <a:ext cx="1079866"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ZA" sz="800" b="0" i="1" u="none" strike="noStrike" cap="none">
                  <a:solidFill>
                    <a:srgbClr val="595959"/>
                  </a:solidFill>
                  <a:latin typeface="Montserrat"/>
                  <a:ea typeface="Montserrat"/>
                  <a:cs typeface="Montserrat"/>
                  <a:sym typeface="Montserrat"/>
                </a:rPr>
                <a:t>Hold a public exhibition and present to the public </a:t>
              </a:r>
              <a:endParaRPr sz="1400" b="0" i="0" u="none" strike="noStrike" cap="none">
                <a:solidFill>
                  <a:srgbClr val="000000"/>
                </a:solidFill>
                <a:latin typeface="Arial"/>
                <a:ea typeface="Arial"/>
                <a:cs typeface="Arial"/>
                <a:sym typeface="Arial"/>
              </a:endParaRPr>
            </a:p>
          </p:txBody>
        </p:sp>
        <p:grpSp>
          <p:nvGrpSpPr>
            <p:cNvPr id="670" name="Google Shape;670;p10"/>
            <p:cNvGrpSpPr/>
            <p:nvPr/>
          </p:nvGrpSpPr>
          <p:grpSpPr>
            <a:xfrm>
              <a:off x="4625102" y="1209568"/>
              <a:ext cx="1006584" cy="445544"/>
              <a:chOff x="4667725" y="1315397"/>
              <a:chExt cx="1006584" cy="445544"/>
            </a:xfrm>
          </p:grpSpPr>
          <p:grpSp>
            <p:nvGrpSpPr>
              <p:cNvPr id="671" name="Google Shape;671;p10"/>
              <p:cNvGrpSpPr/>
              <p:nvPr/>
            </p:nvGrpSpPr>
            <p:grpSpPr>
              <a:xfrm>
                <a:off x="4667725" y="1315397"/>
                <a:ext cx="924333" cy="420589"/>
                <a:chOff x="4667725" y="1315397"/>
                <a:chExt cx="924333" cy="420589"/>
              </a:xfrm>
            </p:grpSpPr>
            <p:grpSp>
              <p:nvGrpSpPr>
                <p:cNvPr id="672" name="Google Shape;672;p10"/>
                <p:cNvGrpSpPr/>
                <p:nvPr/>
              </p:nvGrpSpPr>
              <p:grpSpPr>
                <a:xfrm>
                  <a:off x="4727285" y="1341889"/>
                  <a:ext cx="864773" cy="394097"/>
                  <a:chOff x="5142193" y="5649729"/>
                  <a:chExt cx="864773" cy="394097"/>
                </a:xfrm>
              </p:grpSpPr>
              <p:pic>
                <p:nvPicPr>
                  <p:cNvPr id="673" name="Google Shape;673;p10"/>
                  <p:cNvPicPr preferRelativeResize="0"/>
                  <p:nvPr/>
                </p:nvPicPr>
                <p:blipFill rotWithShape="1">
                  <a:blip r:embed="rId10">
                    <a:alphaModFix/>
                  </a:blip>
                  <a:srcRect/>
                  <a:stretch/>
                </p:blipFill>
                <p:spPr>
                  <a:xfrm>
                    <a:off x="5142193" y="5649729"/>
                    <a:ext cx="264276" cy="394097"/>
                  </a:xfrm>
                  <a:prstGeom prst="rect">
                    <a:avLst/>
                  </a:prstGeom>
                  <a:noFill/>
                  <a:ln>
                    <a:noFill/>
                  </a:ln>
                </p:spPr>
              </p:pic>
              <p:cxnSp>
                <p:nvCxnSpPr>
                  <p:cNvPr id="674" name="Google Shape;674;p10"/>
                  <p:cNvCxnSpPr/>
                  <p:nvPr/>
                </p:nvCxnSpPr>
                <p:spPr>
                  <a:xfrm>
                    <a:off x="5272677" y="6032834"/>
                    <a:ext cx="734289" cy="0"/>
                  </a:xfrm>
                  <a:prstGeom prst="straightConnector1">
                    <a:avLst/>
                  </a:prstGeom>
                  <a:noFill/>
                  <a:ln w="12700" cap="flat" cmpd="sng">
                    <a:solidFill>
                      <a:srgbClr val="46B85F"/>
                    </a:solidFill>
                    <a:prstDash val="solid"/>
                    <a:miter lim="800000"/>
                    <a:headEnd type="none" w="sm" len="sm"/>
                    <a:tailEnd type="none" w="sm" len="sm"/>
                  </a:ln>
                </p:spPr>
              </p:cxnSp>
            </p:grpSp>
            <p:sp>
              <p:nvSpPr>
                <p:cNvPr id="675" name="Google Shape;675;p10"/>
                <p:cNvSpPr txBox="1"/>
                <p:nvPr/>
              </p:nvSpPr>
              <p:spPr>
                <a:xfrm>
                  <a:off x="4667725" y="1315397"/>
                  <a:ext cx="44172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ZA" sz="1550" b="1" i="0" u="none" strike="noStrike" cap="none">
                      <a:solidFill>
                        <a:srgbClr val="46B85F"/>
                      </a:solidFill>
                      <a:latin typeface="Montserrat"/>
                      <a:ea typeface="Montserrat"/>
                      <a:cs typeface="Montserrat"/>
                      <a:sym typeface="Montserrat"/>
                    </a:rPr>
                    <a:t>13</a:t>
                  </a:r>
                  <a:endParaRPr sz="1400" b="0" i="0" u="none" strike="noStrike" cap="none">
                    <a:solidFill>
                      <a:srgbClr val="000000"/>
                    </a:solidFill>
                    <a:latin typeface="Arial"/>
                    <a:ea typeface="Arial"/>
                    <a:cs typeface="Arial"/>
                    <a:sym typeface="Arial"/>
                  </a:endParaRPr>
                </a:p>
              </p:txBody>
            </p:sp>
          </p:grpSp>
          <p:sp>
            <p:nvSpPr>
              <p:cNvPr id="676" name="Google Shape;676;p10"/>
              <p:cNvSpPr txBox="1"/>
              <p:nvPr/>
            </p:nvSpPr>
            <p:spPr>
              <a:xfrm>
                <a:off x="4858848" y="1514720"/>
                <a:ext cx="815461"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ZA" sz="1000" b="0" i="0" u="none" strike="noStrike" cap="none">
                    <a:solidFill>
                      <a:srgbClr val="46B85F"/>
                    </a:solidFill>
                    <a:latin typeface="Montserrat"/>
                    <a:ea typeface="Montserrat"/>
                    <a:cs typeface="Montserrat"/>
                    <a:sym typeface="Montserrat"/>
                  </a:rPr>
                  <a:t>PRESENT</a:t>
                </a:r>
                <a:endParaRPr sz="1400" b="0" i="0" u="none" strike="noStrike" cap="none">
                  <a:solidFill>
                    <a:srgbClr val="000000"/>
                  </a:solidFill>
                  <a:latin typeface="Arial"/>
                  <a:ea typeface="Arial"/>
                  <a:cs typeface="Arial"/>
                  <a:sym typeface="Arial"/>
                </a:endParaRPr>
              </a:p>
            </p:txBody>
          </p:sp>
        </p:grpSp>
      </p:grpSp>
      <p:grpSp>
        <p:nvGrpSpPr>
          <p:cNvPr id="677" name="Google Shape;677;p10"/>
          <p:cNvGrpSpPr/>
          <p:nvPr/>
        </p:nvGrpSpPr>
        <p:grpSpPr>
          <a:xfrm>
            <a:off x="4778820" y="5225564"/>
            <a:ext cx="2224414" cy="475424"/>
            <a:chOff x="3512784" y="1612980"/>
            <a:chExt cx="2224414" cy="475424"/>
          </a:xfrm>
        </p:grpSpPr>
        <p:sp>
          <p:nvSpPr>
            <p:cNvPr id="678" name="Google Shape;678;p10"/>
            <p:cNvSpPr txBox="1"/>
            <p:nvPr/>
          </p:nvSpPr>
          <p:spPr>
            <a:xfrm>
              <a:off x="4478384" y="1626739"/>
              <a:ext cx="1258814"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ZA" sz="800" b="0" i="1" u="none" strike="noStrike" cap="none">
                  <a:solidFill>
                    <a:srgbClr val="595959"/>
                  </a:solidFill>
                  <a:latin typeface="Montserrat"/>
                  <a:ea typeface="Montserrat"/>
                  <a:cs typeface="Montserrat"/>
                  <a:sym typeface="Montserrat"/>
                </a:rPr>
                <a:t>Speak to experts or the community to get REAL feedback</a:t>
              </a:r>
              <a:endParaRPr sz="1400" b="0" i="0" u="none" strike="noStrike" cap="none">
                <a:solidFill>
                  <a:srgbClr val="000000"/>
                </a:solidFill>
                <a:latin typeface="Arial"/>
                <a:ea typeface="Arial"/>
                <a:cs typeface="Arial"/>
                <a:sym typeface="Arial"/>
              </a:endParaRPr>
            </a:p>
          </p:txBody>
        </p:sp>
        <p:grpSp>
          <p:nvGrpSpPr>
            <p:cNvPr id="679" name="Google Shape;679;p10"/>
            <p:cNvGrpSpPr/>
            <p:nvPr/>
          </p:nvGrpSpPr>
          <p:grpSpPr>
            <a:xfrm>
              <a:off x="3512784" y="1612980"/>
              <a:ext cx="1082010" cy="451640"/>
              <a:chOff x="3466828" y="1820696"/>
              <a:chExt cx="1082010" cy="451640"/>
            </a:xfrm>
          </p:grpSpPr>
          <p:grpSp>
            <p:nvGrpSpPr>
              <p:cNvPr id="680" name="Google Shape;680;p10"/>
              <p:cNvGrpSpPr/>
              <p:nvPr/>
            </p:nvGrpSpPr>
            <p:grpSpPr>
              <a:xfrm>
                <a:off x="3466828" y="1820696"/>
                <a:ext cx="1049104" cy="421796"/>
                <a:chOff x="3466828" y="1820696"/>
                <a:chExt cx="1049104" cy="421796"/>
              </a:xfrm>
            </p:grpSpPr>
            <p:grpSp>
              <p:nvGrpSpPr>
                <p:cNvPr id="681" name="Google Shape;681;p10"/>
                <p:cNvGrpSpPr/>
                <p:nvPr/>
              </p:nvGrpSpPr>
              <p:grpSpPr>
                <a:xfrm>
                  <a:off x="3507880" y="1848395"/>
                  <a:ext cx="1008052" cy="394097"/>
                  <a:chOff x="4303788" y="5565685"/>
                  <a:chExt cx="1008052" cy="394097"/>
                </a:xfrm>
              </p:grpSpPr>
              <p:pic>
                <p:nvPicPr>
                  <p:cNvPr id="682" name="Google Shape;682;p10"/>
                  <p:cNvPicPr preferRelativeResize="0"/>
                  <p:nvPr/>
                </p:nvPicPr>
                <p:blipFill rotWithShape="1">
                  <a:blip r:embed="rId10">
                    <a:alphaModFix/>
                  </a:blip>
                  <a:srcRect/>
                  <a:stretch/>
                </p:blipFill>
                <p:spPr>
                  <a:xfrm>
                    <a:off x="4303788" y="5565685"/>
                    <a:ext cx="264276" cy="394097"/>
                  </a:xfrm>
                  <a:prstGeom prst="rect">
                    <a:avLst/>
                  </a:prstGeom>
                  <a:noFill/>
                  <a:ln>
                    <a:noFill/>
                  </a:ln>
                </p:spPr>
              </p:pic>
              <p:cxnSp>
                <p:nvCxnSpPr>
                  <p:cNvPr id="683" name="Google Shape;683;p10"/>
                  <p:cNvCxnSpPr/>
                  <p:nvPr/>
                </p:nvCxnSpPr>
                <p:spPr>
                  <a:xfrm>
                    <a:off x="4432751" y="5946625"/>
                    <a:ext cx="879089" cy="0"/>
                  </a:xfrm>
                  <a:prstGeom prst="straightConnector1">
                    <a:avLst/>
                  </a:prstGeom>
                  <a:noFill/>
                  <a:ln w="12700" cap="flat" cmpd="sng">
                    <a:solidFill>
                      <a:srgbClr val="46B85F"/>
                    </a:solidFill>
                    <a:prstDash val="solid"/>
                    <a:miter lim="800000"/>
                    <a:headEnd type="none" w="sm" len="sm"/>
                    <a:tailEnd type="none" w="sm" len="sm"/>
                  </a:ln>
                </p:spPr>
              </p:cxnSp>
            </p:grpSp>
            <p:sp>
              <p:nvSpPr>
                <p:cNvPr id="684" name="Google Shape;684;p10"/>
                <p:cNvSpPr txBox="1"/>
                <p:nvPr/>
              </p:nvSpPr>
              <p:spPr>
                <a:xfrm>
                  <a:off x="3466828" y="1820696"/>
                  <a:ext cx="41099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ZA" sz="1600" b="1" i="0" u="none" strike="noStrike" cap="none">
                      <a:solidFill>
                        <a:srgbClr val="46B85F"/>
                      </a:solidFill>
                      <a:latin typeface="Montserrat"/>
                      <a:ea typeface="Montserrat"/>
                      <a:cs typeface="Montserrat"/>
                      <a:sym typeface="Montserrat"/>
                    </a:rPr>
                    <a:t>11</a:t>
                  </a:r>
                  <a:endParaRPr sz="1400" b="0" i="0" u="none" strike="noStrike" cap="none">
                    <a:solidFill>
                      <a:srgbClr val="000000"/>
                    </a:solidFill>
                    <a:latin typeface="Arial"/>
                    <a:ea typeface="Arial"/>
                    <a:cs typeface="Arial"/>
                    <a:sym typeface="Arial"/>
                  </a:endParaRPr>
                </a:p>
              </p:txBody>
            </p:sp>
          </p:grpSp>
          <p:sp>
            <p:nvSpPr>
              <p:cNvPr id="685" name="Google Shape;685;p10"/>
              <p:cNvSpPr txBox="1"/>
              <p:nvPr/>
            </p:nvSpPr>
            <p:spPr>
              <a:xfrm>
                <a:off x="3638966" y="2026115"/>
                <a:ext cx="90987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ZA" sz="1000" b="0" i="0" u="none" strike="noStrike" cap="none">
                    <a:solidFill>
                      <a:srgbClr val="46B85F"/>
                    </a:solidFill>
                    <a:latin typeface="Montserrat"/>
                    <a:ea typeface="Montserrat"/>
                    <a:cs typeface="Montserrat"/>
                    <a:sym typeface="Montserrat"/>
                  </a:rPr>
                  <a:t>FEEDBACK</a:t>
                </a:r>
                <a:endParaRPr sz="1400" b="0" i="0" u="none" strike="noStrike" cap="none">
                  <a:solidFill>
                    <a:srgbClr val="000000"/>
                  </a:solidFill>
                  <a:latin typeface="Arial"/>
                  <a:ea typeface="Arial"/>
                  <a:cs typeface="Arial"/>
                  <a:sym typeface="Arial"/>
                </a:endParaRPr>
              </a:p>
            </p:txBody>
          </p:sp>
        </p:grpSp>
      </p:grpSp>
      <p:grpSp>
        <p:nvGrpSpPr>
          <p:cNvPr id="686" name="Google Shape;686;p10"/>
          <p:cNvGrpSpPr/>
          <p:nvPr/>
        </p:nvGrpSpPr>
        <p:grpSpPr>
          <a:xfrm>
            <a:off x="2762860" y="5208701"/>
            <a:ext cx="2021776" cy="584775"/>
            <a:chOff x="3617530" y="2163332"/>
            <a:chExt cx="2021776" cy="584775"/>
          </a:xfrm>
        </p:grpSpPr>
        <p:sp>
          <p:nvSpPr>
            <p:cNvPr id="687" name="Google Shape;687;p10"/>
            <p:cNvSpPr txBox="1"/>
            <p:nvPr/>
          </p:nvSpPr>
          <p:spPr>
            <a:xfrm>
              <a:off x="4651885" y="2163332"/>
              <a:ext cx="98742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ZA" sz="800" b="0" i="1" u="none" strike="noStrike" cap="none">
                  <a:solidFill>
                    <a:srgbClr val="595959"/>
                  </a:solidFill>
                  <a:latin typeface="Montserrat"/>
                  <a:ea typeface="Montserrat"/>
                  <a:cs typeface="Montserrat"/>
                  <a:sym typeface="Montserrat"/>
                </a:rPr>
                <a:t>Make your own prototype of your best solution</a:t>
              </a:r>
              <a:endParaRPr sz="1400" b="0" i="0" u="none" strike="noStrike" cap="none">
                <a:solidFill>
                  <a:srgbClr val="000000"/>
                </a:solidFill>
                <a:latin typeface="Arial"/>
                <a:ea typeface="Arial"/>
                <a:cs typeface="Arial"/>
                <a:sym typeface="Arial"/>
              </a:endParaRPr>
            </a:p>
          </p:txBody>
        </p:sp>
        <p:grpSp>
          <p:nvGrpSpPr>
            <p:cNvPr id="688" name="Google Shape;688;p10"/>
            <p:cNvGrpSpPr/>
            <p:nvPr/>
          </p:nvGrpSpPr>
          <p:grpSpPr>
            <a:xfrm>
              <a:off x="3617530" y="2166247"/>
              <a:ext cx="1180677" cy="462161"/>
              <a:chOff x="3597678" y="2328845"/>
              <a:chExt cx="1180677" cy="462161"/>
            </a:xfrm>
          </p:grpSpPr>
          <p:grpSp>
            <p:nvGrpSpPr>
              <p:cNvPr id="689" name="Google Shape;689;p10"/>
              <p:cNvGrpSpPr/>
              <p:nvPr/>
            </p:nvGrpSpPr>
            <p:grpSpPr>
              <a:xfrm>
                <a:off x="3597678" y="2328845"/>
                <a:ext cx="1125300" cy="418025"/>
                <a:chOff x="3597678" y="2328845"/>
                <a:chExt cx="1125300" cy="418025"/>
              </a:xfrm>
            </p:grpSpPr>
            <p:grpSp>
              <p:nvGrpSpPr>
                <p:cNvPr id="690" name="Google Shape;690;p10"/>
                <p:cNvGrpSpPr/>
                <p:nvPr/>
              </p:nvGrpSpPr>
              <p:grpSpPr>
                <a:xfrm>
                  <a:off x="3662706" y="2352773"/>
                  <a:ext cx="1060272" cy="394097"/>
                  <a:chOff x="4344314" y="5606513"/>
                  <a:chExt cx="1060272" cy="394097"/>
                </a:xfrm>
              </p:grpSpPr>
              <p:pic>
                <p:nvPicPr>
                  <p:cNvPr id="691" name="Google Shape;691;p10"/>
                  <p:cNvPicPr preferRelativeResize="0"/>
                  <p:nvPr/>
                </p:nvPicPr>
                <p:blipFill rotWithShape="1">
                  <a:blip r:embed="rId10">
                    <a:alphaModFix/>
                  </a:blip>
                  <a:srcRect/>
                  <a:stretch/>
                </p:blipFill>
                <p:spPr>
                  <a:xfrm>
                    <a:off x="4344314" y="5606513"/>
                    <a:ext cx="264276" cy="394097"/>
                  </a:xfrm>
                  <a:prstGeom prst="rect">
                    <a:avLst/>
                  </a:prstGeom>
                  <a:noFill/>
                  <a:ln>
                    <a:noFill/>
                  </a:ln>
                </p:spPr>
              </p:pic>
              <p:cxnSp>
                <p:nvCxnSpPr>
                  <p:cNvPr id="692" name="Google Shape;692;p10"/>
                  <p:cNvCxnSpPr/>
                  <p:nvPr/>
                </p:nvCxnSpPr>
                <p:spPr>
                  <a:xfrm>
                    <a:off x="4473277" y="5993920"/>
                    <a:ext cx="931309" cy="0"/>
                  </a:xfrm>
                  <a:prstGeom prst="straightConnector1">
                    <a:avLst/>
                  </a:prstGeom>
                  <a:noFill/>
                  <a:ln w="12700" cap="flat" cmpd="sng">
                    <a:solidFill>
                      <a:srgbClr val="46B85F"/>
                    </a:solidFill>
                    <a:prstDash val="solid"/>
                    <a:miter lim="800000"/>
                    <a:headEnd type="none" w="sm" len="sm"/>
                    <a:tailEnd type="none" w="sm" len="sm"/>
                  </a:ln>
                </p:spPr>
              </p:cxnSp>
            </p:grpSp>
            <p:sp>
              <p:nvSpPr>
                <p:cNvPr id="693" name="Google Shape;693;p10"/>
                <p:cNvSpPr txBox="1"/>
                <p:nvPr/>
              </p:nvSpPr>
              <p:spPr>
                <a:xfrm>
                  <a:off x="3597678" y="2328845"/>
                  <a:ext cx="44172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ZA" sz="1550" b="1" i="0" u="none" strike="noStrike" cap="none">
                      <a:solidFill>
                        <a:srgbClr val="46B85F"/>
                      </a:solidFill>
                      <a:latin typeface="Montserrat"/>
                      <a:ea typeface="Montserrat"/>
                      <a:cs typeface="Montserrat"/>
                      <a:sym typeface="Montserrat"/>
                    </a:rPr>
                    <a:t>10</a:t>
                  </a:r>
                  <a:endParaRPr sz="1400" b="0" i="0" u="none" strike="noStrike" cap="none">
                    <a:solidFill>
                      <a:srgbClr val="000000"/>
                    </a:solidFill>
                    <a:latin typeface="Arial"/>
                    <a:ea typeface="Arial"/>
                    <a:cs typeface="Arial"/>
                    <a:sym typeface="Arial"/>
                  </a:endParaRPr>
                </a:p>
              </p:txBody>
            </p:sp>
          </p:grpSp>
          <p:sp>
            <p:nvSpPr>
              <p:cNvPr id="694" name="Google Shape;694;p10"/>
              <p:cNvSpPr txBox="1"/>
              <p:nvPr/>
            </p:nvSpPr>
            <p:spPr>
              <a:xfrm>
                <a:off x="3773292" y="2544785"/>
                <a:ext cx="1005063"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ZA" sz="1000" b="0" i="0" u="none" strike="noStrike" cap="none">
                    <a:solidFill>
                      <a:srgbClr val="46B85F"/>
                    </a:solidFill>
                    <a:latin typeface="Montserrat"/>
                    <a:ea typeface="Montserrat"/>
                    <a:cs typeface="Montserrat"/>
                    <a:sym typeface="Montserrat"/>
                  </a:rPr>
                  <a:t>PROTOTYPE</a:t>
                </a:r>
                <a:endParaRPr sz="1400" b="0" i="0" u="none" strike="noStrike" cap="none">
                  <a:solidFill>
                    <a:srgbClr val="000000"/>
                  </a:solidFill>
                  <a:latin typeface="Arial"/>
                  <a:ea typeface="Arial"/>
                  <a:cs typeface="Arial"/>
                  <a:sym typeface="Arial"/>
                </a:endParaRPr>
              </a:p>
            </p:txBody>
          </p:sp>
        </p:grpSp>
      </p:grpSp>
      <p:grpSp>
        <p:nvGrpSpPr>
          <p:cNvPr id="695" name="Google Shape;695;p10"/>
          <p:cNvGrpSpPr/>
          <p:nvPr/>
        </p:nvGrpSpPr>
        <p:grpSpPr>
          <a:xfrm>
            <a:off x="909200" y="5180820"/>
            <a:ext cx="1861984" cy="465210"/>
            <a:chOff x="4204365" y="2457708"/>
            <a:chExt cx="1861984" cy="465210"/>
          </a:xfrm>
        </p:grpSpPr>
        <p:grpSp>
          <p:nvGrpSpPr>
            <p:cNvPr id="696" name="Google Shape;696;p10"/>
            <p:cNvGrpSpPr/>
            <p:nvPr/>
          </p:nvGrpSpPr>
          <p:grpSpPr>
            <a:xfrm>
              <a:off x="4204365" y="2457708"/>
              <a:ext cx="1058860" cy="447909"/>
              <a:chOff x="4276803" y="2619472"/>
              <a:chExt cx="1058860" cy="447909"/>
            </a:xfrm>
          </p:grpSpPr>
          <p:grpSp>
            <p:nvGrpSpPr>
              <p:cNvPr id="697" name="Google Shape;697;p10"/>
              <p:cNvGrpSpPr/>
              <p:nvPr/>
            </p:nvGrpSpPr>
            <p:grpSpPr>
              <a:xfrm>
                <a:off x="4276803" y="2619472"/>
                <a:ext cx="969540" cy="412544"/>
                <a:chOff x="4375956" y="2610371"/>
                <a:chExt cx="969540" cy="412544"/>
              </a:xfrm>
            </p:grpSpPr>
            <p:grpSp>
              <p:nvGrpSpPr>
                <p:cNvPr id="698" name="Google Shape;698;p10"/>
                <p:cNvGrpSpPr/>
                <p:nvPr/>
              </p:nvGrpSpPr>
              <p:grpSpPr>
                <a:xfrm>
                  <a:off x="4400500" y="2628818"/>
                  <a:ext cx="944996" cy="394097"/>
                  <a:chOff x="4389483" y="5525126"/>
                  <a:chExt cx="944996" cy="394097"/>
                </a:xfrm>
              </p:grpSpPr>
              <p:pic>
                <p:nvPicPr>
                  <p:cNvPr id="699" name="Google Shape;699;p10"/>
                  <p:cNvPicPr preferRelativeResize="0"/>
                  <p:nvPr/>
                </p:nvPicPr>
                <p:blipFill rotWithShape="1">
                  <a:blip r:embed="rId10">
                    <a:alphaModFix/>
                  </a:blip>
                  <a:srcRect/>
                  <a:stretch/>
                </p:blipFill>
                <p:spPr>
                  <a:xfrm>
                    <a:off x="4389483" y="5525126"/>
                    <a:ext cx="264276" cy="394097"/>
                  </a:xfrm>
                  <a:prstGeom prst="rect">
                    <a:avLst/>
                  </a:prstGeom>
                  <a:noFill/>
                  <a:ln>
                    <a:noFill/>
                  </a:ln>
                </p:spPr>
              </p:pic>
              <p:cxnSp>
                <p:nvCxnSpPr>
                  <p:cNvPr id="700" name="Google Shape;700;p10"/>
                  <p:cNvCxnSpPr/>
                  <p:nvPr/>
                </p:nvCxnSpPr>
                <p:spPr>
                  <a:xfrm>
                    <a:off x="4518446" y="5911866"/>
                    <a:ext cx="816033" cy="0"/>
                  </a:xfrm>
                  <a:prstGeom prst="straightConnector1">
                    <a:avLst/>
                  </a:prstGeom>
                  <a:noFill/>
                  <a:ln w="12700" cap="flat" cmpd="sng">
                    <a:solidFill>
                      <a:srgbClr val="46B85F"/>
                    </a:solidFill>
                    <a:prstDash val="solid"/>
                    <a:miter lim="800000"/>
                    <a:headEnd type="none" w="sm" len="sm"/>
                    <a:tailEnd type="none" w="sm" len="sm"/>
                  </a:ln>
                </p:spPr>
              </p:cxnSp>
            </p:grpSp>
            <p:sp>
              <p:nvSpPr>
                <p:cNvPr id="701" name="Google Shape;701;p10"/>
                <p:cNvSpPr txBox="1"/>
                <p:nvPr/>
              </p:nvSpPr>
              <p:spPr>
                <a:xfrm>
                  <a:off x="4375956" y="2610371"/>
                  <a:ext cx="3038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ZA" sz="1600" b="1" i="0" u="none" strike="noStrike" cap="none" dirty="0">
                      <a:solidFill>
                        <a:srgbClr val="46B85F"/>
                      </a:solidFill>
                      <a:latin typeface="Montserrat"/>
                      <a:ea typeface="Montserrat"/>
                      <a:cs typeface="Montserrat"/>
                      <a:sym typeface="Montserrat"/>
                    </a:rPr>
                    <a:t>9</a:t>
                  </a:r>
                  <a:endParaRPr sz="1400" b="0" i="0" u="none" strike="noStrike" cap="none" dirty="0">
                    <a:solidFill>
                      <a:srgbClr val="000000"/>
                    </a:solidFill>
                    <a:latin typeface="Arial"/>
                    <a:ea typeface="Arial"/>
                    <a:cs typeface="Arial"/>
                    <a:sym typeface="Arial"/>
                  </a:endParaRPr>
                </a:p>
              </p:txBody>
            </p:sp>
          </p:grpSp>
          <p:sp>
            <p:nvSpPr>
              <p:cNvPr id="702" name="Google Shape;702;p10"/>
              <p:cNvSpPr txBox="1"/>
              <p:nvPr/>
            </p:nvSpPr>
            <p:spPr>
              <a:xfrm>
                <a:off x="4455241" y="2821160"/>
                <a:ext cx="88042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ZA" sz="1000" b="0" i="0" u="none" strike="noStrike" cap="none">
                    <a:solidFill>
                      <a:srgbClr val="46B85F"/>
                    </a:solidFill>
                    <a:latin typeface="Montserrat"/>
                    <a:ea typeface="Montserrat"/>
                    <a:cs typeface="Montserrat"/>
                    <a:sym typeface="Montserrat"/>
                  </a:rPr>
                  <a:t>EVALUATE</a:t>
                </a:r>
                <a:endParaRPr sz="1400" b="0" i="0" u="none" strike="noStrike" cap="none">
                  <a:solidFill>
                    <a:srgbClr val="000000"/>
                  </a:solidFill>
                  <a:latin typeface="Arial"/>
                  <a:ea typeface="Arial"/>
                  <a:cs typeface="Arial"/>
                  <a:sym typeface="Arial"/>
                </a:endParaRPr>
              </a:p>
            </p:txBody>
          </p:sp>
        </p:grpSp>
        <p:sp>
          <p:nvSpPr>
            <p:cNvPr id="703" name="Google Shape;703;p10"/>
            <p:cNvSpPr txBox="1"/>
            <p:nvPr/>
          </p:nvSpPr>
          <p:spPr>
            <a:xfrm>
              <a:off x="5108891" y="2461253"/>
              <a:ext cx="95745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ZA" sz="800" b="0" i="1" u="none" strike="noStrike" cap="none">
                  <a:solidFill>
                    <a:srgbClr val="595959"/>
                  </a:solidFill>
                  <a:latin typeface="Montserrat"/>
                  <a:ea typeface="Montserrat"/>
                  <a:cs typeface="Montserrat"/>
                  <a:sym typeface="Montserrat"/>
                </a:rPr>
                <a:t>Evaluate and select your best solutions </a:t>
              </a:r>
              <a:endParaRPr sz="1400" b="0" i="0" u="none" strike="noStrike" cap="none">
                <a:solidFill>
                  <a:srgbClr val="000000"/>
                </a:solidFill>
                <a:latin typeface="Arial"/>
                <a:ea typeface="Arial"/>
                <a:cs typeface="Arial"/>
                <a:sym typeface="Arial"/>
              </a:endParaRPr>
            </a:p>
          </p:txBody>
        </p:sp>
      </p:grpSp>
      <p:sp>
        <p:nvSpPr>
          <p:cNvPr id="704" name="Google Shape;704;p10"/>
          <p:cNvSpPr txBox="1"/>
          <p:nvPr/>
        </p:nvSpPr>
        <p:spPr>
          <a:xfrm>
            <a:off x="842348" y="5740318"/>
            <a:ext cx="1566481"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50"/>
              <a:buFont typeface="Arial"/>
              <a:buNone/>
            </a:pPr>
            <a:r>
              <a:rPr lang="en-ZA" sz="950" b="0" i="0" u="none" strike="noStrike" cap="none">
                <a:solidFill>
                  <a:srgbClr val="595959"/>
                </a:solidFill>
                <a:latin typeface="Montserrat"/>
                <a:ea typeface="Montserrat"/>
                <a:cs typeface="Montserrat"/>
                <a:sym typeface="Montserrat"/>
              </a:rPr>
              <a:t>Using a FLAT PLAN learners can evaluate the content and design of the book.</a:t>
            </a:r>
            <a:endParaRPr sz="1400" b="0" i="0" u="none" strike="noStrike" cap="none">
              <a:solidFill>
                <a:srgbClr val="000000"/>
              </a:solidFill>
              <a:latin typeface="Arial"/>
              <a:ea typeface="Arial"/>
              <a:cs typeface="Arial"/>
              <a:sym typeface="Arial"/>
            </a:endParaRPr>
          </a:p>
        </p:txBody>
      </p:sp>
      <p:sp>
        <p:nvSpPr>
          <p:cNvPr id="705" name="Google Shape;705;p10"/>
          <p:cNvSpPr txBox="1"/>
          <p:nvPr/>
        </p:nvSpPr>
        <p:spPr>
          <a:xfrm>
            <a:off x="2881352" y="5858067"/>
            <a:ext cx="1663115" cy="53091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50"/>
              <a:buFont typeface="Arial"/>
              <a:buNone/>
            </a:pPr>
            <a:r>
              <a:rPr lang="en-ZA" sz="950" b="0" i="0" u="none" strike="noStrike" cap="none">
                <a:solidFill>
                  <a:srgbClr val="595959"/>
                </a:solidFill>
                <a:latin typeface="Montserrat"/>
                <a:ea typeface="Montserrat"/>
                <a:cs typeface="Montserrat"/>
                <a:sym typeface="Montserrat"/>
              </a:rPr>
              <a:t>Learners collaborate to create their recipe book using the flat plan.  </a:t>
            </a:r>
            <a:endParaRPr sz="1400" b="0" i="0" u="none" strike="noStrike" cap="none">
              <a:solidFill>
                <a:srgbClr val="000000"/>
              </a:solidFill>
              <a:latin typeface="Arial"/>
              <a:ea typeface="Arial"/>
              <a:cs typeface="Arial"/>
              <a:sym typeface="Arial"/>
            </a:endParaRPr>
          </a:p>
        </p:txBody>
      </p:sp>
      <p:sp>
        <p:nvSpPr>
          <p:cNvPr id="706" name="Google Shape;706;p10"/>
          <p:cNvSpPr txBox="1"/>
          <p:nvPr/>
        </p:nvSpPr>
        <p:spPr>
          <a:xfrm>
            <a:off x="4913251" y="5775189"/>
            <a:ext cx="1934166"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50"/>
              <a:buFont typeface="Arial"/>
              <a:buNone/>
            </a:pPr>
            <a:r>
              <a:rPr lang="en-ZA" sz="950" b="0" i="0" u="none" strike="noStrike" cap="none">
                <a:solidFill>
                  <a:srgbClr val="595959"/>
                </a:solidFill>
                <a:latin typeface="Montserrat"/>
                <a:ea typeface="Montserrat"/>
                <a:cs typeface="Montserrat"/>
                <a:sym typeface="Montserrat"/>
              </a:rPr>
              <a:t>Learners seek feedback on their books from friends and family and action appropriate feedback </a:t>
            </a:r>
            <a:endParaRPr sz="1400" b="0" i="0" u="none" strike="noStrike" cap="none">
              <a:solidFill>
                <a:srgbClr val="000000"/>
              </a:solidFill>
              <a:latin typeface="Arial"/>
              <a:ea typeface="Arial"/>
              <a:cs typeface="Arial"/>
              <a:sym typeface="Arial"/>
            </a:endParaRPr>
          </a:p>
        </p:txBody>
      </p:sp>
      <p:sp>
        <p:nvSpPr>
          <p:cNvPr id="707" name="Google Shape;707;p10"/>
          <p:cNvSpPr txBox="1"/>
          <p:nvPr/>
        </p:nvSpPr>
        <p:spPr>
          <a:xfrm>
            <a:off x="9606418" y="5853272"/>
            <a:ext cx="1596931"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50"/>
              <a:buFont typeface="Arial"/>
              <a:buNone/>
            </a:pPr>
            <a:r>
              <a:rPr lang="en-ZA" sz="950" b="0" i="0" u="none" strike="noStrike" cap="none">
                <a:solidFill>
                  <a:srgbClr val="595959"/>
                </a:solidFill>
                <a:latin typeface="Montserrat"/>
                <a:ea typeface="Montserrat"/>
                <a:cs typeface="Montserrat"/>
                <a:sym typeface="Montserrat"/>
              </a:rPr>
              <a:t>Present – assembly/ grade 7 market day where the books could be published. </a:t>
            </a:r>
            <a:endParaRPr sz="1400" b="0" i="0" u="none" strike="noStrike" cap="none">
              <a:solidFill>
                <a:srgbClr val="000000"/>
              </a:solidFill>
              <a:latin typeface="Arial"/>
              <a:ea typeface="Arial"/>
              <a:cs typeface="Arial"/>
              <a:sym typeface="Arial"/>
            </a:endParaRPr>
          </a:p>
        </p:txBody>
      </p:sp>
      <p:sp>
        <p:nvSpPr>
          <p:cNvPr id="708" name="Google Shape;708;p10"/>
          <p:cNvSpPr txBox="1"/>
          <p:nvPr/>
        </p:nvSpPr>
        <p:spPr>
          <a:xfrm>
            <a:off x="7082671" y="5815261"/>
            <a:ext cx="2275635"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50"/>
              <a:buFont typeface="Arial"/>
              <a:buNone/>
            </a:pPr>
            <a:r>
              <a:rPr lang="en-ZA" sz="950" b="0" i="0" u="none" strike="noStrike" cap="none">
                <a:solidFill>
                  <a:srgbClr val="595959"/>
                </a:solidFill>
                <a:latin typeface="Montserrat"/>
                <a:ea typeface="Montserrat"/>
                <a:cs typeface="Montserrat"/>
                <a:sym typeface="Montserrat"/>
              </a:rPr>
              <a:t>Learners can think of ways of promoting their recipe book for example creating a TV advert that includes dance, drama and song. </a:t>
            </a:r>
            <a:endParaRPr sz="1400" b="0" i="0" u="none" strike="noStrike" cap="none">
              <a:solidFill>
                <a:srgbClr val="000000"/>
              </a:solidFill>
              <a:latin typeface="Arial"/>
              <a:ea typeface="Arial"/>
              <a:cs typeface="Arial"/>
              <a:sym typeface="Arial"/>
            </a:endParaRPr>
          </a:p>
        </p:txBody>
      </p:sp>
      <p:sp>
        <p:nvSpPr>
          <p:cNvPr id="709" name="Google Shape;709;p10"/>
          <p:cNvSpPr/>
          <p:nvPr/>
        </p:nvSpPr>
        <p:spPr>
          <a:xfrm>
            <a:off x="11351544" y="700019"/>
            <a:ext cx="828594" cy="6067176"/>
          </a:xfrm>
          <a:prstGeom prst="rect">
            <a:avLst/>
          </a:prstGeom>
          <a:solidFill>
            <a:srgbClr val="3E15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10" name="Google Shape;710;p10" descr="Icon&#10;&#10;Description automatically generated"/>
          <p:cNvPicPr preferRelativeResize="0"/>
          <p:nvPr/>
        </p:nvPicPr>
        <p:blipFill rotWithShape="1">
          <a:blip r:embed="rId11">
            <a:alphaModFix/>
          </a:blip>
          <a:srcRect/>
          <a:stretch/>
        </p:blipFill>
        <p:spPr>
          <a:xfrm>
            <a:off x="10596304" y="998529"/>
            <a:ext cx="697993" cy="667513"/>
          </a:xfrm>
          <a:prstGeom prst="rect">
            <a:avLst/>
          </a:prstGeom>
          <a:noFill/>
          <a:ln>
            <a:noFill/>
          </a:ln>
        </p:spPr>
      </p:pic>
      <p:pic>
        <p:nvPicPr>
          <p:cNvPr id="711" name="Google Shape;711;p10" descr="Icon&#10;&#10;Description automatically generated"/>
          <p:cNvPicPr preferRelativeResize="0"/>
          <p:nvPr/>
        </p:nvPicPr>
        <p:blipFill rotWithShape="1">
          <a:blip r:embed="rId11">
            <a:alphaModFix/>
          </a:blip>
          <a:srcRect/>
          <a:stretch/>
        </p:blipFill>
        <p:spPr>
          <a:xfrm>
            <a:off x="10570196" y="3077258"/>
            <a:ext cx="697993" cy="667513"/>
          </a:xfrm>
          <a:prstGeom prst="rect">
            <a:avLst/>
          </a:prstGeom>
          <a:noFill/>
          <a:ln>
            <a:noFill/>
          </a:ln>
        </p:spPr>
      </p:pic>
      <p:grpSp>
        <p:nvGrpSpPr>
          <p:cNvPr id="712" name="Google Shape;712;p10"/>
          <p:cNvGrpSpPr/>
          <p:nvPr/>
        </p:nvGrpSpPr>
        <p:grpSpPr>
          <a:xfrm>
            <a:off x="11216636" y="898944"/>
            <a:ext cx="1105713" cy="5734337"/>
            <a:chOff x="11188061" y="898944"/>
            <a:chExt cx="1105713" cy="5734337"/>
          </a:xfrm>
        </p:grpSpPr>
        <p:grpSp>
          <p:nvGrpSpPr>
            <p:cNvPr id="713" name="Google Shape;713;p10"/>
            <p:cNvGrpSpPr/>
            <p:nvPr/>
          </p:nvGrpSpPr>
          <p:grpSpPr>
            <a:xfrm>
              <a:off x="11523673" y="898944"/>
              <a:ext cx="506780" cy="5467382"/>
              <a:chOff x="80390" y="1651379"/>
              <a:chExt cx="453365" cy="3907362"/>
            </a:xfrm>
          </p:grpSpPr>
          <p:sp>
            <p:nvSpPr>
              <p:cNvPr id="714" name="Google Shape;714;p10"/>
              <p:cNvSpPr txBox="1"/>
              <p:nvPr/>
            </p:nvSpPr>
            <p:spPr>
              <a:xfrm>
                <a:off x="95532" y="1651379"/>
                <a:ext cx="423081" cy="5888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ZA" sz="2800" b="1" i="0" u="none" strike="noStrike" cap="none">
                    <a:solidFill>
                      <a:schemeClr val="lt1"/>
                    </a:solidFill>
                    <a:latin typeface="Calibri"/>
                    <a:ea typeface="Calibri"/>
                    <a:cs typeface="Calibri"/>
                    <a:sym typeface="Calibri"/>
                  </a:rPr>
                  <a:t>S</a:t>
                </a:r>
                <a:endParaRPr sz="1400" b="0" i="0" u="none" strike="noStrike" cap="none">
                  <a:solidFill>
                    <a:srgbClr val="000000"/>
                  </a:solidFill>
                  <a:latin typeface="Arial"/>
                  <a:ea typeface="Arial"/>
                  <a:cs typeface="Arial"/>
                  <a:sym typeface="Arial"/>
                </a:endParaRPr>
              </a:p>
            </p:txBody>
          </p:sp>
          <p:sp>
            <p:nvSpPr>
              <p:cNvPr id="715" name="Google Shape;715;p10"/>
              <p:cNvSpPr txBox="1"/>
              <p:nvPr/>
            </p:nvSpPr>
            <p:spPr>
              <a:xfrm>
                <a:off x="87961" y="2240285"/>
                <a:ext cx="423081" cy="5888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ZA" sz="2800" b="1" i="0" u="none" strike="noStrike" cap="none">
                    <a:solidFill>
                      <a:schemeClr val="lt1"/>
                    </a:solidFill>
                    <a:latin typeface="Calibri"/>
                    <a:ea typeface="Calibri"/>
                    <a:cs typeface="Calibri"/>
                    <a:sym typeface="Calibri"/>
                  </a:rPr>
                  <a:t>P</a:t>
                </a:r>
                <a:endParaRPr sz="1400" b="0" i="0" u="none" strike="noStrike" cap="none">
                  <a:solidFill>
                    <a:srgbClr val="000000"/>
                  </a:solidFill>
                  <a:latin typeface="Arial"/>
                  <a:ea typeface="Arial"/>
                  <a:cs typeface="Arial"/>
                  <a:sym typeface="Arial"/>
                </a:endParaRPr>
              </a:p>
            </p:txBody>
          </p:sp>
          <p:sp>
            <p:nvSpPr>
              <p:cNvPr id="716" name="Google Shape;716;p10"/>
              <p:cNvSpPr txBox="1"/>
              <p:nvPr/>
            </p:nvSpPr>
            <p:spPr>
              <a:xfrm>
                <a:off x="87961" y="2829191"/>
                <a:ext cx="423081" cy="5888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ZA" sz="2800" b="1" i="0" u="none" strike="noStrike" cap="none">
                    <a:solidFill>
                      <a:schemeClr val="lt1"/>
                    </a:solidFill>
                    <a:latin typeface="Calibri"/>
                    <a:ea typeface="Calibri"/>
                    <a:cs typeface="Calibri"/>
                    <a:sym typeface="Calibri"/>
                  </a:rPr>
                  <a:t>E</a:t>
                </a:r>
                <a:endParaRPr sz="1400" b="0" i="0" u="none" strike="noStrike" cap="none">
                  <a:solidFill>
                    <a:srgbClr val="000000"/>
                  </a:solidFill>
                  <a:latin typeface="Arial"/>
                  <a:ea typeface="Arial"/>
                  <a:cs typeface="Arial"/>
                  <a:sym typeface="Arial"/>
                </a:endParaRPr>
              </a:p>
            </p:txBody>
          </p:sp>
          <p:sp>
            <p:nvSpPr>
              <p:cNvPr id="717" name="Google Shape;717;p10"/>
              <p:cNvSpPr txBox="1"/>
              <p:nvPr/>
            </p:nvSpPr>
            <p:spPr>
              <a:xfrm>
                <a:off x="87961" y="3418097"/>
                <a:ext cx="423081" cy="5888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ZA" sz="2800" b="1"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sp>
            <p:nvSpPr>
              <p:cNvPr id="718" name="Google Shape;718;p10"/>
              <p:cNvSpPr txBox="1"/>
              <p:nvPr/>
            </p:nvSpPr>
            <p:spPr>
              <a:xfrm>
                <a:off x="110674" y="4007003"/>
                <a:ext cx="423081" cy="5888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ZA" sz="2800" b="1" i="0" u="none" strike="noStrike" cap="none">
                    <a:solidFill>
                      <a:schemeClr val="lt1"/>
                    </a:solidFill>
                    <a:latin typeface="Calibri"/>
                    <a:ea typeface="Calibri"/>
                    <a:cs typeface="Calibri"/>
                    <a:sym typeface="Calibri"/>
                  </a:rPr>
                  <a:t>I</a:t>
                </a:r>
                <a:endParaRPr sz="1400" b="0" i="0" u="none" strike="noStrike" cap="none">
                  <a:solidFill>
                    <a:srgbClr val="000000"/>
                  </a:solidFill>
                  <a:latin typeface="Arial"/>
                  <a:ea typeface="Arial"/>
                  <a:cs typeface="Arial"/>
                  <a:sym typeface="Arial"/>
                </a:endParaRPr>
              </a:p>
            </p:txBody>
          </p:sp>
          <p:sp>
            <p:nvSpPr>
              <p:cNvPr id="719" name="Google Shape;719;p10"/>
              <p:cNvSpPr txBox="1"/>
              <p:nvPr/>
            </p:nvSpPr>
            <p:spPr>
              <a:xfrm>
                <a:off x="80390" y="4595909"/>
                <a:ext cx="423081" cy="5888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ZA" sz="2800" b="1"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720" name="Google Shape;720;p10"/>
              <p:cNvSpPr txBox="1"/>
              <p:nvPr/>
            </p:nvSpPr>
            <p:spPr>
              <a:xfrm>
                <a:off x="102201" y="5184813"/>
                <a:ext cx="423081" cy="3739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ZA" sz="2800" b="1" i="0" u="none" strike="noStrike" cap="none">
                    <a:solidFill>
                      <a:schemeClr val="lt1"/>
                    </a:solidFill>
                    <a:latin typeface="Calibri"/>
                    <a:ea typeface="Calibri"/>
                    <a:cs typeface="Calibri"/>
                    <a:sym typeface="Calibri"/>
                  </a:rPr>
                  <a:t>L</a:t>
                </a:r>
                <a:endParaRPr sz="1400" b="0" i="0" u="none" strike="noStrike" cap="none">
                  <a:solidFill>
                    <a:srgbClr val="000000"/>
                  </a:solidFill>
                  <a:latin typeface="Arial"/>
                  <a:ea typeface="Arial"/>
                  <a:cs typeface="Arial"/>
                  <a:sym typeface="Arial"/>
                </a:endParaRPr>
              </a:p>
            </p:txBody>
          </p:sp>
        </p:grpSp>
        <p:grpSp>
          <p:nvGrpSpPr>
            <p:cNvPr id="721" name="Google Shape;721;p10"/>
            <p:cNvGrpSpPr/>
            <p:nvPr/>
          </p:nvGrpSpPr>
          <p:grpSpPr>
            <a:xfrm>
              <a:off x="11188061" y="1286392"/>
              <a:ext cx="1105713" cy="5346889"/>
              <a:chOff x="11292836" y="1286392"/>
              <a:chExt cx="1105713" cy="5346889"/>
            </a:xfrm>
          </p:grpSpPr>
          <p:sp>
            <p:nvSpPr>
              <p:cNvPr id="722" name="Google Shape;722;p10"/>
              <p:cNvSpPr txBox="1"/>
              <p:nvPr/>
            </p:nvSpPr>
            <p:spPr>
              <a:xfrm>
                <a:off x="11369635" y="1286392"/>
                <a:ext cx="952115"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ZA" sz="1000" b="1" i="0" u="none" strike="noStrike" cap="none">
                    <a:solidFill>
                      <a:schemeClr val="lt1"/>
                    </a:solidFill>
                    <a:latin typeface="Montserrat"/>
                    <a:ea typeface="Montserrat"/>
                    <a:cs typeface="Montserrat"/>
                    <a:sym typeface="Montserrat"/>
                  </a:rPr>
                  <a:t>Social Interaction</a:t>
                </a:r>
                <a:endParaRPr sz="1400" b="0" i="0" u="none" strike="noStrike" cap="none">
                  <a:solidFill>
                    <a:srgbClr val="000000"/>
                  </a:solidFill>
                  <a:latin typeface="Arial"/>
                  <a:ea typeface="Arial"/>
                  <a:cs typeface="Arial"/>
                  <a:sym typeface="Arial"/>
                </a:endParaRPr>
              </a:p>
            </p:txBody>
          </p:sp>
          <p:sp>
            <p:nvSpPr>
              <p:cNvPr id="723" name="Google Shape;723;p10"/>
              <p:cNvSpPr txBox="1"/>
              <p:nvPr/>
            </p:nvSpPr>
            <p:spPr>
              <a:xfrm>
                <a:off x="11431471" y="2198281"/>
                <a:ext cx="828442"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ZA" sz="1000" b="1" i="0" u="none" strike="noStrike" cap="none">
                    <a:solidFill>
                      <a:schemeClr val="lt1"/>
                    </a:solidFill>
                    <a:latin typeface="Montserrat"/>
                    <a:ea typeface="Montserrat"/>
                    <a:cs typeface="Montserrat"/>
                    <a:sym typeface="Montserrat"/>
                  </a:rPr>
                  <a:t>Purpose</a:t>
                </a:r>
                <a:endParaRPr sz="1400" b="0" i="0" u="none" strike="noStrike" cap="none">
                  <a:solidFill>
                    <a:srgbClr val="000000"/>
                  </a:solidFill>
                  <a:latin typeface="Arial"/>
                  <a:ea typeface="Arial"/>
                  <a:cs typeface="Arial"/>
                  <a:sym typeface="Arial"/>
                </a:endParaRPr>
              </a:p>
            </p:txBody>
          </p:sp>
          <p:sp>
            <p:nvSpPr>
              <p:cNvPr id="724" name="Google Shape;724;p10"/>
              <p:cNvSpPr txBox="1"/>
              <p:nvPr/>
            </p:nvSpPr>
            <p:spPr>
              <a:xfrm>
                <a:off x="11389025" y="3064564"/>
                <a:ext cx="913335"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ZA" sz="1000" b="1" i="0" u="none" strike="noStrike" cap="none">
                    <a:solidFill>
                      <a:schemeClr val="lt1"/>
                    </a:solidFill>
                    <a:latin typeface="Montserrat"/>
                    <a:ea typeface="Montserrat"/>
                    <a:cs typeface="Montserrat"/>
                    <a:sym typeface="Montserrat"/>
                  </a:rPr>
                  <a:t>Enjoyment</a:t>
                </a:r>
                <a:endParaRPr sz="1400" b="0" i="0" u="none" strike="noStrike" cap="none">
                  <a:solidFill>
                    <a:srgbClr val="000000"/>
                  </a:solidFill>
                  <a:latin typeface="Arial"/>
                  <a:ea typeface="Arial"/>
                  <a:cs typeface="Arial"/>
                  <a:sym typeface="Arial"/>
                </a:endParaRPr>
              </a:p>
            </p:txBody>
          </p:sp>
          <p:sp>
            <p:nvSpPr>
              <p:cNvPr id="725" name="Google Shape;725;p10"/>
              <p:cNvSpPr txBox="1"/>
              <p:nvPr/>
            </p:nvSpPr>
            <p:spPr>
              <a:xfrm>
                <a:off x="11404699" y="3815171"/>
                <a:ext cx="881987"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ZA" sz="1000" b="1" i="0" u="none" strike="noStrike" cap="none">
                    <a:solidFill>
                      <a:schemeClr val="lt1"/>
                    </a:solidFill>
                    <a:latin typeface="Montserrat"/>
                    <a:ea typeface="Montserrat"/>
                    <a:cs typeface="Montserrat"/>
                    <a:sym typeface="Montserrat"/>
                  </a:rPr>
                  <a:t>Curiosity</a:t>
                </a:r>
                <a:endParaRPr sz="1400" b="0" i="0" u="none" strike="noStrike" cap="none">
                  <a:solidFill>
                    <a:srgbClr val="000000"/>
                  </a:solidFill>
                  <a:latin typeface="Arial"/>
                  <a:ea typeface="Arial"/>
                  <a:cs typeface="Arial"/>
                  <a:sym typeface="Arial"/>
                </a:endParaRPr>
              </a:p>
            </p:txBody>
          </p:sp>
          <p:sp>
            <p:nvSpPr>
              <p:cNvPr id="726" name="Google Shape;726;p10"/>
              <p:cNvSpPr txBox="1"/>
              <p:nvPr/>
            </p:nvSpPr>
            <p:spPr>
              <a:xfrm>
                <a:off x="11440767" y="4666206"/>
                <a:ext cx="809851"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ZA" sz="1000" b="1" i="0" u="none" strike="noStrike" cap="none">
                    <a:solidFill>
                      <a:schemeClr val="lt1"/>
                    </a:solidFill>
                    <a:latin typeface="Montserrat"/>
                    <a:ea typeface="Montserrat"/>
                    <a:cs typeface="Montserrat"/>
                    <a:sym typeface="Montserrat"/>
                  </a:rPr>
                  <a:t>Iteration</a:t>
                </a:r>
                <a:endParaRPr sz="1400" b="0" i="0" u="none" strike="noStrike" cap="none">
                  <a:solidFill>
                    <a:srgbClr val="000000"/>
                  </a:solidFill>
                  <a:latin typeface="Arial"/>
                  <a:ea typeface="Arial"/>
                  <a:cs typeface="Arial"/>
                  <a:sym typeface="Arial"/>
                </a:endParaRPr>
              </a:p>
            </p:txBody>
          </p:sp>
          <p:sp>
            <p:nvSpPr>
              <p:cNvPr id="727" name="Google Shape;727;p10"/>
              <p:cNvSpPr txBox="1"/>
              <p:nvPr/>
            </p:nvSpPr>
            <p:spPr>
              <a:xfrm>
                <a:off x="11292836" y="5451003"/>
                <a:ext cx="1105713"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ZA" sz="1000" b="1" i="0" u="none" strike="noStrike" cap="none">
                    <a:solidFill>
                      <a:schemeClr val="lt1"/>
                    </a:solidFill>
                    <a:latin typeface="Montserrat"/>
                    <a:ea typeface="Montserrat"/>
                    <a:cs typeface="Montserrat"/>
                    <a:sym typeface="Montserrat"/>
                  </a:rPr>
                  <a:t>Active </a:t>
                </a:r>
                <a:r>
                  <a:rPr lang="en-ZA" sz="900" b="1" i="0" u="none" strike="noStrike" cap="none">
                    <a:solidFill>
                      <a:schemeClr val="lt1"/>
                    </a:solidFill>
                    <a:latin typeface="Montserrat"/>
                    <a:ea typeface="Montserrat"/>
                    <a:cs typeface="Montserrat"/>
                    <a:sym typeface="Montserrat"/>
                  </a:rPr>
                  <a:t>Engagement</a:t>
                </a:r>
                <a:r>
                  <a:rPr lang="en-ZA" sz="1000" b="1" i="0" u="none" strike="noStrike" cap="none">
                    <a:solidFill>
                      <a:schemeClr val="lt1"/>
                    </a:solidFill>
                    <a:latin typeface="Montserrat"/>
                    <a:ea typeface="Montserrat"/>
                    <a:cs typeface="Montserrat"/>
                    <a:sym typeface="Montserrat"/>
                  </a:rPr>
                  <a:t> </a:t>
                </a:r>
                <a:endParaRPr sz="1400" b="0" i="0" u="none" strike="noStrike" cap="none">
                  <a:solidFill>
                    <a:srgbClr val="000000"/>
                  </a:solidFill>
                  <a:latin typeface="Arial"/>
                  <a:ea typeface="Arial"/>
                  <a:cs typeface="Arial"/>
                  <a:sym typeface="Arial"/>
                </a:endParaRPr>
              </a:p>
            </p:txBody>
          </p:sp>
          <p:sp>
            <p:nvSpPr>
              <p:cNvPr id="728" name="Google Shape;728;p10"/>
              <p:cNvSpPr txBox="1"/>
              <p:nvPr/>
            </p:nvSpPr>
            <p:spPr>
              <a:xfrm>
                <a:off x="11397833" y="6233171"/>
                <a:ext cx="895719"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ZA" sz="1000" b="1" i="0" u="none" strike="noStrike" cap="none">
                    <a:solidFill>
                      <a:schemeClr val="lt1"/>
                    </a:solidFill>
                    <a:latin typeface="Montserrat"/>
                    <a:ea typeface="Montserrat"/>
                    <a:cs typeface="Montserrat"/>
                    <a:sym typeface="Montserrat"/>
                  </a:rPr>
                  <a:t>Learner centred </a:t>
                </a: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4"/>
                                        </p:tgtEl>
                                        <p:attrNameLst>
                                          <p:attrName>style.visibility</p:attrName>
                                        </p:attrNameLst>
                                      </p:cBhvr>
                                      <p:to>
                                        <p:strVal val="visible"/>
                                      </p:to>
                                    </p:set>
                                    <p:anim calcmode="lin" valueType="num">
                                      <p:cBhvr additive="base">
                                        <p:cTn id="7" dur="500"/>
                                        <p:tgtEl>
                                          <p:spTgt spid="57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84"/>
                                        </p:tgtEl>
                                        <p:attrNameLst>
                                          <p:attrName>style.visibility</p:attrName>
                                        </p:attrNameLst>
                                      </p:cBhvr>
                                      <p:to>
                                        <p:strVal val="visible"/>
                                      </p:to>
                                    </p:set>
                                    <p:anim calcmode="lin" valueType="num">
                                      <p:cBhvr additive="base">
                                        <p:cTn id="12" dur="500"/>
                                        <p:tgtEl>
                                          <p:spTgt spid="58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94"/>
                                        </p:tgtEl>
                                        <p:attrNameLst>
                                          <p:attrName>style.visibility</p:attrName>
                                        </p:attrNameLst>
                                      </p:cBhvr>
                                      <p:to>
                                        <p:strVal val="visible"/>
                                      </p:to>
                                    </p:set>
                                    <p:anim calcmode="lin" valueType="num">
                                      <p:cBhvr additive="base">
                                        <p:cTn id="17" dur="500"/>
                                        <p:tgtEl>
                                          <p:spTgt spid="59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05"/>
                                        </p:tgtEl>
                                        <p:attrNameLst>
                                          <p:attrName>style.visibility</p:attrName>
                                        </p:attrNameLst>
                                      </p:cBhvr>
                                      <p:to>
                                        <p:strVal val="visible"/>
                                      </p:to>
                                    </p:set>
                                    <p:anim calcmode="lin" valueType="num">
                                      <p:cBhvr additive="base">
                                        <p:cTn id="22" dur="500"/>
                                        <p:tgtEl>
                                          <p:spTgt spid="60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10"/>
                                        </p:tgtEl>
                                        <p:attrNameLst>
                                          <p:attrName>style.visibility</p:attrName>
                                        </p:attrNameLst>
                                      </p:cBhvr>
                                      <p:to>
                                        <p:strVal val="visible"/>
                                      </p:to>
                                    </p:set>
                                    <p:anim calcmode="lin" valueType="num">
                                      <p:cBhvr additive="base">
                                        <p:cTn id="27" dur="500"/>
                                        <p:tgtEl>
                                          <p:spTgt spid="710"/>
                                        </p:tgtEl>
                                        <p:attrNameLst>
                                          <p:attrName>ppt_y</p:attrName>
                                        </p:attrNameLst>
                                      </p:cBhvr>
                                      <p:tavLst>
                                        <p:tav tm="0">
                                          <p:val>
                                            <p:strVal val="#ppt_y+1"/>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616"/>
                                        </p:tgtEl>
                                        <p:attrNameLst>
                                          <p:attrName>style.visibility</p:attrName>
                                        </p:attrNameLst>
                                      </p:cBhvr>
                                      <p:to>
                                        <p:strVal val="visible"/>
                                      </p:to>
                                    </p:set>
                                    <p:anim calcmode="lin" valueType="num">
                                      <p:cBhvr additive="base">
                                        <p:cTn id="30" dur="500"/>
                                        <p:tgtEl>
                                          <p:spTgt spid="6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17"/>
                                        </p:tgtEl>
                                        <p:attrNameLst>
                                          <p:attrName>style.visibility</p:attrName>
                                        </p:attrNameLst>
                                      </p:cBhvr>
                                      <p:to>
                                        <p:strVal val="visible"/>
                                      </p:to>
                                    </p:set>
                                    <p:anim calcmode="lin" valueType="num">
                                      <p:cBhvr additive="base">
                                        <p:cTn id="35" dur="500"/>
                                        <p:tgtEl>
                                          <p:spTgt spid="617"/>
                                        </p:tgtEl>
                                        <p:attrNameLst>
                                          <p:attrName>ppt_y</p:attrName>
                                        </p:attrNameLst>
                                      </p:cBhvr>
                                      <p:tavLst>
                                        <p:tav tm="0">
                                          <p:val>
                                            <p:strVal val="#ppt_y+1"/>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654"/>
                                        </p:tgtEl>
                                        <p:attrNameLst>
                                          <p:attrName>style.visibility</p:attrName>
                                        </p:attrNameLst>
                                      </p:cBhvr>
                                      <p:to>
                                        <p:strVal val="visible"/>
                                      </p:to>
                                    </p:set>
                                    <p:anim calcmode="lin" valueType="num">
                                      <p:cBhvr additive="base">
                                        <p:cTn id="38" dur="500"/>
                                        <p:tgtEl>
                                          <p:spTgt spid="65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35"/>
                                        </p:tgtEl>
                                        <p:attrNameLst>
                                          <p:attrName>style.visibility</p:attrName>
                                        </p:attrNameLst>
                                      </p:cBhvr>
                                      <p:to>
                                        <p:strVal val="visible"/>
                                      </p:to>
                                    </p:set>
                                    <p:anim calcmode="lin" valueType="num">
                                      <p:cBhvr additive="base">
                                        <p:cTn id="43" dur="500"/>
                                        <p:tgtEl>
                                          <p:spTgt spid="635"/>
                                        </p:tgtEl>
                                        <p:attrNameLst>
                                          <p:attrName>ppt_y</p:attrName>
                                        </p:attrNameLst>
                                      </p:cBhvr>
                                      <p:tavLst>
                                        <p:tav tm="0">
                                          <p:val>
                                            <p:strVal val="#ppt_y+1"/>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655"/>
                                        </p:tgtEl>
                                        <p:attrNameLst>
                                          <p:attrName>style.visibility</p:attrName>
                                        </p:attrNameLst>
                                      </p:cBhvr>
                                      <p:to>
                                        <p:strVal val="visible"/>
                                      </p:to>
                                    </p:set>
                                    <p:anim calcmode="lin" valueType="num">
                                      <p:cBhvr additive="base">
                                        <p:cTn id="46" dur="500"/>
                                        <p:tgtEl>
                                          <p:spTgt spid="65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26"/>
                                        </p:tgtEl>
                                        <p:attrNameLst>
                                          <p:attrName>style.visibility</p:attrName>
                                        </p:attrNameLst>
                                      </p:cBhvr>
                                      <p:to>
                                        <p:strVal val="visible"/>
                                      </p:to>
                                    </p:set>
                                    <p:anim calcmode="lin" valueType="num">
                                      <p:cBhvr additive="base">
                                        <p:cTn id="51" dur="500"/>
                                        <p:tgtEl>
                                          <p:spTgt spid="626"/>
                                        </p:tgtEl>
                                        <p:attrNameLst>
                                          <p:attrName>ppt_y</p:attrName>
                                        </p:attrNameLst>
                                      </p:cBhvr>
                                      <p:tavLst>
                                        <p:tav tm="0">
                                          <p:val>
                                            <p:strVal val="#ppt_y+1"/>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656"/>
                                        </p:tgtEl>
                                        <p:attrNameLst>
                                          <p:attrName>style.visibility</p:attrName>
                                        </p:attrNameLst>
                                      </p:cBhvr>
                                      <p:to>
                                        <p:strVal val="visible"/>
                                      </p:to>
                                    </p:set>
                                    <p:anim calcmode="lin" valueType="num">
                                      <p:cBhvr additive="base">
                                        <p:cTn id="54" dur="500"/>
                                        <p:tgtEl>
                                          <p:spTgt spid="65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643"/>
                                        </p:tgtEl>
                                        <p:attrNameLst>
                                          <p:attrName>style.visibility</p:attrName>
                                        </p:attrNameLst>
                                      </p:cBhvr>
                                      <p:to>
                                        <p:strVal val="visible"/>
                                      </p:to>
                                    </p:set>
                                    <p:anim calcmode="lin" valueType="num">
                                      <p:cBhvr additive="base">
                                        <p:cTn id="59" dur="500"/>
                                        <p:tgtEl>
                                          <p:spTgt spid="643"/>
                                        </p:tgtEl>
                                        <p:attrNameLst>
                                          <p:attrName>ppt_y</p:attrName>
                                        </p:attrNameLst>
                                      </p:cBhvr>
                                      <p:tavLst>
                                        <p:tav tm="0">
                                          <p:val>
                                            <p:strVal val="#ppt_y+1"/>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657"/>
                                        </p:tgtEl>
                                        <p:attrNameLst>
                                          <p:attrName>style.visibility</p:attrName>
                                        </p:attrNameLst>
                                      </p:cBhvr>
                                      <p:to>
                                        <p:strVal val="visible"/>
                                      </p:to>
                                    </p:set>
                                    <p:anim calcmode="lin" valueType="num">
                                      <p:cBhvr additive="base">
                                        <p:cTn id="62" dur="500"/>
                                        <p:tgtEl>
                                          <p:spTgt spid="657"/>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11"/>
                                        </p:tgtEl>
                                        <p:attrNameLst>
                                          <p:attrName>style.visibility</p:attrName>
                                        </p:attrNameLst>
                                      </p:cBhvr>
                                      <p:to>
                                        <p:strVal val="visible"/>
                                      </p:to>
                                    </p:set>
                                    <p:anim calcmode="lin" valueType="num">
                                      <p:cBhvr additive="base">
                                        <p:cTn id="67" dur="500"/>
                                        <p:tgtEl>
                                          <p:spTgt spid="711"/>
                                        </p:tgtEl>
                                        <p:attrNameLst>
                                          <p:attrName>ppt_y</p:attrName>
                                        </p:attrNameLst>
                                      </p:cBhvr>
                                      <p:tavLst>
                                        <p:tav tm="0">
                                          <p:val>
                                            <p:strVal val="#ppt_y+1"/>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651"/>
                                        </p:tgtEl>
                                        <p:attrNameLst>
                                          <p:attrName>style.visibility</p:attrName>
                                        </p:attrNameLst>
                                      </p:cBhvr>
                                      <p:to>
                                        <p:strVal val="visible"/>
                                      </p:to>
                                    </p:set>
                                    <p:anim calcmode="lin" valueType="num">
                                      <p:cBhvr additive="base">
                                        <p:cTn id="70" dur="500"/>
                                        <p:tgtEl>
                                          <p:spTgt spid="651"/>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695"/>
                                        </p:tgtEl>
                                        <p:attrNameLst>
                                          <p:attrName>style.visibility</p:attrName>
                                        </p:attrNameLst>
                                      </p:cBhvr>
                                      <p:to>
                                        <p:strVal val="visible"/>
                                      </p:to>
                                    </p:set>
                                    <p:anim calcmode="lin" valueType="num">
                                      <p:cBhvr additive="base">
                                        <p:cTn id="75" dur="500"/>
                                        <p:tgtEl>
                                          <p:spTgt spid="695"/>
                                        </p:tgtEl>
                                        <p:attrNameLst>
                                          <p:attrName>ppt_y</p:attrName>
                                        </p:attrNameLst>
                                      </p:cBhvr>
                                      <p:tavLst>
                                        <p:tav tm="0">
                                          <p:val>
                                            <p:strVal val="#ppt_y+1"/>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704"/>
                                        </p:tgtEl>
                                        <p:attrNameLst>
                                          <p:attrName>style.visibility</p:attrName>
                                        </p:attrNameLst>
                                      </p:cBhvr>
                                      <p:to>
                                        <p:strVal val="visible"/>
                                      </p:to>
                                    </p:set>
                                    <p:anim calcmode="lin" valueType="num">
                                      <p:cBhvr additive="base">
                                        <p:cTn id="78" dur="500"/>
                                        <p:tgtEl>
                                          <p:spTgt spid="704"/>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686"/>
                                        </p:tgtEl>
                                        <p:attrNameLst>
                                          <p:attrName>style.visibility</p:attrName>
                                        </p:attrNameLst>
                                      </p:cBhvr>
                                      <p:to>
                                        <p:strVal val="visible"/>
                                      </p:to>
                                    </p:set>
                                    <p:anim calcmode="lin" valueType="num">
                                      <p:cBhvr additive="base">
                                        <p:cTn id="83" dur="500"/>
                                        <p:tgtEl>
                                          <p:spTgt spid="686"/>
                                        </p:tgtEl>
                                        <p:attrNameLst>
                                          <p:attrName>ppt_y</p:attrName>
                                        </p:attrNameLst>
                                      </p:cBhvr>
                                      <p:tavLst>
                                        <p:tav tm="0">
                                          <p:val>
                                            <p:strVal val="#ppt_y+1"/>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705"/>
                                        </p:tgtEl>
                                        <p:attrNameLst>
                                          <p:attrName>style.visibility</p:attrName>
                                        </p:attrNameLst>
                                      </p:cBhvr>
                                      <p:to>
                                        <p:strVal val="visible"/>
                                      </p:to>
                                    </p:set>
                                    <p:anim calcmode="lin" valueType="num">
                                      <p:cBhvr additive="base">
                                        <p:cTn id="86" dur="500"/>
                                        <p:tgtEl>
                                          <p:spTgt spid="705"/>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677"/>
                                        </p:tgtEl>
                                        <p:attrNameLst>
                                          <p:attrName>style.visibility</p:attrName>
                                        </p:attrNameLst>
                                      </p:cBhvr>
                                      <p:to>
                                        <p:strVal val="visible"/>
                                      </p:to>
                                    </p:set>
                                    <p:anim calcmode="lin" valueType="num">
                                      <p:cBhvr additive="base">
                                        <p:cTn id="91" dur="500"/>
                                        <p:tgtEl>
                                          <p:spTgt spid="677"/>
                                        </p:tgtEl>
                                        <p:attrNameLst>
                                          <p:attrName>ppt_y</p:attrName>
                                        </p:attrNameLst>
                                      </p:cBhvr>
                                      <p:tavLst>
                                        <p:tav tm="0">
                                          <p:val>
                                            <p:strVal val="#ppt_y+1"/>
                                          </p:val>
                                        </p:tav>
                                        <p:tav tm="100000">
                                          <p:val>
                                            <p:strVal val="#ppt_y"/>
                                          </p:val>
                                        </p:tav>
                                      </p:tavLst>
                                    </p:anim>
                                  </p:childTnLst>
                                </p:cTn>
                              </p:par>
                              <p:par>
                                <p:cTn id="92" presetID="2" presetClass="entr" presetSubtype="4" fill="hold" nodeType="withEffect">
                                  <p:stCondLst>
                                    <p:cond delay="0"/>
                                  </p:stCondLst>
                                  <p:childTnLst>
                                    <p:set>
                                      <p:cBhvr>
                                        <p:cTn id="93" dur="1" fill="hold">
                                          <p:stCondLst>
                                            <p:cond delay="0"/>
                                          </p:stCondLst>
                                        </p:cTn>
                                        <p:tgtEl>
                                          <p:spTgt spid="706"/>
                                        </p:tgtEl>
                                        <p:attrNameLst>
                                          <p:attrName>style.visibility</p:attrName>
                                        </p:attrNameLst>
                                      </p:cBhvr>
                                      <p:to>
                                        <p:strVal val="visible"/>
                                      </p:to>
                                    </p:set>
                                    <p:anim calcmode="lin" valueType="num">
                                      <p:cBhvr additive="base">
                                        <p:cTn id="94" dur="500"/>
                                        <p:tgtEl>
                                          <p:spTgt spid="706"/>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659"/>
                                        </p:tgtEl>
                                        <p:attrNameLst>
                                          <p:attrName>style.visibility</p:attrName>
                                        </p:attrNameLst>
                                      </p:cBhvr>
                                      <p:to>
                                        <p:strVal val="visible"/>
                                      </p:to>
                                    </p:set>
                                    <p:anim calcmode="lin" valueType="num">
                                      <p:cBhvr additive="base">
                                        <p:cTn id="99" dur="500"/>
                                        <p:tgtEl>
                                          <p:spTgt spid="659"/>
                                        </p:tgtEl>
                                        <p:attrNameLst>
                                          <p:attrName>ppt_y</p:attrName>
                                        </p:attrNameLst>
                                      </p:cBhvr>
                                      <p:tavLst>
                                        <p:tav tm="0">
                                          <p:val>
                                            <p:strVal val="#ppt_y+1"/>
                                          </p:val>
                                        </p:tav>
                                        <p:tav tm="100000">
                                          <p:val>
                                            <p:strVal val="#ppt_y"/>
                                          </p:val>
                                        </p:tav>
                                      </p:tavLst>
                                    </p:anim>
                                  </p:childTnLst>
                                </p:cTn>
                              </p:par>
                              <p:par>
                                <p:cTn id="100" presetID="2" presetClass="entr" presetSubtype="4" fill="hold" nodeType="withEffect">
                                  <p:stCondLst>
                                    <p:cond delay="0"/>
                                  </p:stCondLst>
                                  <p:childTnLst>
                                    <p:set>
                                      <p:cBhvr>
                                        <p:cTn id="101" dur="1" fill="hold">
                                          <p:stCondLst>
                                            <p:cond delay="0"/>
                                          </p:stCondLst>
                                        </p:cTn>
                                        <p:tgtEl>
                                          <p:spTgt spid="708"/>
                                        </p:tgtEl>
                                        <p:attrNameLst>
                                          <p:attrName>style.visibility</p:attrName>
                                        </p:attrNameLst>
                                      </p:cBhvr>
                                      <p:to>
                                        <p:strVal val="visible"/>
                                      </p:to>
                                    </p:set>
                                    <p:anim calcmode="lin" valueType="num">
                                      <p:cBhvr additive="base">
                                        <p:cTn id="102" dur="500"/>
                                        <p:tgtEl>
                                          <p:spTgt spid="708"/>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668"/>
                                        </p:tgtEl>
                                        <p:attrNameLst>
                                          <p:attrName>style.visibility</p:attrName>
                                        </p:attrNameLst>
                                      </p:cBhvr>
                                      <p:to>
                                        <p:strVal val="visible"/>
                                      </p:to>
                                    </p:set>
                                    <p:anim calcmode="lin" valueType="num">
                                      <p:cBhvr additive="base">
                                        <p:cTn id="107" dur="500"/>
                                        <p:tgtEl>
                                          <p:spTgt spid="668"/>
                                        </p:tgtEl>
                                        <p:attrNameLst>
                                          <p:attrName>ppt_y</p:attrName>
                                        </p:attrNameLst>
                                      </p:cBhvr>
                                      <p:tavLst>
                                        <p:tav tm="0">
                                          <p:val>
                                            <p:strVal val="#ppt_y+1"/>
                                          </p:val>
                                        </p:tav>
                                        <p:tav tm="100000">
                                          <p:val>
                                            <p:strVal val="#ppt_y"/>
                                          </p:val>
                                        </p:tav>
                                      </p:tavLst>
                                    </p:anim>
                                  </p:childTnLst>
                                </p:cTn>
                              </p:par>
                              <p:par>
                                <p:cTn id="108" presetID="2" presetClass="entr" presetSubtype="4" fill="hold" nodeType="withEffect">
                                  <p:stCondLst>
                                    <p:cond delay="0"/>
                                  </p:stCondLst>
                                  <p:childTnLst>
                                    <p:set>
                                      <p:cBhvr>
                                        <p:cTn id="109" dur="1" fill="hold">
                                          <p:stCondLst>
                                            <p:cond delay="0"/>
                                          </p:stCondLst>
                                        </p:cTn>
                                        <p:tgtEl>
                                          <p:spTgt spid="707"/>
                                        </p:tgtEl>
                                        <p:attrNameLst>
                                          <p:attrName>style.visibility</p:attrName>
                                        </p:attrNameLst>
                                      </p:cBhvr>
                                      <p:to>
                                        <p:strVal val="visible"/>
                                      </p:to>
                                    </p:set>
                                    <p:anim calcmode="lin" valueType="num">
                                      <p:cBhvr additive="base">
                                        <p:cTn id="110" dur="500"/>
                                        <p:tgtEl>
                                          <p:spTgt spid="7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grpSp>
        <p:nvGrpSpPr>
          <p:cNvPr id="734" name="Google Shape;734;p11"/>
          <p:cNvGrpSpPr/>
          <p:nvPr/>
        </p:nvGrpSpPr>
        <p:grpSpPr>
          <a:xfrm>
            <a:off x="876050" y="1775585"/>
            <a:ext cx="1592015" cy="4530227"/>
            <a:chOff x="876050" y="1775585"/>
            <a:chExt cx="1592015" cy="4530227"/>
          </a:xfrm>
        </p:grpSpPr>
        <p:sp>
          <p:nvSpPr>
            <p:cNvPr id="735" name="Google Shape;735;p11"/>
            <p:cNvSpPr/>
            <p:nvPr/>
          </p:nvSpPr>
          <p:spPr>
            <a:xfrm>
              <a:off x="894003" y="2451616"/>
              <a:ext cx="1574062" cy="641536"/>
            </a:xfrm>
            <a:prstGeom prst="rect">
              <a:avLst/>
            </a:prstGeom>
            <a:solidFill>
              <a:srgbClr val="1891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736" name="Google Shape;736;p11"/>
            <p:cNvGrpSpPr/>
            <p:nvPr/>
          </p:nvGrpSpPr>
          <p:grpSpPr>
            <a:xfrm>
              <a:off x="876050" y="1775585"/>
              <a:ext cx="1542592" cy="4530227"/>
              <a:chOff x="876050" y="1775585"/>
              <a:chExt cx="1542592" cy="4530227"/>
            </a:xfrm>
          </p:grpSpPr>
          <p:grpSp>
            <p:nvGrpSpPr>
              <p:cNvPr id="737" name="Google Shape;737;p11"/>
              <p:cNvGrpSpPr/>
              <p:nvPr/>
            </p:nvGrpSpPr>
            <p:grpSpPr>
              <a:xfrm>
                <a:off x="884574" y="1843087"/>
                <a:ext cx="1512698" cy="3550248"/>
                <a:chOff x="706774" y="762291"/>
                <a:chExt cx="1512698" cy="3676107"/>
              </a:xfrm>
            </p:grpSpPr>
            <p:sp>
              <p:nvSpPr>
                <p:cNvPr id="738" name="Google Shape;738;p11"/>
                <p:cNvSpPr/>
                <p:nvPr/>
              </p:nvSpPr>
              <p:spPr>
                <a:xfrm>
                  <a:off x="706774" y="762291"/>
                  <a:ext cx="1512698" cy="3676107"/>
                </a:xfrm>
                <a:prstGeom prst="flowChartOffpageConnector">
                  <a:avLst/>
                </a:prstGeom>
                <a:solidFill>
                  <a:srgbClr val="3E15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9" name="Google Shape;739;p11"/>
                <p:cNvSpPr/>
                <p:nvPr/>
              </p:nvSpPr>
              <p:spPr>
                <a:xfrm>
                  <a:off x="764210" y="2661927"/>
                  <a:ext cx="1398914" cy="1699506"/>
                </a:xfrm>
                <a:custGeom>
                  <a:avLst/>
                  <a:gdLst/>
                  <a:ahLst/>
                  <a:cxnLst/>
                  <a:rect l="l" t="t" r="r" b="b"/>
                  <a:pathLst>
                    <a:path w="10105" h="9928" extrusionOk="0">
                      <a:moveTo>
                        <a:pt x="0" y="0"/>
                      </a:moveTo>
                      <a:lnTo>
                        <a:pt x="10103" y="14"/>
                      </a:lnTo>
                      <a:cubicBezTo>
                        <a:pt x="10108" y="1770"/>
                        <a:pt x="10100" y="4030"/>
                        <a:pt x="10105" y="5786"/>
                      </a:cubicBezTo>
                      <a:lnTo>
                        <a:pt x="5051" y="9928"/>
                      </a:lnTo>
                      <a:cubicBezTo>
                        <a:pt x="3382" y="8401"/>
                        <a:pt x="1679" y="7387"/>
                        <a:pt x="10" y="5860"/>
                      </a:cubicBezTo>
                      <a:cubicBezTo>
                        <a:pt x="-4" y="3877"/>
                        <a:pt x="14" y="1983"/>
                        <a:pt x="0" y="0"/>
                      </a:cubicBezTo>
                      <a:close/>
                    </a:path>
                  </a:pathLst>
                </a:custGeom>
                <a:solidFill>
                  <a:srgbClr val="EE36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740" name="Google Shape;740;p11"/>
              <p:cNvGrpSpPr/>
              <p:nvPr/>
            </p:nvGrpSpPr>
            <p:grpSpPr>
              <a:xfrm>
                <a:off x="876050" y="1775585"/>
                <a:ext cx="1542592" cy="4530227"/>
                <a:chOff x="876050" y="1401925"/>
                <a:chExt cx="1542592" cy="4530227"/>
              </a:xfrm>
            </p:grpSpPr>
            <p:sp>
              <p:nvSpPr>
                <p:cNvPr id="741" name="Google Shape;741;p11"/>
                <p:cNvSpPr/>
                <p:nvPr/>
              </p:nvSpPr>
              <p:spPr>
                <a:xfrm>
                  <a:off x="905124" y="4993433"/>
                  <a:ext cx="1450863" cy="9387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ZA" sz="1100" b="1" i="0" u="sng" strike="noStrike" cap="none">
                      <a:solidFill>
                        <a:srgbClr val="1891D1"/>
                      </a:solidFill>
                      <a:latin typeface="Montserrat"/>
                      <a:ea typeface="Montserrat"/>
                      <a:cs typeface="Montserrat"/>
                      <a:sym typeface="Montserrat"/>
                    </a:rPr>
                    <a:t>Connection competencies</a:t>
                  </a:r>
                  <a:endParaRPr sz="1100" b="1" i="0" u="none" strike="noStrike" cap="none">
                    <a:solidFill>
                      <a:srgbClr val="1891D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100"/>
                    <a:buFont typeface="Arial"/>
                    <a:buNone/>
                  </a:pPr>
                  <a:r>
                    <a:rPr lang="en-ZA" sz="1100" b="0" i="0" u="none" strike="noStrike" cap="none">
                      <a:solidFill>
                        <a:srgbClr val="1891D1"/>
                      </a:solidFill>
                      <a:latin typeface="Montserrat"/>
                      <a:ea typeface="Montserrat"/>
                      <a:cs typeface="Montserrat"/>
                      <a:sym typeface="Montserrat"/>
                    </a:rPr>
                    <a:t>Collaboration Communication Empathy</a:t>
                  </a:r>
                  <a:endParaRPr sz="1400" b="0" i="0" u="none" strike="noStrike" cap="none">
                    <a:solidFill>
                      <a:srgbClr val="1891D1"/>
                    </a:solidFill>
                    <a:latin typeface="Calibri"/>
                    <a:ea typeface="Calibri"/>
                    <a:cs typeface="Calibri"/>
                    <a:sym typeface="Calibri"/>
                  </a:endParaRPr>
                </a:p>
              </p:txBody>
            </p:sp>
            <p:grpSp>
              <p:nvGrpSpPr>
                <p:cNvPr id="742" name="Google Shape;742;p11"/>
                <p:cNvGrpSpPr/>
                <p:nvPr/>
              </p:nvGrpSpPr>
              <p:grpSpPr>
                <a:xfrm>
                  <a:off x="876050" y="1401925"/>
                  <a:ext cx="1542592" cy="3177349"/>
                  <a:chOff x="698250" y="1325725"/>
                  <a:chExt cx="1542592" cy="3177349"/>
                </a:xfrm>
              </p:grpSpPr>
              <p:sp>
                <p:nvSpPr>
                  <p:cNvPr id="743" name="Google Shape;743;p11"/>
                  <p:cNvSpPr txBox="1"/>
                  <p:nvPr/>
                </p:nvSpPr>
                <p:spPr>
                  <a:xfrm>
                    <a:off x="1229384" y="1325725"/>
                    <a:ext cx="532263" cy="7694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ZA" sz="4400" b="1" i="0" u="none" strike="noStrike" cap="none">
                        <a:solidFill>
                          <a:schemeClr val="lt1"/>
                        </a:solidFill>
                        <a:latin typeface="Montserrat"/>
                        <a:ea typeface="Montserrat"/>
                        <a:cs typeface="Montserrat"/>
                        <a:sym typeface="Montserrat"/>
                      </a:rPr>
                      <a:t>S</a:t>
                    </a:r>
                    <a:endParaRPr sz="1400" b="0" i="0" u="none" strike="noStrike" cap="none">
                      <a:solidFill>
                        <a:srgbClr val="000000"/>
                      </a:solidFill>
                      <a:latin typeface="Arial"/>
                      <a:ea typeface="Arial"/>
                      <a:cs typeface="Arial"/>
                      <a:sym typeface="Arial"/>
                    </a:endParaRPr>
                  </a:p>
                </p:txBody>
              </p:sp>
              <p:sp>
                <p:nvSpPr>
                  <p:cNvPr id="744" name="Google Shape;744;p11"/>
                  <p:cNvSpPr/>
                  <p:nvPr/>
                </p:nvSpPr>
                <p:spPr>
                  <a:xfrm>
                    <a:off x="698250" y="3225801"/>
                    <a:ext cx="1542592" cy="12772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ZA" sz="1100" b="0" i="0" u="none" strike="noStrike" cap="none">
                        <a:solidFill>
                          <a:schemeClr val="lt1"/>
                        </a:solidFill>
                        <a:latin typeface="Montserrat"/>
                        <a:ea typeface="Montserrat"/>
                        <a:cs typeface="Montserrat"/>
                        <a:sym typeface="Montserrat"/>
                      </a:rPr>
                      <a:t>Group work, solving problems together, learning from each other, choice in working independently or in groups </a:t>
                    </a:r>
                    <a:endParaRPr sz="1100" b="1" i="0" u="none" strike="noStrike" cap="none">
                      <a:solidFill>
                        <a:schemeClr val="lt1"/>
                      </a:solidFill>
                      <a:latin typeface="Montserrat"/>
                      <a:ea typeface="Montserrat"/>
                      <a:cs typeface="Montserrat"/>
                      <a:sym typeface="Montserrat"/>
                    </a:endParaRPr>
                  </a:p>
                </p:txBody>
              </p:sp>
              <p:pic>
                <p:nvPicPr>
                  <p:cNvPr id="745" name="Google Shape;745;p11" descr="Icon&#10;&#10;Description automatically generated"/>
                  <p:cNvPicPr preferRelativeResize="0"/>
                  <p:nvPr/>
                </p:nvPicPr>
                <p:blipFill rotWithShape="1">
                  <a:blip r:embed="rId3">
                    <a:alphaModFix/>
                  </a:blip>
                  <a:srcRect/>
                  <a:stretch/>
                </p:blipFill>
                <p:spPr>
                  <a:xfrm>
                    <a:off x="1265144" y="2700382"/>
                    <a:ext cx="454908" cy="461817"/>
                  </a:xfrm>
                  <a:prstGeom prst="rect">
                    <a:avLst/>
                  </a:prstGeom>
                  <a:noFill/>
                  <a:ln>
                    <a:noFill/>
                  </a:ln>
                </p:spPr>
              </p:pic>
              <p:sp>
                <p:nvSpPr>
                  <p:cNvPr id="746" name="Google Shape;746;p11"/>
                  <p:cNvSpPr txBox="1"/>
                  <p:nvPr/>
                </p:nvSpPr>
                <p:spPr>
                  <a:xfrm>
                    <a:off x="839632" y="2095129"/>
                    <a:ext cx="123393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ZA" sz="1200" b="0" i="0" u="none" strike="noStrike" cap="none">
                        <a:solidFill>
                          <a:schemeClr val="lt1"/>
                        </a:solidFill>
                        <a:latin typeface="Montserrat"/>
                        <a:ea typeface="Montserrat"/>
                        <a:cs typeface="Montserrat"/>
                        <a:sym typeface="Montserrat"/>
                      </a:rPr>
                      <a:t>Enable Social Interaction</a:t>
                    </a:r>
                    <a:endParaRPr sz="1400" b="0" i="0" u="none" strike="noStrike" cap="none">
                      <a:solidFill>
                        <a:srgbClr val="000000"/>
                      </a:solidFill>
                      <a:latin typeface="Arial"/>
                      <a:ea typeface="Arial"/>
                      <a:cs typeface="Arial"/>
                      <a:sym typeface="Arial"/>
                    </a:endParaRPr>
                  </a:p>
                </p:txBody>
              </p:sp>
            </p:grpSp>
          </p:grpSp>
        </p:grpSp>
      </p:grpSp>
      <p:sp>
        <p:nvSpPr>
          <p:cNvPr id="747" name="Google Shape;747;p11"/>
          <p:cNvSpPr/>
          <p:nvPr/>
        </p:nvSpPr>
        <p:spPr>
          <a:xfrm>
            <a:off x="249189" y="542561"/>
            <a:ext cx="7959784" cy="9310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ZA" sz="2400" b="1" i="0" u="none" strike="noStrike" cap="none">
                <a:solidFill>
                  <a:schemeClr val="dk1"/>
                </a:solidFill>
                <a:latin typeface="Montserrat"/>
                <a:ea typeface="Montserrat"/>
                <a:cs typeface="Montserrat"/>
                <a:sym typeface="Montserrat"/>
              </a:rPr>
              <a:t>What does play look like in South Africa?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rgbClr val="3E154D"/>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800"/>
              <a:buFont typeface="Arial"/>
              <a:buNone/>
            </a:pPr>
            <a:r>
              <a:rPr lang="en-ZA" sz="1800" b="0" i="0" u="none" strike="noStrike" cap="none">
                <a:solidFill>
                  <a:srgbClr val="3E154D"/>
                </a:solidFill>
                <a:latin typeface="Montserrat"/>
                <a:ea typeface="Montserrat"/>
                <a:cs typeface="Montserrat"/>
                <a:sym typeface="Montserrat"/>
              </a:rPr>
              <a:t>The 7 Essential Characteristics of  Playful Project-based Learning</a:t>
            </a:r>
            <a:endParaRPr sz="1400" b="0" i="0" u="none" strike="noStrike" cap="none">
              <a:solidFill>
                <a:srgbClr val="000000"/>
              </a:solidFill>
              <a:latin typeface="Arial"/>
              <a:ea typeface="Arial"/>
              <a:cs typeface="Arial"/>
              <a:sym typeface="Arial"/>
            </a:endParaRPr>
          </a:p>
        </p:txBody>
      </p:sp>
      <p:sp>
        <p:nvSpPr>
          <p:cNvPr id="748" name="Google Shape;748;p11"/>
          <p:cNvSpPr txBox="1"/>
          <p:nvPr/>
        </p:nvSpPr>
        <p:spPr>
          <a:xfrm rot="-5400000">
            <a:off x="-161952" y="3981967"/>
            <a:ext cx="11952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ZA" sz="1800" b="0" i="0" u="none" strike="noStrike" cap="none">
                <a:solidFill>
                  <a:srgbClr val="EE368F"/>
                </a:solidFill>
                <a:latin typeface="Montserrat"/>
                <a:ea typeface="Montserrat"/>
                <a:cs typeface="Montserrat"/>
                <a:sym typeface="Montserrat"/>
              </a:rPr>
              <a:t>ENABLE</a:t>
            </a:r>
            <a:endParaRPr sz="1400" b="0" i="0" u="none" strike="noStrike" cap="none">
              <a:solidFill>
                <a:srgbClr val="000000"/>
              </a:solidFill>
              <a:latin typeface="Arial"/>
              <a:ea typeface="Arial"/>
              <a:cs typeface="Arial"/>
              <a:sym typeface="Arial"/>
            </a:endParaRPr>
          </a:p>
        </p:txBody>
      </p:sp>
      <p:sp>
        <p:nvSpPr>
          <p:cNvPr id="749" name="Google Shape;749;p11"/>
          <p:cNvSpPr txBox="1"/>
          <p:nvPr/>
        </p:nvSpPr>
        <p:spPr>
          <a:xfrm rot="-5400000">
            <a:off x="-296844" y="5756976"/>
            <a:ext cx="146139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ZA" sz="1800" b="0" i="0" u="none" strike="noStrike" cap="none">
                <a:solidFill>
                  <a:srgbClr val="1891D1"/>
                </a:solidFill>
                <a:latin typeface="Montserrat"/>
                <a:ea typeface="Montserrat"/>
                <a:cs typeface="Montserrat"/>
                <a:sym typeface="Montserrat"/>
              </a:rPr>
              <a:t>DEVELOP</a:t>
            </a:r>
            <a:endParaRPr sz="1400" b="0" i="0" u="none" strike="noStrike" cap="none">
              <a:solidFill>
                <a:srgbClr val="000000"/>
              </a:solidFill>
              <a:latin typeface="Arial"/>
              <a:ea typeface="Arial"/>
              <a:cs typeface="Arial"/>
              <a:sym typeface="Arial"/>
            </a:endParaRPr>
          </a:p>
        </p:txBody>
      </p:sp>
      <p:grpSp>
        <p:nvGrpSpPr>
          <p:cNvPr id="750" name="Google Shape;750;p11"/>
          <p:cNvGrpSpPr/>
          <p:nvPr/>
        </p:nvGrpSpPr>
        <p:grpSpPr>
          <a:xfrm>
            <a:off x="2452769" y="1774628"/>
            <a:ext cx="1574062" cy="4540186"/>
            <a:chOff x="2452769" y="1774628"/>
            <a:chExt cx="1574062" cy="4540186"/>
          </a:xfrm>
        </p:grpSpPr>
        <p:grpSp>
          <p:nvGrpSpPr>
            <p:cNvPr id="751" name="Google Shape;751;p11"/>
            <p:cNvGrpSpPr/>
            <p:nvPr/>
          </p:nvGrpSpPr>
          <p:grpSpPr>
            <a:xfrm>
              <a:off x="2452769" y="1843088"/>
              <a:ext cx="1574062" cy="3550247"/>
              <a:chOff x="879155" y="1469428"/>
              <a:chExt cx="1574062" cy="3550247"/>
            </a:xfrm>
          </p:grpSpPr>
          <p:grpSp>
            <p:nvGrpSpPr>
              <p:cNvPr id="752" name="Google Shape;752;p11"/>
              <p:cNvGrpSpPr/>
              <p:nvPr/>
            </p:nvGrpSpPr>
            <p:grpSpPr>
              <a:xfrm>
                <a:off x="884574" y="1469428"/>
                <a:ext cx="1512698" cy="3550247"/>
                <a:chOff x="706774" y="762291"/>
                <a:chExt cx="1512698" cy="3676105"/>
              </a:xfrm>
            </p:grpSpPr>
            <p:sp>
              <p:nvSpPr>
                <p:cNvPr id="753" name="Google Shape;753;p11"/>
                <p:cNvSpPr/>
                <p:nvPr/>
              </p:nvSpPr>
              <p:spPr>
                <a:xfrm>
                  <a:off x="706774" y="762291"/>
                  <a:ext cx="1512698" cy="3676105"/>
                </a:xfrm>
                <a:prstGeom prst="flowChartOffpageConnector">
                  <a:avLst/>
                </a:prstGeom>
                <a:solidFill>
                  <a:srgbClr val="3E15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4" name="Google Shape;754;p11"/>
                <p:cNvSpPr/>
                <p:nvPr/>
              </p:nvSpPr>
              <p:spPr>
                <a:xfrm>
                  <a:off x="764210" y="2661927"/>
                  <a:ext cx="1398914" cy="1699506"/>
                </a:xfrm>
                <a:custGeom>
                  <a:avLst/>
                  <a:gdLst/>
                  <a:ahLst/>
                  <a:cxnLst/>
                  <a:rect l="l" t="t" r="r" b="b"/>
                  <a:pathLst>
                    <a:path w="10105" h="9928" extrusionOk="0">
                      <a:moveTo>
                        <a:pt x="0" y="0"/>
                      </a:moveTo>
                      <a:lnTo>
                        <a:pt x="10103" y="14"/>
                      </a:lnTo>
                      <a:cubicBezTo>
                        <a:pt x="10108" y="1770"/>
                        <a:pt x="10100" y="4030"/>
                        <a:pt x="10105" y="5786"/>
                      </a:cubicBezTo>
                      <a:lnTo>
                        <a:pt x="5051" y="9928"/>
                      </a:lnTo>
                      <a:cubicBezTo>
                        <a:pt x="3382" y="8401"/>
                        <a:pt x="1679" y="7387"/>
                        <a:pt x="10" y="5860"/>
                      </a:cubicBezTo>
                      <a:cubicBezTo>
                        <a:pt x="-4" y="3877"/>
                        <a:pt x="14" y="1983"/>
                        <a:pt x="0" y="0"/>
                      </a:cubicBezTo>
                      <a:close/>
                    </a:path>
                  </a:pathLst>
                </a:custGeom>
                <a:solidFill>
                  <a:srgbClr val="EE36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755" name="Google Shape;755;p11"/>
              <p:cNvSpPr/>
              <p:nvPr/>
            </p:nvSpPr>
            <p:spPr>
              <a:xfrm>
                <a:off x="879155" y="2077955"/>
                <a:ext cx="1574062" cy="641537"/>
              </a:xfrm>
              <a:prstGeom prst="rect">
                <a:avLst/>
              </a:prstGeom>
              <a:solidFill>
                <a:srgbClr val="1891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756" name="Google Shape;756;p11"/>
            <p:cNvGrpSpPr/>
            <p:nvPr/>
          </p:nvGrpSpPr>
          <p:grpSpPr>
            <a:xfrm>
              <a:off x="2520750" y="1774628"/>
              <a:ext cx="1414166" cy="4540186"/>
              <a:chOff x="2520750" y="1400968"/>
              <a:chExt cx="1414166" cy="4540186"/>
            </a:xfrm>
          </p:grpSpPr>
          <p:sp>
            <p:nvSpPr>
              <p:cNvPr id="757" name="Google Shape;757;p11"/>
              <p:cNvSpPr/>
              <p:nvPr/>
            </p:nvSpPr>
            <p:spPr>
              <a:xfrm>
                <a:off x="2541560" y="5002435"/>
                <a:ext cx="1342531" cy="9387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ZA" sz="1100" b="0" i="0" u="none" strike="noStrike" cap="none">
                    <a:solidFill>
                      <a:srgbClr val="1891D1"/>
                    </a:solidFill>
                    <a:latin typeface="Montserrat"/>
                    <a:ea typeface="Montserrat"/>
                    <a:cs typeface="Montserrat"/>
                    <a:sym typeface="Montserrat"/>
                  </a:rPr>
                  <a:t>Ownership, agency and self-efficacy.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ZA" sz="1100" b="0" i="0" u="none" strike="noStrike" cap="none">
                    <a:solidFill>
                      <a:srgbClr val="1891D1"/>
                    </a:solidFill>
                    <a:latin typeface="Montserrat"/>
                    <a:ea typeface="Montserrat"/>
                    <a:cs typeface="Montserrat"/>
                    <a:sym typeface="Montserrat"/>
                  </a:rPr>
                  <a:t>Intrinsic motivation </a:t>
                </a:r>
                <a:endParaRPr sz="1400" b="0" i="0" u="none" strike="noStrike" cap="none">
                  <a:solidFill>
                    <a:srgbClr val="000000"/>
                  </a:solidFill>
                  <a:latin typeface="Arial"/>
                  <a:ea typeface="Arial"/>
                  <a:cs typeface="Arial"/>
                  <a:sym typeface="Arial"/>
                </a:endParaRPr>
              </a:p>
            </p:txBody>
          </p:sp>
          <p:grpSp>
            <p:nvGrpSpPr>
              <p:cNvPr id="758" name="Google Shape;758;p11"/>
              <p:cNvGrpSpPr/>
              <p:nvPr/>
            </p:nvGrpSpPr>
            <p:grpSpPr>
              <a:xfrm>
                <a:off x="2520750" y="1400968"/>
                <a:ext cx="1414166" cy="2989013"/>
                <a:chOff x="2342950" y="1324768"/>
                <a:chExt cx="1414166" cy="2989013"/>
              </a:xfrm>
            </p:grpSpPr>
            <p:sp>
              <p:nvSpPr>
                <p:cNvPr id="759" name="Google Shape;759;p11"/>
                <p:cNvSpPr txBox="1"/>
                <p:nvPr/>
              </p:nvSpPr>
              <p:spPr>
                <a:xfrm>
                  <a:off x="2798487" y="1324768"/>
                  <a:ext cx="532263" cy="7694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ZA" sz="4400" b="1" i="0" u="none" strike="noStrike" cap="none">
                      <a:solidFill>
                        <a:schemeClr val="lt1"/>
                      </a:solidFill>
                      <a:latin typeface="Montserrat"/>
                      <a:ea typeface="Montserrat"/>
                      <a:cs typeface="Montserrat"/>
                      <a:sym typeface="Montserrat"/>
                    </a:rPr>
                    <a:t>P</a:t>
                  </a:r>
                  <a:endParaRPr sz="1400" b="0" i="0" u="none" strike="noStrike" cap="none">
                    <a:solidFill>
                      <a:srgbClr val="000000"/>
                    </a:solidFill>
                    <a:latin typeface="Arial"/>
                    <a:ea typeface="Arial"/>
                    <a:cs typeface="Arial"/>
                    <a:sym typeface="Arial"/>
                  </a:endParaRPr>
                </a:p>
              </p:txBody>
            </p:sp>
            <p:sp>
              <p:nvSpPr>
                <p:cNvPr id="760" name="Google Shape;760;p11"/>
                <p:cNvSpPr/>
                <p:nvPr/>
              </p:nvSpPr>
              <p:spPr>
                <a:xfrm>
                  <a:off x="2342950" y="3375062"/>
                  <a:ext cx="1387573" cy="9387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ZA" sz="1100" b="0" i="0" u="none" strike="noStrike" cap="none">
                      <a:solidFill>
                        <a:schemeClr val="lt1"/>
                      </a:solidFill>
                      <a:latin typeface="Montserrat"/>
                      <a:ea typeface="Montserrat"/>
                      <a:cs typeface="Montserrat"/>
                      <a:sym typeface="Montserrat"/>
                    </a:rPr>
                    <a:t>Choice,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ZA" sz="1100" b="0" i="0" u="none" strike="noStrike" cap="none">
                      <a:solidFill>
                        <a:schemeClr val="lt1"/>
                      </a:solidFill>
                      <a:latin typeface="Montserrat"/>
                      <a:ea typeface="Montserrat"/>
                      <a:cs typeface="Montserrat"/>
                      <a:sym typeface="Montserrat"/>
                    </a:rPr>
                    <a:t>authentic real-life problems.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ZA" sz="1100" b="0" i="0" u="none" strike="noStrike" cap="none">
                      <a:solidFill>
                        <a:schemeClr val="lt1"/>
                      </a:solidFill>
                      <a:latin typeface="Montserrat"/>
                      <a:ea typeface="Montserrat"/>
                      <a:cs typeface="Montserrat"/>
                      <a:sym typeface="Montserrat"/>
                    </a:rPr>
                    <a:t>Ongoing projects </a:t>
                  </a:r>
                  <a:endParaRPr sz="1100" b="0" i="0" u="none" strike="noStrike" cap="none">
                    <a:solidFill>
                      <a:schemeClr val="lt1"/>
                    </a:solidFill>
                    <a:latin typeface="Calibri"/>
                    <a:ea typeface="Calibri"/>
                    <a:cs typeface="Calibri"/>
                    <a:sym typeface="Calibri"/>
                  </a:endParaRPr>
                </a:p>
              </p:txBody>
            </p:sp>
            <p:sp>
              <p:nvSpPr>
                <p:cNvPr id="761" name="Google Shape;761;p11"/>
                <p:cNvSpPr txBox="1"/>
                <p:nvPr/>
              </p:nvSpPr>
              <p:spPr>
                <a:xfrm>
                  <a:off x="2362937" y="2110341"/>
                  <a:ext cx="139417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ZA" sz="1200" b="0" i="0" u="none" strike="noStrike" cap="none">
                      <a:solidFill>
                        <a:schemeClr val="lt1"/>
                      </a:solidFill>
                      <a:latin typeface="Montserrat"/>
                      <a:ea typeface="Montserrat"/>
                      <a:cs typeface="Montserrat"/>
                      <a:sym typeface="Montserrat"/>
                    </a:rPr>
                    <a:t>Create a sense of Purpose</a:t>
                  </a:r>
                  <a:endParaRPr sz="900" b="0" i="0" u="none" strike="noStrike" cap="none">
                    <a:solidFill>
                      <a:schemeClr val="lt1"/>
                    </a:solidFill>
                    <a:latin typeface="Montserrat"/>
                    <a:ea typeface="Montserrat"/>
                    <a:cs typeface="Montserrat"/>
                    <a:sym typeface="Montserrat"/>
                  </a:endParaRPr>
                </a:p>
              </p:txBody>
            </p:sp>
            <p:pic>
              <p:nvPicPr>
                <p:cNvPr id="762" name="Google Shape;762;p11" descr="Icon&#10;&#10;Description automatically generated"/>
                <p:cNvPicPr preferRelativeResize="0"/>
                <p:nvPr/>
              </p:nvPicPr>
              <p:blipFill rotWithShape="1">
                <a:blip r:embed="rId4">
                  <a:alphaModFix/>
                </a:blip>
                <a:srcRect/>
                <a:stretch/>
              </p:blipFill>
              <p:spPr>
                <a:xfrm>
                  <a:off x="2813702" y="2670468"/>
                  <a:ext cx="492650" cy="507989"/>
                </a:xfrm>
                <a:prstGeom prst="rect">
                  <a:avLst/>
                </a:prstGeom>
                <a:noFill/>
                <a:ln>
                  <a:noFill/>
                </a:ln>
              </p:spPr>
            </p:pic>
          </p:grpSp>
        </p:grpSp>
      </p:grpSp>
      <p:grpSp>
        <p:nvGrpSpPr>
          <p:cNvPr id="763" name="Google Shape;763;p11"/>
          <p:cNvGrpSpPr/>
          <p:nvPr/>
        </p:nvGrpSpPr>
        <p:grpSpPr>
          <a:xfrm>
            <a:off x="3988977" y="1764839"/>
            <a:ext cx="1609278" cy="4397938"/>
            <a:chOff x="3988977" y="1764839"/>
            <a:chExt cx="1609278" cy="4397938"/>
          </a:xfrm>
        </p:grpSpPr>
        <p:grpSp>
          <p:nvGrpSpPr>
            <p:cNvPr id="764" name="Google Shape;764;p11"/>
            <p:cNvGrpSpPr/>
            <p:nvPr/>
          </p:nvGrpSpPr>
          <p:grpSpPr>
            <a:xfrm>
              <a:off x="4024193" y="1843091"/>
              <a:ext cx="1574062" cy="3550246"/>
              <a:chOff x="879155" y="1469431"/>
              <a:chExt cx="1574062" cy="3550246"/>
            </a:xfrm>
          </p:grpSpPr>
          <p:grpSp>
            <p:nvGrpSpPr>
              <p:cNvPr id="765" name="Google Shape;765;p11"/>
              <p:cNvGrpSpPr/>
              <p:nvPr/>
            </p:nvGrpSpPr>
            <p:grpSpPr>
              <a:xfrm>
                <a:off x="884574" y="1469431"/>
                <a:ext cx="1512698" cy="3550246"/>
                <a:chOff x="706774" y="762294"/>
                <a:chExt cx="1512698" cy="3676104"/>
              </a:xfrm>
            </p:grpSpPr>
            <p:sp>
              <p:nvSpPr>
                <p:cNvPr id="766" name="Google Shape;766;p11"/>
                <p:cNvSpPr/>
                <p:nvPr/>
              </p:nvSpPr>
              <p:spPr>
                <a:xfrm>
                  <a:off x="706774" y="762294"/>
                  <a:ext cx="1512698" cy="3676104"/>
                </a:xfrm>
                <a:prstGeom prst="flowChartOffpageConnector">
                  <a:avLst/>
                </a:prstGeom>
                <a:solidFill>
                  <a:srgbClr val="3E15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7" name="Google Shape;767;p11"/>
                <p:cNvSpPr/>
                <p:nvPr/>
              </p:nvSpPr>
              <p:spPr>
                <a:xfrm>
                  <a:off x="764210" y="2661927"/>
                  <a:ext cx="1398914" cy="1699506"/>
                </a:xfrm>
                <a:custGeom>
                  <a:avLst/>
                  <a:gdLst/>
                  <a:ahLst/>
                  <a:cxnLst/>
                  <a:rect l="l" t="t" r="r" b="b"/>
                  <a:pathLst>
                    <a:path w="10105" h="9928" extrusionOk="0">
                      <a:moveTo>
                        <a:pt x="0" y="0"/>
                      </a:moveTo>
                      <a:lnTo>
                        <a:pt x="10103" y="14"/>
                      </a:lnTo>
                      <a:cubicBezTo>
                        <a:pt x="10108" y="1770"/>
                        <a:pt x="10100" y="4030"/>
                        <a:pt x="10105" y="5786"/>
                      </a:cubicBezTo>
                      <a:lnTo>
                        <a:pt x="5051" y="9928"/>
                      </a:lnTo>
                      <a:cubicBezTo>
                        <a:pt x="3382" y="8401"/>
                        <a:pt x="1679" y="7387"/>
                        <a:pt x="10" y="5860"/>
                      </a:cubicBezTo>
                      <a:cubicBezTo>
                        <a:pt x="-4" y="3877"/>
                        <a:pt x="14" y="1983"/>
                        <a:pt x="0" y="0"/>
                      </a:cubicBezTo>
                      <a:close/>
                    </a:path>
                  </a:pathLst>
                </a:custGeom>
                <a:solidFill>
                  <a:srgbClr val="EE36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768" name="Google Shape;768;p11"/>
              <p:cNvSpPr/>
              <p:nvPr/>
            </p:nvSpPr>
            <p:spPr>
              <a:xfrm>
                <a:off x="879155" y="2077955"/>
                <a:ext cx="1574062" cy="641538"/>
              </a:xfrm>
              <a:prstGeom prst="rect">
                <a:avLst/>
              </a:prstGeom>
              <a:solidFill>
                <a:srgbClr val="1891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769" name="Google Shape;769;p11"/>
            <p:cNvGrpSpPr/>
            <p:nvPr/>
          </p:nvGrpSpPr>
          <p:grpSpPr>
            <a:xfrm>
              <a:off x="3988977" y="1764839"/>
              <a:ext cx="1593968" cy="4397938"/>
              <a:chOff x="3988977" y="1391179"/>
              <a:chExt cx="1593968" cy="4397938"/>
            </a:xfrm>
          </p:grpSpPr>
          <p:sp>
            <p:nvSpPr>
              <p:cNvPr id="770" name="Google Shape;770;p11"/>
              <p:cNvSpPr/>
              <p:nvPr/>
            </p:nvSpPr>
            <p:spPr>
              <a:xfrm>
                <a:off x="3988977" y="5019676"/>
                <a:ext cx="1593968"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ZA" sz="1100" b="1" i="0" u="sng" strike="noStrike" cap="none">
                    <a:solidFill>
                      <a:srgbClr val="1891D1"/>
                    </a:solidFill>
                    <a:latin typeface="Montserrat"/>
                    <a:ea typeface="Montserrat"/>
                    <a:cs typeface="Montserrat"/>
                    <a:sym typeface="Montserrat"/>
                  </a:rPr>
                  <a:t>Thinking</a:t>
                </a:r>
                <a:r>
                  <a:rPr lang="en-ZA" sz="1100" b="1" i="0" u="none" strike="noStrike" cap="none">
                    <a:solidFill>
                      <a:srgbClr val="1891D1"/>
                    </a:solidFill>
                    <a:latin typeface="Montserrat"/>
                    <a:ea typeface="Montserrat"/>
                    <a:cs typeface="Montserrat"/>
                    <a:sym typeface="Montserrat"/>
                  </a:rPr>
                  <a:t> </a:t>
                </a:r>
                <a:r>
                  <a:rPr lang="en-ZA" sz="1100" b="1" i="0" u="sng" strike="noStrike" cap="none">
                    <a:solidFill>
                      <a:srgbClr val="1891D1"/>
                    </a:solidFill>
                    <a:latin typeface="Montserrat"/>
                    <a:ea typeface="Montserrat"/>
                    <a:cs typeface="Montserrat"/>
                    <a:sym typeface="Montserrat"/>
                  </a:rPr>
                  <a:t>competencies</a:t>
                </a:r>
                <a:endParaRPr sz="1100" b="0" i="0" u="none" strike="noStrike" cap="none">
                  <a:solidFill>
                    <a:srgbClr val="1891D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100"/>
                  <a:buFont typeface="Arial"/>
                  <a:buNone/>
                </a:pPr>
                <a:r>
                  <a:rPr lang="en-ZA" sz="1100" b="0" i="0" u="none" strike="noStrike" cap="none">
                    <a:solidFill>
                      <a:srgbClr val="1891D1"/>
                    </a:solidFill>
                    <a:latin typeface="Montserrat"/>
                    <a:ea typeface="Montserrat"/>
                    <a:cs typeface="Montserrat"/>
                    <a:sym typeface="Montserrat"/>
                  </a:rPr>
                  <a:t> critical thinking, creativity reasoning </a:t>
                </a:r>
                <a:endParaRPr sz="1100" b="0" i="0" u="none" strike="noStrike" cap="none">
                  <a:solidFill>
                    <a:srgbClr val="1891D1"/>
                  </a:solidFill>
                  <a:latin typeface="Calibri"/>
                  <a:ea typeface="Calibri"/>
                  <a:cs typeface="Calibri"/>
                  <a:sym typeface="Calibri"/>
                </a:endParaRPr>
              </a:p>
            </p:txBody>
          </p:sp>
          <p:grpSp>
            <p:nvGrpSpPr>
              <p:cNvPr id="771" name="Google Shape;771;p11"/>
              <p:cNvGrpSpPr/>
              <p:nvPr/>
            </p:nvGrpSpPr>
            <p:grpSpPr>
              <a:xfrm>
                <a:off x="4101301" y="1391179"/>
                <a:ext cx="1385762" cy="3228421"/>
                <a:chOff x="3936201" y="1314979"/>
                <a:chExt cx="1385762" cy="3228421"/>
              </a:xfrm>
            </p:grpSpPr>
            <p:sp>
              <p:nvSpPr>
                <p:cNvPr id="772" name="Google Shape;772;p11"/>
                <p:cNvSpPr txBox="1"/>
                <p:nvPr/>
              </p:nvSpPr>
              <p:spPr>
                <a:xfrm>
                  <a:off x="4363226" y="1314979"/>
                  <a:ext cx="532263" cy="7694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ZA" sz="4400" b="1" i="0" u="none" strike="noStrike" cap="none">
                      <a:solidFill>
                        <a:schemeClr val="lt1"/>
                      </a:solidFill>
                      <a:latin typeface="Montserrat"/>
                      <a:ea typeface="Montserrat"/>
                      <a:cs typeface="Montserrat"/>
                      <a:sym typeface="Montserrat"/>
                    </a:rPr>
                    <a:t>E</a:t>
                  </a:r>
                  <a:endParaRPr sz="1800" b="1" i="0" u="none" strike="noStrike" cap="none">
                    <a:solidFill>
                      <a:schemeClr val="lt1"/>
                    </a:solidFill>
                    <a:latin typeface="Montserrat"/>
                    <a:ea typeface="Montserrat"/>
                    <a:cs typeface="Montserrat"/>
                    <a:sym typeface="Montserrat"/>
                  </a:endParaRPr>
                </a:p>
              </p:txBody>
            </p:sp>
            <p:sp>
              <p:nvSpPr>
                <p:cNvPr id="773" name="Google Shape;773;p11"/>
                <p:cNvSpPr/>
                <p:nvPr/>
              </p:nvSpPr>
              <p:spPr>
                <a:xfrm>
                  <a:off x="3936201" y="3266127"/>
                  <a:ext cx="1385762" cy="12772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ZA" sz="1100" b="0" i="0" u="none" strike="noStrike" cap="none">
                      <a:solidFill>
                        <a:schemeClr val="lt1"/>
                      </a:solidFill>
                      <a:latin typeface="Montserrat"/>
                      <a:ea typeface="Montserrat"/>
                      <a:cs typeface="Montserrat"/>
                      <a:sym typeface="Montserrat"/>
                    </a:rPr>
                    <a:t>Choice, learning through song, dance, movement, drama, inside and outside the classroom. </a:t>
                  </a:r>
                  <a:endParaRPr sz="1100" b="0" i="0" u="none" strike="noStrike" cap="none">
                    <a:solidFill>
                      <a:schemeClr val="lt1"/>
                    </a:solidFill>
                    <a:latin typeface="Calibri"/>
                    <a:ea typeface="Calibri"/>
                    <a:cs typeface="Calibri"/>
                    <a:sym typeface="Calibri"/>
                  </a:endParaRPr>
                </a:p>
              </p:txBody>
            </p:sp>
            <p:sp>
              <p:nvSpPr>
                <p:cNvPr id="774" name="Google Shape;774;p11"/>
                <p:cNvSpPr txBox="1"/>
                <p:nvPr/>
              </p:nvSpPr>
              <p:spPr>
                <a:xfrm>
                  <a:off x="4032907" y="2100380"/>
                  <a:ext cx="118994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ZA" sz="1200" b="0" i="0" u="none" strike="noStrike" cap="none">
                      <a:solidFill>
                        <a:schemeClr val="lt1"/>
                      </a:solidFill>
                      <a:latin typeface="Montserrat"/>
                      <a:ea typeface="Montserrat"/>
                      <a:cs typeface="Montserrat"/>
                      <a:sym typeface="Montserrat"/>
                    </a:rPr>
                    <a:t>Are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ZA" sz="1200" b="0" i="0" u="none" strike="noStrike" cap="none">
                      <a:solidFill>
                        <a:schemeClr val="lt1"/>
                      </a:solidFill>
                      <a:latin typeface="Montserrat"/>
                      <a:ea typeface="Montserrat"/>
                      <a:cs typeface="Montserrat"/>
                      <a:sym typeface="Montserrat"/>
                    </a:rPr>
                    <a:t>Enjoyable  </a:t>
                  </a:r>
                  <a:endParaRPr sz="900" b="0" i="0" u="none" strike="noStrike" cap="none">
                    <a:solidFill>
                      <a:schemeClr val="lt1"/>
                    </a:solidFill>
                    <a:latin typeface="Montserrat"/>
                    <a:ea typeface="Montserrat"/>
                    <a:cs typeface="Montserrat"/>
                    <a:sym typeface="Montserrat"/>
                  </a:endParaRPr>
                </a:p>
              </p:txBody>
            </p:sp>
            <p:pic>
              <p:nvPicPr>
                <p:cNvPr id="775" name="Google Shape;775;p11" descr="Icon&#10;&#10;Description automatically generated"/>
                <p:cNvPicPr preferRelativeResize="0"/>
                <p:nvPr/>
              </p:nvPicPr>
              <p:blipFill rotWithShape="1">
                <a:blip r:embed="rId5">
                  <a:alphaModFix/>
                </a:blip>
                <a:srcRect/>
                <a:stretch/>
              </p:blipFill>
              <p:spPr>
                <a:xfrm>
                  <a:off x="4484483" y="2649439"/>
                  <a:ext cx="376648" cy="530133"/>
                </a:xfrm>
                <a:prstGeom prst="rect">
                  <a:avLst/>
                </a:prstGeom>
                <a:noFill/>
                <a:ln>
                  <a:noFill/>
                </a:ln>
              </p:spPr>
            </p:pic>
          </p:grpSp>
        </p:grpSp>
      </p:grpSp>
      <p:grpSp>
        <p:nvGrpSpPr>
          <p:cNvPr id="776" name="Google Shape;776;p11"/>
          <p:cNvGrpSpPr/>
          <p:nvPr/>
        </p:nvGrpSpPr>
        <p:grpSpPr>
          <a:xfrm>
            <a:off x="5593711" y="1771278"/>
            <a:ext cx="1574062" cy="4277153"/>
            <a:chOff x="5593711" y="1771278"/>
            <a:chExt cx="1574062" cy="4277153"/>
          </a:xfrm>
        </p:grpSpPr>
        <p:grpSp>
          <p:nvGrpSpPr>
            <p:cNvPr id="777" name="Google Shape;777;p11"/>
            <p:cNvGrpSpPr/>
            <p:nvPr/>
          </p:nvGrpSpPr>
          <p:grpSpPr>
            <a:xfrm>
              <a:off x="5593711" y="1843091"/>
              <a:ext cx="1574062" cy="3550246"/>
              <a:chOff x="879155" y="1469431"/>
              <a:chExt cx="1574062" cy="3550246"/>
            </a:xfrm>
          </p:grpSpPr>
          <p:grpSp>
            <p:nvGrpSpPr>
              <p:cNvPr id="778" name="Google Shape;778;p11"/>
              <p:cNvGrpSpPr/>
              <p:nvPr/>
            </p:nvGrpSpPr>
            <p:grpSpPr>
              <a:xfrm>
                <a:off x="884574" y="1469431"/>
                <a:ext cx="1512698" cy="3550246"/>
                <a:chOff x="706774" y="762294"/>
                <a:chExt cx="1512698" cy="3676104"/>
              </a:xfrm>
            </p:grpSpPr>
            <p:sp>
              <p:nvSpPr>
                <p:cNvPr id="779" name="Google Shape;779;p11"/>
                <p:cNvSpPr/>
                <p:nvPr/>
              </p:nvSpPr>
              <p:spPr>
                <a:xfrm>
                  <a:off x="706774" y="762294"/>
                  <a:ext cx="1512698" cy="3676104"/>
                </a:xfrm>
                <a:prstGeom prst="flowChartOffpageConnector">
                  <a:avLst/>
                </a:prstGeom>
                <a:solidFill>
                  <a:srgbClr val="3E15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0" name="Google Shape;780;p11"/>
                <p:cNvSpPr/>
                <p:nvPr/>
              </p:nvSpPr>
              <p:spPr>
                <a:xfrm>
                  <a:off x="764210" y="2661927"/>
                  <a:ext cx="1398914" cy="1699506"/>
                </a:xfrm>
                <a:custGeom>
                  <a:avLst/>
                  <a:gdLst/>
                  <a:ahLst/>
                  <a:cxnLst/>
                  <a:rect l="l" t="t" r="r" b="b"/>
                  <a:pathLst>
                    <a:path w="10105" h="9928" extrusionOk="0">
                      <a:moveTo>
                        <a:pt x="0" y="0"/>
                      </a:moveTo>
                      <a:lnTo>
                        <a:pt x="10103" y="14"/>
                      </a:lnTo>
                      <a:cubicBezTo>
                        <a:pt x="10108" y="1770"/>
                        <a:pt x="10100" y="4030"/>
                        <a:pt x="10105" y="5786"/>
                      </a:cubicBezTo>
                      <a:lnTo>
                        <a:pt x="5051" y="9928"/>
                      </a:lnTo>
                      <a:cubicBezTo>
                        <a:pt x="3382" y="8401"/>
                        <a:pt x="1679" y="7387"/>
                        <a:pt x="10" y="5860"/>
                      </a:cubicBezTo>
                      <a:cubicBezTo>
                        <a:pt x="-4" y="3877"/>
                        <a:pt x="14" y="1983"/>
                        <a:pt x="0" y="0"/>
                      </a:cubicBezTo>
                      <a:close/>
                    </a:path>
                  </a:pathLst>
                </a:custGeom>
                <a:solidFill>
                  <a:srgbClr val="EE36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781" name="Google Shape;781;p11"/>
              <p:cNvSpPr/>
              <p:nvPr/>
            </p:nvSpPr>
            <p:spPr>
              <a:xfrm>
                <a:off x="879155" y="2077955"/>
                <a:ext cx="1574062" cy="641538"/>
              </a:xfrm>
              <a:prstGeom prst="rect">
                <a:avLst/>
              </a:prstGeom>
              <a:solidFill>
                <a:srgbClr val="1891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782" name="Google Shape;782;p11"/>
            <p:cNvGrpSpPr/>
            <p:nvPr/>
          </p:nvGrpSpPr>
          <p:grpSpPr>
            <a:xfrm>
              <a:off x="5684552" y="1771278"/>
              <a:ext cx="1384207" cy="4277153"/>
              <a:chOff x="5684552" y="1397618"/>
              <a:chExt cx="1384207" cy="4277153"/>
            </a:xfrm>
          </p:grpSpPr>
          <p:sp>
            <p:nvSpPr>
              <p:cNvPr id="783" name="Google Shape;783;p11"/>
              <p:cNvSpPr/>
              <p:nvPr/>
            </p:nvSpPr>
            <p:spPr>
              <a:xfrm>
                <a:off x="5696219" y="5074607"/>
                <a:ext cx="137254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ZA" sz="1100" b="0" i="0" u="none" strike="noStrike" cap="none">
                    <a:solidFill>
                      <a:srgbClr val="1891D1"/>
                    </a:solidFill>
                    <a:latin typeface="Montserrat"/>
                    <a:ea typeface="Montserrat"/>
                    <a:cs typeface="Montserrat"/>
                    <a:sym typeface="Montserrat"/>
                  </a:rPr>
                  <a:t>Intrinsic motivation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ZA" sz="1100" b="0" i="0" u="none" strike="noStrike" cap="none">
                    <a:solidFill>
                      <a:srgbClr val="1891D1"/>
                    </a:solidFill>
                    <a:latin typeface="Montserrat"/>
                    <a:ea typeface="Montserrat"/>
                    <a:cs typeface="Montserrat"/>
                    <a:sym typeface="Montserrat"/>
                  </a:rPr>
                  <a:t>Curiosity  </a:t>
                </a:r>
                <a:endParaRPr sz="1100" b="0" i="0" u="none" strike="noStrike" cap="none">
                  <a:solidFill>
                    <a:srgbClr val="1891D1"/>
                  </a:solidFill>
                  <a:latin typeface="Calibri"/>
                  <a:ea typeface="Calibri"/>
                  <a:cs typeface="Calibri"/>
                  <a:sym typeface="Calibri"/>
                </a:endParaRPr>
              </a:p>
            </p:txBody>
          </p:sp>
          <p:grpSp>
            <p:nvGrpSpPr>
              <p:cNvPr id="784" name="Google Shape;784;p11"/>
              <p:cNvGrpSpPr/>
              <p:nvPr/>
            </p:nvGrpSpPr>
            <p:grpSpPr>
              <a:xfrm>
                <a:off x="5684552" y="1397618"/>
                <a:ext cx="1343128" cy="2904091"/>
                <a:chOff x="5506752" y="1321418"/>
                <a:chExt cx="1343128" cy="2904091"/>
              </a:xfrm>
            </p:grpSpPr>
            <p:sp>
              <p:nvSpPr>
                <p:cNvPr id="785" name="Google Shape;785;p11"/>
                <p:cNvSpPr txBox="1"/>
                <p:nvPr/>
              </p:nvSpPr>
              <p:spPr>
                <a:xfrm>
                  <a:off x="5888077" y="1321418"/>
                  <a:ext cx="532263" cy="7694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ZA" sz="4400" b="1" i="0" u="none" strike="noStrike" cap="none">
                      <a:solidFill>
                        <a:schemeClr val="lt1"/>
                      </a:solidFill>
                      <a:latin typeface="Montserrat"/>
                      <a:ea typeface="Montserrat"/>
                      <a:cs typeface="Montserrat"/>
                      <a:sym typeface="Montserrat"/>
                    </a:rPr>
                    <a:t>C</a:t>
                  </a:r>
                  <a:endParaRPr sz="1800" b="1" i="0" u="none" strike="noStrike" cap="none">
                    <a:solidFill>
                      <a:schemeClr val="lt1"/>
                    </a:solidFill>
                    <a:latin typeface="Montserrat"/>
                    <a:ea typeface="Montserrat"/>
                    <a:cs typeface="Montserrat"/>
                    <a:sym typeface="Montserrat"/>
                  </a:endParaRPr>
                </a:p>
              </p:txBody>
            </p:sp>
            <p:sp>
              <p:nvSpPr>
                <p:cNvPr id="786" name="Google Shape;786;p11"/>
                <p:cNvSpPr/>
                <p:nvPr/>
              </p:nvSpPr>
              <p:spPr>
                <a:xfrm>
                  <a:off x="5506752" y="3456068"/>
                  <a:ext cx="1343128"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ZA" sz="1100" b="0" i="0" u="none" strike="noStrike" cap="none">
                      <a:solidFill>
                        <a:schemeClr val="lt1"/>
                      </a:solidFill>
                      <a:latin typeface="Montserrat"/>
                      <a:ea typeface="Montserrat"/>
                      <a:cs typeface="Montserrat"/>
                      <a:sym typeface="Montserrat"/>
                    </a:rPr>
                    <a:t>Opportunities to explore, investigate, follow interests </a:t>
                  </a:r>
                  <a:endParaRPr sz="1100" b="0" i="0" u="none" strike="noStrike" cap="none">
                    <a:solidFill>
                      <a:schemeClr val="lt1"/>
                    </a:solidFill>
                    <a:latin typeface="Calibri"/>
                    <a:ea typeface="Calibri"/>
                    <a:cs typeface="Calibri"/>
                    <a:sym typeface="Calibri"/>
                  </a:endParaRPr>
                </a:p>
              </p:txBody>
            </p:sp>
            <p:sp>
              <p:nvSpPr>
                <p:cNvPr id="787" name="Google Shape;787;p11"/>
                <p:cNvSpPr txBox="1"/>
                <p:nvPr/>
              </p:nvSpPr>
              <p:spPr>
                <a:xfrm>
                  <a:off x="5576142" y="2099144"/>
                  <a:ext cx="12737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ZA" sz="1200" b="0" i="0" u="none" strike="noStrike" cap="none">
                      <a:solidFill>
                        <a:schemeClr val="lt1"/>
                      </a:solidFill>
                      <a:latin typeface="Montserrat"/>
                      <a:ea typeface="Montserrat"/>
                      <a:cs typeface="Montserrat"/>
                      <a:sym typeface="Montserrat"/>
                    </a:rPr>
                    <a:t>Inspire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ZA" sz="1200" b="0" i="0" u="none" strike="noStrike" cap="none">
                      <a:solidFill>
                        <a:schemeClr val="lt1"/>
                      </a:solidFill>
                      <a:latin typeface="Montserrat"/>
                      <a:ea typeface="Montserrat"/>
                      <a:cs typeface="Montserrat"/>
                      <a:sym typeface="Montserrat"/>
                    </a:rPr>
                    <a:t>Curiosity</a:t>
                  </a:r>
                  <a:endParaRPr sz="900" b="0" i="0" u="none" strike="noStrike" cap="none">
                    <a:solidFill>
                      <a:schemeClr val="lt1"/>
                    </a:solidFill>
                    <a:latin typeface="Montserrat"/>
                    <a:ea typeface="Montserrat"/>
                    <a:cs typeface="Montserrat"/>
                    <a:sym typeface="Montserrat"/>
                  </a:endParaRPr>
                </a:p>
              </p:txBody>
            </p:sp>
            <p:pic>
              <p:nvPicPr>
                <p:cNvPr id="788" name="Google Shape;788;p11" descr="Icon&#10;&#10;Description automatically generated"/>
                <p:cNvPicPr preferRelativeResize="0"/>
                <p:nvPr/>
              </p:nvPicPr>
              <p:blipFill rotWithShape="1">
                <a:blip r:embed="rId6">
                  <a:alphaModFix/>
                </a:blip>
                <a:srcRect/>
                <a:stretch/>
              </p:blipFill>
              <p:spPr>
                <a:xfrm>
                  <a:off x="6055359" y="2682611"/>
                  <a:ext cx="373591" cy="490284"/>
                </a:xfrm>
                <a:prstGeom prst="rect">
                  <a:avLst/>
                </a:prstGeom>
                <a:noFill/>
                <a:ln>
                  <a:noFill/>
                </a:ln>
              </p:spPr>
            </p:pic>
          </p:grpSp>
        </p:grpSp>
      </p:grpSp>
      <p:grpSp>
        <p:nvGrpSpPr>
          <p:cNvPr id="789" name="Google Shape;789;p11"/>
          <p:cNvGrpSpPr/>
          <p:nvPr/>
        </p:nvGrpSpPr>
        <p:grpSpPr>
          <a:xfrm>
            <a:off x="7139445" y="1769933"/>
            <a:ext cx="1599752" cy="4228823"/>
            <a:chOff x="7139445" y="1769933"/>
            <a:chExt cx="1599752" cy="4228823"/>
          </a:xfrm>
        </p:grpSpPr>
        <p:grpSp>
          <p:nvGrpSpPr>
            <p:cNvPr id="790" name="Google Shape;790;p11"/>
            <p:cNvGrpSpPr/>
            <p:nvPr/>
          </p:nvGrpSpPr>
          <p:grpSpPr>
            <a:xfrm>
              <a:off x="7165135" y="1843091"/>
              <a:ext cx="1574062" cy="3550245"/>
              <a:chOff x="879155" y="1469431"/>
              <a:chExt cx="1574062" cy="3550245"/>
            </a:xfrm>
          </p:grpSpPr>
          <p:grpSp>
            <p:nvGrpSpPr>
              <p:cNvPr id="791" name="Google Shape;791;p11"/>
              <p:cNvGrpSpPr/>
              <p:nvPr/>
            </p:nvGrpSpPr>
            <p:grpSpPr>
              <a:xfrm>
                <a:off x="884574" y="1469431"/>
                <a:ext cx="1512698" cy="3550245"/>
                <a:chOff x="706774" y="762294"/>
                <a:chExt cx="1512698" cy="3676103"/>
              </a:xfrm>
            </p:grpSpPr>
            <p:sp>
              <p:nvSpPr>
                <p:cNvPr id="792" name="Google Shape;792;p11"/>
                <p:cNvSpPr/>
                <p:nvPr/>
              </p:nvSpPr>
              <p:spPr>
                <a:xfrm>
                  <a:off x="706774" y="762294"/>
                  <a:ext cx="1512698" cy="3676103"/>
                </a:xfrm>
                <a:prstGeom prst="flowChartOffpageConnector">
                  <a:avLst/>
                </a:prstGeom>
                <a:solidFill>
                  <a:srgbClr val="3E15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3" name="Google Shape;793;p11"/>
                <p:cNvSpPr/>
                <p:nvPr/>
              </p:nvSpPr>
              <p:spPr>
                <a:xfrm>
                  <a:off x="764210" y="2661927"/>
                  <a:ext cx="1398914" cy="1699506"/>
                </a:xfrm>
                <a:custGeom>
                  <a:avLst/>
                  <a:gdLst/>
                  <a:ahLst/>
                  <a:cxnLst/>
                  <a:rect l="l" t="t" r="r" b="b"/>
                  <a:pathLst>
                    <a:path w="10105" h="9928" extrusionOk="0">
                      <a:moveTo>
                        <a:pt x="0" y="0"/>
                      </a:moveTo>
                      <a:lnTo>
                        <a:pt x="10103" y="14"/>
                      </a:lnTo>
                      <a:cubicBezTo>
                        <a:pt x="10108" y="1770"/>
                        <a:pt x="10100" y="4030"/>
                        <a:pt x="10105" y="5786"/>
                      </a:cubicBezTo>
                      <a:lnTo>
                        <a:pt x="5051" y="9928"/>
                      </a:lnTo>
                      <a:cubicBezTo>
                        <a:pt x="3382" y="8401"/>
                        <a:pt x="1679" y="7387"/>
                        <a:pt x="10" y="5860"/>
                      </a:cubicBezTo>
                      <a:cubicBezTo>
                        <a:pt x="-4" y="3877"/>
                        <a:pt x="14" y="1983"/>
                        <a:pt x="0" y="0"/>
                      </a:cubicBezTo>
                      <a:close/>
                    </a:path>
                  </a:pathLst>
                </a:custGeom>
                <a:solidFill>
                  <a:srgbClr val="EE36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794" name="Google Shape;794;p11"/>
              <p:cNvSpPr/>
              <p:nvPr/>
            </p:nvSpPr>
            <p:spPr>
              <a:xfrm>
                <a:off x="879155" y="2077955"/>
                <a:ext cx="1574062" cy="641538"/>
              </a:xfrm>
              <a:prstGeom prst="rect">
                <a:avLst/>
              </a:prstGeom>
              <a:solidFill>
                <a:srgbClr val="1891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795" name="Google Shape;795;p11"/>
            <p:cNvGrpSpPr/>
            <p:nvPr/>
          </p:nvGrpSpPr>
          <p:grpSpPr>
            <a:xfrm>
              <a:off x="7139445" y="1769933"/>
              <a:ext cx="1593968" cy="4228823"/>
              <a:chOff x="7139445" y="1396273"/>
              <a:chExt cx="1593968" cy="4228823"/>
            </a:xfrm>
          </p:grpSpPr>
          <p:sp>
            <p:nvSpPr>
              <p:cNvPr id="796" name="Google Shape;796;p11"/>
              <p:cNvSpPr/>
              <p:nvPr/>
            </p:nvSpPr>
            <p:spPr>
              <a:xfrm>
                <a:off x="7139445" y="5024932"/>
                <a:ext cx="1593968"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ZA" sz="1100" b="1" i="0" u="sng" strike="noStrike" cap="none">
                    <a:solidFill>
                      <a:srgbClr val="1891D1"/>
                    </a:solidFill>
                    <a:latin typeface="Montserrat"/>
                    <a:ea typeface="Montserrat"/>
                    <a:cs typeface="Montserrat"/>
                    <a:sym typeface="Montserrat"/>
                  </a:rPr>
                  <a:t>Character Competencies </a:t>
                </a:r>
                <a:endParaRPr sz="1100" b="1" i="0" u="none" strike="noStrike" cap="none">
                  <a:solidFill>
                    <a:srgbClr val="1891D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100"/>
                  <a:buFont typeface="Arial"/>
                  <a:buNone/>
                </a:pPr>
                <a:r>
                  <a:rPr lang="en-ZA" sz="1100" b="0" i="0" u="none" strike="noStrike" cap="none">
                    <a:solidFill>
                      <a:srgbClr val="1891D1"/>
                    </a:solidFill>
                    <a:latin typeface="Montserrat"/>
                    <a:ea typeface="Montserrat"/>
                    <a:cs typeface="Montserrat"/>
                    <a:sym typeface="Montserrat"/>
                  </a:rPr>
                  <a:t>Resilience  </a:t>
                </a:r>
                <a:endParaRPr sz="1100" b="0" i="0" u="none" strike="noStrike" cap="none">
                  <a:solidFill>
                    <a:srgbClr val="1891D1"/>
                  </a:solidFill>
                  <a:latin typeface="Calibri"/>
                  <a:ea typeface="Calibri"/>
                  <a:cs typeface="Calibri"/>
                  <a:sym typeface="Calibri"/>
                </a:endParaRPr>
              </a:p>
            </p:txBody>
          </p:sp>
          <p:grpSp>
            <p:nvGrpSpPr>
              <p:cNvPr id="797" name="Google Shape;797;p11"/>
              <p:cNvGrpSpPr/>
              <p:nvPr/>
            </p:nvGrpSpPr>
            <p:grpSpPr>
              <a:xfrm>
                <a:off x="7180080" y="1396273"/>
                <a:ext cx="1482695" cy="2994673"/>
                <a:chOff x="6926080" y="1320073"/>
                <a:chExt cx="1482695" cy="2994673"/>
              </a:xfrm>
            </p:grpSpPr>
            <p:sp>
              <p:nvSpPr>
                <p:cNvPr id="798" name="Google Shape;798;p11"/>
                <p:cNvSpPr txBox="1"/>
                <p:nvPr/>
              </p:nvSpPr>
              <p:spPr>
                <a:xfrm>
                  <a:off x="7465883" y="1320073"/>
                  <a:ext cx="459095" cy="778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ZA" sz="4400" b="1" i="0" u="none" strike="noStrike" cap="none">
                      <a:solidFill>
                        <a:schemeClr val="lt1"/>
                      </a:solidFill>
                      <a:latin typeface="Montserrat"/>
                      <a:ea typeface="Montserrat"/>
                      <a:cs typeface="Montserrat"/>
                      <a:sym typeface="Montserrat"/>
                    </a:rPr>
                    <a:t>I</a:t>
                  </a:r>
                  <a:endParaRPr sz="1800" b="1" i="0" u="none" strike="noStrike" cap="none">
                    <a:solidFill>
                      <a:schemeClr val="lt1"/>
                    </a:solidFill>
                    <a:latin typeface="Montserrat"/>
                    <a:ea typeface="Montserrat"/>
                    <a:cs typeface="Montserrat"/>
                    <a:sym typeface="Montserrat"/>
                  </a:endParaRPr>
                </a:p>
              </p:txBody>
            </p:sp>
            <p:sp>
              <p:nvSpPr>
                <p:cNvPr id="799" name="Google Shape;799;p11"/>
                <p:cNvSpPr/>
                <p:nvPr/>
              </p:nvSpPr>
              <p:spPr>
                <a:xfrm>
                  <a:off x="6926080" y="3376027"/>
                  <a:ext cx="1482695" cy="9387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ZA" sz="1100" b="0" i="0" u="none" strike="noStrike" cap="none">
                      <a:solidFill>
                        <a:schemeClr val="lt1"/>
                      </a:solidFill>
                      <a:latin typeface="Montserrat"/>
                      <a:ea typeface="Montserrat"/>
                      <a:cs typeface="Montserrat"/>
                      <a:sym typeface="Montserrat"/>
                    </a:rPr>
                    <a:t>Explore problems try, fail, reflect and try again, develop and grow. No ‘right’ answers</a:t>
                  </a:r>
                  <a:endParaRPr sz="1100" b="0" i="0" u="none" strike="noStrike" cap="none">
                    <a:solidFill>
                      <a:schemeClr val="lt1"/>
                    </a:solidFill>
                    <a:latin typeface="Calibri"/>
                    <a:ea typeface="Calibri"/>
                    <a:cs typeface="Calibri"/>
                    <a:sym typeface="Calibri"/>
                  </a:endParaRPr>
                </a:p>
              </p:txBody>
            </p:sp>
            <p:sp>
              <p:nvSpPr>
                <p:cNvPr id="800" name="Google Shape;800;p11"/>
                <p:cNvSpPr txBox="1"/>
                <p:nvPr/>
              </p:nvSpPr>
              <p:spPr>
                <a:xfrm>
                  <a:off x="7039261" y="2085934"/>
                  <a:ext cx="135112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ZA" sz="1200" b="0" i="0" u="none" strike="noStrike" cap="none">
                      <a:solidFill>
                        <a:schemeClr val="lt1"/>
                      </a:solidFill>
                      <a:latin typeface="Montserrat"/>
                      <a:ea typeface="Montserrat"/>
                      <a:cs typeface="Montserrat"/>
                      <a:sym typeface="Montserrat"/>
                    </a:rPr>
                    <a:t>Encourage Iteration</a:t>
                  </a:r>
                  <a:endParaRPr sz="900" b="0" i="0" u="none" strike="noStrike" cap="none">
                    <a:solidFill>
                      <a:schemeClr val="lt1"/>
                    </a:solidFill>
                    <a:latin typeface="Montserrat"/>
                    <a:ea typeface="Montserrat"/>
                    <a:cs typeface="Montserrat"/>
                    <a:sym typeface="Montserrat"/>
                  </a:endParaRPr>
                </a:p>
              </p:txBody>
            </p:sp>
            <p:pic>
              <p:nvPicPr>
                <p:cNvPr id="801" name="Google Shape;801;p11" descr="Icon&#10;&#10;Description automatically generated"/>
                <p:cNvPicPr preferRelativeResize="0"/>
                <p:nvPr/>
              </p:nvPicPr>
              <p:blipFill rotWithShape="1">
                <a:blip r:embed="rId7">
                  <a:alphaModFix/>
                </a:blip>
                <a:srcRect/>
                <a:stretch/>
              </p:blipFill>
              <p:spPr>
                <a:xfrm>
                  <a:off x="7453623" y="2679208"/>
                  <a:ext cx="488351" cy="520908"/>
                </a:xfrm>
                <a:prstGeom prst="rect">
                  <a:avLst/>
                </a:prstGeom>
                <a:noFill/>
                <a:ln>
                  <a:noFill/>
                </a:ln>
              </p:spPr>
            </p:pic>
          </p:grpSp>
        </p:grpSp>
      </p:grpSp>
      <p:grpSp>
        <p:nvGrpSpPr>
          <p:cNvPr id="802" name="Google Shape;802;p11"/>
          <p:cNvGrpSpPr/>
          <p:nvPr/>
        </p:nvGrpSpPr>
        <p:grpSpPr>
          <a:xfrm>
            <a:off x="8578738" y="1754786"/>
            <a:ext cx="1858228" cy="4272515"/>
            <a:chOff x="8578738" y="1754786"/>
            <a:chExt cx="1858228" cy="4272515"/>
          </a:xfrm>
        </p:grpSpPr>
        <p:grpSp>
          <p:nvGrpSpPr>
            <p:cNvPr id="803" name="Google Shape;803;p11"/>
            <p:cNvGrpSpPr/>
            <p:nvPr/>
          </p:nvGrpSpPr>
          <p:grpSpPr>
            <a:xfrm>
              <a:off x="8741322" y="1843091"/>
              <a:ext cx="1574062" cy="3550245"/>
              <a:chOff x="879155" y="1469431"/>
              <a:chExt cx="1574062" cy="3550245"/>
            </a:xfrm>
          </p:grpSpPr>
          <p:grpSp>
            <p:nvGrpSpPr>
              <p:cNvPr id="804" name="Google Shape;804;p11"/>
              <p:cNvGrpSpPr/>
              <p:nvPr/>
            </p:nvGrpSpPr>
            <p:grpSpPr>
              <a:xfrm>
                <a:off x="884574" y="1469431"/>
                <a:ext cx="1512698" cy="3550245"/>
                <a:chOff x="706774" y="762294"/>
                <a:chExt cx="1512698" cy="3676103"/>
              </a:xfrm>
            </p:grpSpPr>
            <p:sp>
              <p:nvSpPr>
                <p:cNvPr id="805" name="Google Shape;805;p11"/>
                <p:cNvSpPr/>
                <p:nvPr/>
              </p:nvSpPr>
              <p:spPr>
                <a:xfrm>
                  <a:off x="706774" y="762294"/>
                  <a:ext cx="1512698" cy="3676103"/>
                </a:xfrm>
                <a:prstGeom prst="flowChartOffpageConnector">
                  <a:avLst/>
                </a:prstGeom>
                <a:solidFill>
                  <a:srgbClr val="3E15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06" name="Google Shape;806;p11"/>
                <p:cNvSpPr/>
                <p:nvPr/>
              </p:nvSpPr>
              <p:spPr>
                <a:xfrm>
                  <a:off x="764210" y="2661927"/>
                  <a:ext cx="1398914" cy="1699506"/>
                </a:xfrm>
                <a:custGeom>
                  <a:avLst/>
                  <a:gdLst/>
                  <a:ahLst/>
                  <a:cxnLst/>
                  <a:rect l="l" t="t" r="r" b="b"/>
                  <a:pathLst>
                    <a:path w="10105" h="9928" extrusionOk="0">
                      <a:moveTo>
                        <a:pt x="0" y="0"/>
                      </a:moveTo>
                      <a:lnTo>
                        <a:pt x="10103" y="14"/>
                      </a:lnTo>
                      <a:cubicBezTo>
                        <a:pt x="10108" y="1770"/>
                        <a:pt x="10100" y="4030"/>
                        <a:pt x="10105" y="5786"/>
                      </a:cubicBezTo>
                      <a:lnTo>
                        <a:pt x="5051" y="9928"/>
                      </a:lnTo>
                      <a:cubicBezTo>
                        <a:pt x="3382" y="8401"/>
                        <a:pt x="1679" y="7387"/>
                        <a:pt x="10" y="5860"/>
                      </a:cubicBezTo>
                      <a:cubicBezTo>
                        <a:pt x="-4" y="3877"/>
                        <a:pt x="14" y="1983"/>
                        <a:pt x="0" y="0"/>
                      </a:cubicBezTo>
                      <a:close/>
                    </a:path>
                  </a:pathLst>
                </a:custGeom>
                <a:solidFill>
                  <a:srgbClr val="EE36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807" name="Google Shape;807;p11"/>
              <p:cNvSpPr/>
              <p:nvPr/>
            </p:nvSpPr>
            <p:spPr>
              <a:xfrm>
                <a:off x="879155" y="2077955"/>
                <a:ext cx="1574062" cy="641538"/>
              </a:xfrm>
              <a:prstGeom prst="rect">
                <a:avLst/>
              </a:prstGeom>
              <a:solidFill>
                <a:srgbClr val="1891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808" name="Google Shape;808;p11"/>
            <p:cNvGrpSpPr/>
            <p:nvPr/>
          </p:nvGrpSpPr>
          <p:grpSpPr>
            <a:xfrm>
              <a:off x="8578738" y="1754786"/>
              <a:ext cx="1858228" cy="4272515"/>
              <a:chOff x="8578738" y="1381126"/>
              <a:chExt cx="1858228" cy="4272515"/>
            </a:xfrm>
          </p:grpSpPr>
          <p:sp>
            <p:nvSpPr>
              <p:cNvPr id="809" name="Google Shape;809;p11"/>
              <p:cNvSpPr/>
              <p:nvPr/>
            </p:nvSpPr>
            <p:spPr>
              <a:xfrm>
                <a:off x="8578738" y="5053477"/>
                <a:ext cx="1858228"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ZA" sz="1100" b="0" i="0" u="none" strike="noStrike" cap="none">
                    <a:solidFill>
                      <a:srgbClr val="1891D1"/>
                    </a:solidFill>
                    <a:latin typeface="Montserrat"/>
                    <a:ea typeface="Montserrat"/>
                    <a:cs typeface="Montserrat"/>
                    <a:sym typeface="Montserrat"/>
                  </a:rPr>
                  <a:t>Agency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ZA" sz="1100" b="0" i="0" u="none" strike="noStrike" cap="none">
                    <a:solidFill>
                      <a:srgbClr val="1891D1"/>
                    </a:solidFill>
                    <a:latin typeface="Montserrat"/>
                    <a:ea typeface="Montserrat"/>
                    <a:cs typeface="Montserrat"/>
                    <a:sym typeface="Montserrat"/>
                  </a:rPr>
                  <a:t>Intrinsic motivation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ZA" sz="1100" b="0" i="0" u="none" strike="noStrike" cap="none">
                    <a:solidFill>
                      <a:srgbClr val="1891D1"/>
                    </a:solidFill>
                    <a:latin typeface="Montserrat"/>
                    <a:ea typeface="Montserrat"/>
                    <a:cs typeface="Montserrat"/>
                    <a:sym typeface="Montserrat"/>
                  </a:rPr>
                  <a:t>Self Efficacy </a:t>
                </a:r>
                <a:endParaRPr sz="1400" b="0" i="0" u="none" strike="noStrike" cap="none">
                  <a:solidFill>
                    <a:srgbClr val="000000"/>
                  </a:solidFill>
                  <a:latin typeface="Arial"/>
                  <a:ea typeface="Arial"/>
                  <a:cs typeface="Arial"/>
                  <a:sym typeface="Arial"/>
                </a:endParaRPr>
              </a:p>
            </p:txBody>
          </p:sp>
          <p:grpSp>
            <p:nvGrpSpPr>
              <p:cNvPr id="810" name="Google Shape;810;p11"/>
              <p:cNvGrpSpPr/>
              <p:nvPr/>
            </p:nvGrpSpPr>
            <p:grpSpPr>
              <a:xfrm>
                <a:off x="8805428" y="1381126"/>
                <a:ext cx="1492973" cy="2871134"/>
                <a:chOff x="8551428" y="1304926"/>
                <a:chExt cx="1492973" cy="2871134"/>
              </a:xfrm>
            </p:grpSpPr>
            <p:sp>
              <p:nvSpPr>
                <p:cNvPr id="811" name="Google Shape;811;p11"/>
                <p:cNvSpPr txBox="1"/>
                <p:nvPr/>
              </p:nvSpPr>
              <p:spPr>
                <a:xfrm>
                  <a:off x="8947549" y="1304926"/>
                  <a:ext cx="532263" cy="7694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ZA" sz="4400" b="1" i="0" u="none" strike="noStrike" cap="none">
                      <a:solidFill>
                        <a:schemeClr val="lt1"/>
                      </a:solidFill>
                      <a:latin typeface="Montserrat"/>
                      <a:ea typeface="Montserrat"/>
                      <a:cs typeface="Montserrat"/>
                      <a:sym typeface="Montserrat"/>
                    </a:rPr>
                    <a:t>A</a:t>
                  </a:r>
                  <a:endParaRPr sz="1800" b="1" i="0" u="none" strike="noStrike" cap="none">
                    <a:solidFill>
                      <a:schemeClr val="lt1"/>
                    </a:solidFill>
                    <a:latin typeface="Montserrat"/>
                    <a:ea typeface="Montserrat"/>
                    <a:cs typeface="Montserrat"/>
                    <a:sym typeface="Montserrat"/>
                  </a:endParaRPr>
                </a:p>
              </p:txBody>
            </p:sp>
            <p:sp>
              <p:nvSpPr>
                <p:cNvPr id="812" name="Google Shape;812;p11"/>
                <p:cNvSpPr/>
                <p:nvPr/>
              </p:nvSpPr>
              <p:spPr>
                <a:xfrm>
                  <a:off x="8638218" y="3552812"/>
                  <a:ext cx="1231269" cy="6232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ZA" sz="1100" b="0" i="0" u="none" strike="noStrike" cap="none">
                      <a:solidFill>
                        <a:schemeClr val="lt1"/>
                      </a:solidFill>
                      <a:latin typeface="Montserrat"/>
                      <a:ea typeface="Montserrat"/>
                      <a:cs typeface="Montserrat"/>
                      <a:sym typeface="Montserrat"/>
                    </a:rPr>
                    <a:t>Learner voice and choice in learning. </a:t>
                  </a:r>
                  <a:endParaRPr sz="1400" b="0" i="0" u="none" strike="noStrike" cap="none">
                    <a:solidFill>
                      <a:srgbClr val="000000"/>
                    </a:solidFill>
                    <a:latin typeface="Arial"/>
                    <a:ea typeface="Arial"/>
                    <a:cs typeface="Arial"/>
                    <a:sym typeface="Arial"/>
                  </a:endParaRPr>
                </a:p>
              </p:txBody>
            </p:sp>
            <p:sp>
              <p:nvSpPr>
                <p:cNvPr id="813" name="Google Shape;813;p11"/>
                <p:cNvSpPr txBox="1"/>
                <p:nvPr/>
              </p:nvSpPr>
              <p:spPr>
                <a:xfrm>
                  <a:off x="8551428" y="2073075"/>
                  <a:ext cx="149297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ZA" sz="1200" b="0" i="0" u="none" strike="noStrike" cap="none">
                      <a:solidFill>
                        <a:schemeClr val="lt1"/>
                      </a:solidFill>
                      <a:latin typeface="Montserrat"/>
                      <a:ea typeface="Montserrat"/>
                      <a:cs typeface="Montserrat"/>
                      <a:sym typeface="Montserrat"/>
                    </a:rPr>
                    <a:t>Foster Active Engagement </a:t>
                  </a:r>
                  <a:endParaRPr sz="1400" b="0" i="0" u="none" strike="noStrike" cap="none">
                    <a:solidFill>
                      <a:srgbClr val="000000"/>
                    </a:solidFill>
                    <a:latin typeface="Arial"/>
                    <a:ea typeface="Arial"/>
                    <a:cs typeface="Arial"/>
                    <a:sym typeface="Arial"/>
                  </a:endParaRPr>
                </a:p>
              </p:txBody>
            </p:sp>
            <p:pic>
              <p:nvPicPr>
                <p:cNvPr id="814" name="Google Shape;814;p11" descr="Icon&#10;&#10;Description automatically generated"/>
                <p:cNvPicPr preferRelativeResize="0"/>
                <p:nvPr/>
              </p:nvPicPr>
              <p:blipFill rotWithShape="1">
                <a:blip r:embed="rId8">
                  <a:alphaModFix/>
                </a:blip>
                <a:srcRect/>
                <a:stretch/>
              </p:blipFill>
              <p:spPr>
                <a:xfrm>
                  <a:off x="8994671" y="2719754"/>
                  <a:ext cx="499691" cy="467659"/>
                </a:xfrm>
                <a:prstGeom prst="rect">
                  <a:avLst/>
                </a:prstGeom>
                <a:noFill/>
                <a:ln>
                  <a:noFill/>
                </a:ln>
              </p:spPr>
            </p:pic>
          </p:grpSp>
        </p:grpSp>
      </p:grpSp>
      <p:grpSp>
        <p:nvGrpSpPr>
          <p:cNvPr id="815" name="Google Shape;815;p11"/>
          <p:cNvGrpSpPr/>
          <p:nvPr/>
        </p:nvGrpSpPr>
        <p:grpSpPr>
          <a:xfrm>
            <a:off x="10310546" y="1757613"/>
            <a:ext cx="1514899" cy="4420231"/>
            <a:chOff x="10310546" y="1757613"/>
            <a:chExt cx="1514899" cy="4420231"/>
          </a:xfrm>
        </p:grpSpPr>
        <p:grpSp>
          <p:nvGrpSpPr>
            <p:cNvPr id="816" name="Google Shape;816;p11"/>
            <p:cNvGrpSpPr/>
            <p:nvPr/>
          </p:nvGrpSpPr>
          <p:grpSpPr>
            <a:xfrm>
              <a:off x="10310546" y="1843091"/>
              <a:ext cx="1514899" cy="3550244"/>
              <a:chOff x="876954" y="1469431"/>
              <a:chExt cx="1514899" cy="3550244"/>
            </a:xfrm>
          </p:grpSpPr>
          <p:grpSp>
            <p:nvGrpSpPr>
              <p:cNvPr id="817" name="Google Shape;817;p11"/>
              <p:cNvGrpSpPr/>
              <p:nvPr/>
            </p:nvGrpSpPr>
            <p:grpSpPr>
              <a:xfrm>
                <a:off x="876954" y="1469431"/>
                <a:ext cx="1512698" cy="3550244"/>
                <a:chOff x="699154" y="762295"/>
                <a:chExt cx="1512698" cy="3676102"/>
              </a:xfrm>
            </p:grpSpPr>
            <p:sp>
              <p:nvSpPr>
                <p:cNvPr id="818" name="Google Shape;818;p11"/>
                <p:cNvSpPr/>
                <p:nvPr/>
              </p:nvSpPr>
              <p:spPr>
                <a:xfrm>
                  <a:off x="699154" y="762295"/>
                  <a:ext cx="1512698" cy="3676102"/>
                </a:xfrm>
                <a:prstGeom prst="flowChartOffpageConnector">
                  <a:avLst/>
                </a:prstGeom>
                <a:solidFill>
                  <a:srgbClr val="3E15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9" name="Google Shape;819;p11"/>
                <p:cNvSpPr/>
                <p:nvPr/>
              </p:nvSpPr>
              <p:spPr>
                <a:xfrm>
                  <a:off x="764210" y="2661927"/>
                  <a:ext cx="1398914" cy="1699506"/>
                </a:xfrm>
                <a:custGeom>
                  <a:avLst/>
                  <a:gdLst/>
                  <a:ahLst/>
                  <a:cxnLst/>
                  <a:rect l="l" t="t" r="r" b="b"/>
                  <a:pathLst>
                    <a:path w="10105" h="9928" extrusionOk="0">
                      <a:moveTo>
                        <a:pt x="0" y="0"/>
                      </a:moveTo>
                      <a:lnTo>
                        <a:pt x="10103" y="14"/>
                      </a:lnTo>
                      <a:cubicBezTo>
                        <a:pt x="10108" y="1770"/>
                        <a:pt x="10100" y="4030"/>
                        <a:pt x="10105" y="5786"/>
                      </a:cubicBezTo>
                      <a:lnTo>
                        <a:pt x="5051" y="9928"/>
                      </a:lnTo>
                      <a:cubicBezTo>
                        <a:pt x="3382" y="8401"/>
                        <a:pt x="1679" y="7387"/>
                        <a:pt x="10" y="5860"/>
                      </a:cubicBezTo>
                      <a:cubicBezTo>
                        <a:pt x="-4" y="3877"/>
                        <a:pt x="14" y="1983"/>
                        <a:pt x="0" y="0"/>
                      </a:cubicBezTo>
                      <a:close/>
                    </a:path>
                  </a:pathLst>
                </a:custGeom>
                <a:solidFill>
                  <a:srgbClr val="EE36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820" name="Google Shape;820;p11"/>
              <p:cNvSpPr/>
              <p:nvPr/>
            </p:nvSpPr>
            <p:spPr>
              <a:xfrm>
                <a:off x="879155" y="2077954"/>
                <a:ext cx="1512698" cy="641538"/>
              </a:xfrm>
              <a:prstGeom prst="rect">
                <a:avLst/>
              </a:prstGeom>
              <a:solidFill>
                <a:srgbClr val="1891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821" name="Google Shape;821;p11"/>
            <p:cNvGrpSpPr/>
            <p:nvPr/>
          </p:nvGrpSpPr>
          <p:grpSpPr>
            <a:xfrm>
              <a:off x="10375958" y="1757613"/>
              <a:ext cx="1416211" cy="4420231"/>
              <a:chOff x="10375958" y="1383953"/>
              <a:chExt cx="1416211" cy="4420231"/>
            </a:xfrm>
          </p:grpSpPr>
          <p:sp>
            <p:nvSpPr>
              <p:cNvPr id="822" name="Google Shape;822;p11"/>
              <p:cNvSpPr/>
              <p:nvPr/>
            </p:nvSpPr>
            <p:spPr>
              <a:xfrm>
                <a:off x="10375958" y="5034743"/>
                <a:ext cx="1416211"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ZA" sz="1100" b="1" i="0" u="sng" strike="noStrike" cap="none">
                    <a:solidFill>
                      <a:srgbClr val="1891D1"/>
                    </a:solidFill>
                    <a:latin typeface="Montserrat"/>
                    <a:ea typeface="Montserrat"/>
                    <a:cs typeface="Montserrat"/>
                    <a:sym typeface="Montserrat"/>
                  </a:rPr>
                  <a:t>Character</a:t>
                </a:r>
                <a:r>
                  <a:rPr lang="en-ZA" sz="1100" b="0" i="0" u="sng" strike="noStrike" cap="none">
                    <a:solidFill>
                      <a:srgbClr val="1891D1"/>
                    </a:solidFill>
                    <a:latin typeface="Montserrat"/>
                    <a:ea typeface="Montserrat"/>
                    <a:cs typeface="Montserrat"/>
                    <a:sym typeface="Montserrat"/>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ZA" sz="1100" b="0" i="0" u="none" strike="noStrike" cap="none">
                    <a:solidFill>
                      <a:srgbClr val="1891D1"/>
                    </a:solidFill>
                    <a:latin typeface="Montserrat"/>
                    <a:ea typeface="Montserrat"/>
                    <a:cs typeface="Montserrat"/>
                    <a:sym typeface="Montserrat"/>
                  </a:rPr>
                  <a:t>Citizenship</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ZA" sz="1100" b="0" i="0" u="none" strike="noStrike" cap="none">
                    <a:solidFill>
                      <a:srgbClr val="1891D1"/>
                    </a:solidFill>
                    <a:latin typeface="Montserrat"/>
                    <a:ea typeface="Montserrat"/>
                    <a:cs typeface="Montserrat"/>
                    <a:sym typeface="Montserrat"/>
                  </a:rPr>
                  <a:t>Curiosity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ZA" sz="1100" b="0" i="0" u="none" strike="noStrike" cap="none">
                    <a:solidFill>
                      <a:srgbClr val="1891D1"/>
                    </a:solidFill>
                    <a:latin typeface="Montserrat"/>
                    <a:ea typeface="Montserrat"/>
                    <a:cs typeface="Montserrat"/>
                    <a:sym typeface="Montserrat"/>
                  </a:rPr>
                  <a:t>Resilience  </a:t>
                </a:r>
                <a:endParaRPr sz="1400" b="0" i="0" u="none" strike="noStrike" cap="none">
                  <a:solidFill>
                    <a:srgbClr val="000000"/>
                  </a:solidFill>
                  <a:latin typeface="Arial"/>
                  <a:ea typeface="Arial"/>
                  <a:cs typeface="Arial"/>
                  <a:sym typeface="Arial"/>
                </a:endParaRPr>
              </a:p>
            </p:txBody>
          </p:sp>
          <p:grpSp>
            <p:nvGrpSpPr>
              <p:cNvPr id="823" name="Google Shape;823;p11"/>
              <p:cNvGrpSpPr/>
              <p:nvPr/>
            </p:nvGrpSpPr>
            <p:grpSpPr>
              <a:xfrm>
                <a:off x="10456023" y="1383953"/>
                <a:ext cx="1231269" cy="2791054"/>
                <a:chOff x="10265523" y="1307753"/>
                <a:chExt cx="1231269" cy="2791054"/>
              </a:xfrm>
            </p:grpSpPr>
            <p:sp>
              <p:nvSpPr>
                <p:cNvPr id="824" name="Google Shape;824;p11"/>
                <p:cNvSpPr txBox="1"/>
                <p:nvPr/>
              </p:nvSpPr>
              <p:spPr>
                <a:xfrm>
                  <a:off x="10638418" y="1307753"/>
                  <a:ext cx="463638" cy="7637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ZA" sz="4400" b="1" i="0" u="none" strike="noStrike" cap="none">
                      <a:solidFill>
                        <a:schemeClr val="lt1"/>
                      </a:solidFill>
                      <a:latin typeface="Montserrat"/>
                      <a:ea typeface="Montserrat"/>
                      <a:cs typeface="Montserrat"/>
                      <a:sym typeface="Montserrat"/>
                    </a:rPr>
                    <a:t>L</a:t>
                  </a:r>
                  <a:endParaRPr sz="1800" b="1" i="0" u="none" strike="noStrike" cap="none">
                    <a:solidFill>
                      <a:schemeClr val="lt1"/>
                    </a:solidFill>
                    <a:latin typeface="Montserrat"/>
                    <a:ea typeface="Montserrat"/>
                    <a:cs typeface="Montserrat"/>
                    <a:sym typeface="Montserrat"/>
                  </a:endParaRPr>
                </a:p>
              </p:txBody>
            </p:sp>
            <p:sp>
              <p:nvSpPr>
                <p:cNvPr id="825" name="Google Shape;825;p11"/>
                <p:cNvSpPr/>
                <p:nvPr/>
              </p:nvSpPr>
              <p:spPr>
                <a:xfrm>
                  <a:off x="10265523" y="3498643"/>
                  <a:ext cx="1231269"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ZA" sz="1100" b="0" i="0" u="none" strike="noStrike" cap="none">
                      <a:solidFill>
                        <a:schemeClr val="lt1"/>
                      </a:solidFill>
                      <a:latin typeface="Montserrat"/>
                      <a:ea typeface="Montserrat"/>
                      <a:cs typeface="Montserrat"/>
                      <a:sym typeface="Montserrat"/>
                    </a:rPr>
                    <a:t>Learners at the core of the learning cycle. </a:t>
                  </a:r>
                  <a:endParaRPr sz="1400" b="0" i="0" u="none" strike="noStrike" cap="none">
                    <a:solidFill>
                      <a:srgbClr val="000000"/>
                    </a:solidFill>
                    <a:latin typeface="Arial"/>
                    <a:ea typeface="Arial"/>
                    <a:cs typeface="Arial"/>
                    <a:sym typeface="Arial"/>
                  </a:endParaRPr>
                </a:p>
              </p:txBody>
            </p:sp>
            <p:sp>
              <p:nvSpPr>
                <p:cNvPr id="826" name="Google Shape;826;p11"/>
                <p:cNvSpPr txBox="1"/>
                <p:nvPr/>
              </p:nvSpPr>
              <p:spPr>
                <a:xfrm>
                  <a:off x="10366700" y="2000650"/>
                  <a:ext cx="1008097"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ZA" sz="1200" b="0" i="0" u="none" strike="noStrike" cap="none">
                      <a:solidFill>
                        <a:schemeClr val="lt1"/>
                      </a:solidFill>
                      <a:latin typeface="Montserrat"/>
                      <a:ea typeface="Montserrat"/>
                      <a:cs typeface="Montserrat"/>
                      <a:sym typeface="Montserrat"/>
                    </a:rPr>
                    <a:t>Are Learner Centred </a:t>
                  </a:r>
                  <a:endParaRPr sz="1400" b="0" i="0" u="none" strike="noStrike" cap="none">
                    <a:solidFill>
                      <a:srgbClr val="000000"/>
                    </a:solidFill>
                    <a:latin typeface="Arial"/>
                    <a:ea typeface="Arial"/>
                    <a:cs typeface="Arial"/>
                    <a:sym typeface="Arial"/>
                  </a:endParaRPr>
                </a:p>
              </p:txBody>
            </p:sp>
            <p:pic>
              <p:nvPicPr>
                <p:cNvPr id="827" name="Google Shape;827;p11" descr="Icon&#10;&#10;Description automatically generated"/>
                <p:cNvPicPr preferRelativeResize="0"/>
                <p:nvPr/>
              </p:nvPicPr>
              <p:blipFill rotWithShape="1">
                <a:blip r:embed="rId9">
                  <a:alphaModFix/>
                </a:blip>
                <a:srcRect/>
                <a:stretch/>
              </p:blipFill>
              <p:spPr>
                <a:xfrm>
                  <a:off x="10686883" y="2719754"/>
                  <a:ext cx="430043" cy="443433"/>
                </a:xfrm>
                <a:prstGeom prst="rect">
                  <a:avLst/>
                </a:prstGeom>
                <a:noFill/>
                <a:ln>
                  <a:noFill/>
                </a:ln>
              </p:spPr>
            </p:pic>
          </p:grpSp>
        </p:grpSp>
      </p:grpSp>
      <p:grpSp>
        <p:nvGrpSpPr>
          <p:cNvPr id="828" name="Google Shape;828;p11"/>
          <p:cNvGrpSpPr/>
          <p:nvPr/>
        </p:nvGrpSpPr>
        <p:grpSpPr>
          <a:xfrm>
            <a:off x="-1" y="2302691"/>
            <a:ext cx="892995" cy="946130"/>
            <a:chOff x="-1" y="1903864"/>
            <a:chExt cx="892995" cy="946130"/>
          </a:xfrm>
        </p:grpSpPr>
        <p:sp>
          <p:nvSpPr>
            <p:cNvPr id="829" name="Google Shape;829;p11"/>
            <p:cNvSpPr/>
            <p:nvPr/>
          </p:nvSpPr>
          <p:spPr>
            <a:xfrm>
              <a:off x="-1" y="2061176"/>
              <a:ext cx="892995" cy="641536"/>
            </a:xfrm>
            <a:prstGeom prst="rect">
              <a:avLst/>
            </a:prstGeom>
            <a:solidFill>
              <a:srgbClr val="1891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0" name="Google Shape;830;p11"/>
            <p:cNvSpPr txBox="1"/>
            <p:nvPr/>
          </p:nvSpPr>
          <p:spPr>
            <a:xfrm rot="-5400000">
              <a:off x="26742" y="2053763"/>
              <a:ext cx="94613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
                <a:buFont typeface="Arial"/>
                <a:buNone/>
              </a:pPr>
              <a:r>
                <a:rPr lang="en-ZA" sz="1150" b="1" i="0" u="none" strike="noStrike" cap="none">
                  <a:solidFill>
                    <a:schemeClr val="lt1"/>
                  </a:solidFill>
                  <a:latin typeface="Montserrat"/>
                  <a:ea typeface="Montserrat"/>
                  <a:cs typeface="Montserrat"/>
                  <a:sym typeface="Montserrat"/>
                </a:rPr>
                <a:t>Learning</a:t>
              </a:r>
              <a:r>
                <a:rPr lang="en-ZA" sz="1200" b="1" i="0" u="none" strike="noStrike" cap="none">
                  <a:solidFill>
                    <a:schemeClr val="lt1"/>
                  </a:solidFill>
                  <a:latin typeface="Montserrat"/>
                  <a:ea typeface="Montserrat"/>
                  <a:cs typeface="Montserrat"/>
                  <a:sym typeface="Montserrat"/>
                </a:rPr>
                <a:t> spaces that: </a:t>
              </a:r>
              <a:endParaRPr sz="1400" b="0" i="0" u="none" strike="noStrike" cap="none">
                <a:solidFill>
                  <a:srgbClr val="000000"/>
                </a:solidFill>
                <a:latin typeface="Arial"/>
                <a:ea typeface="Arial"/>
                <a:cs typeface="Arial"/>
                <a:sym typeface="Arial"/>
              </a:endParaRPr>
            </a:p>
          </p:txBody>
        </p:sp>
      </p:grpSp>
      <p:cxnSp>
        <p:nvCxnSpPr>
          <p:cNvPr id="831" name="Google Shape;831;p11"/>
          <p:cNvCxnSpPr/>
          <p:nvPr/>
        </p:nvCxnSpPr>
        <p:spPr>
          <a:xfrm>
            <a:off x="432239" y="4802046"/>
            <a:ext cx="0" cy="429156"/>
          </a:xfrm>
          <a:prstGeom prst="straightConnector1">
            <a:avLst/>
          </a:prstGeom>
          <a:noFill/>
          <a:ln w="57150" cap="flat" cmpd="sng">
            <a:solidFill>
              <a:srgbClr val="EE368F"/>
            </a:solidFill>
            <a:prstDash val="solid"/>
            <a:miter lim="800000"/>
            <a:headEnd type="none" w="sm" len="sm"/>
            <a:tailEnd type="triangle" w="med" len="med"/>
          </a:ln>
        </p:spPr>
      </p:cxnSp>
      <p:cxnSp>
        <p:nvCxnSpPr>
          <p:cNvPr id="832" name="Google Shape;832;p11"/>
          <p:cNvCxnSpPr/>
          <p:nvPr/>
        </p:nvCxnSpPr>
        <p:spPr>
          <a:xfrm>
            <a:off x="437752" y="3177164"/>
            <a:ext cx="0" cy="406419"/>
          </a:xfrm>
          <a:prstGeom prst="straightConnector1">
            <a:avLst/>
          </a:prstGeom>
          <a:noFill/>
          <a:ln w="57150" cap="flat" cmpd="sng">
            <a:solidFill>
              <a:srgbClr val="3E154D"/>
            </a:solidFill>
            <a:prstDash val="solid"/>
            <a:miter lim="800000"/>
            <a:headEnd type="none" w="sm" len="sm"/>
            <a:tailEnd type="triangle" w="med" len="med"/>
          </a:ln>
        </p:spPr>
      </p:cxnSp>
      <p:grpSp>
        <p:nvGrpSpPr>
          <p:cNvPr id="833" name="Google Shape;833;p11"/>
          <p:cNvGrpSpPr/>
          <p:nvPr/>
        </p:nvGrpSpPr>
        <p:grpSpPr>
          <a:xfrm>
            <a:off x="1001552" y="6354307"/>
            <a:ext cx="10729185" cy="307777"/>
            <a:chOff x="993163" y="6303973"/>
            <a:chExt cx="10729185" cy="307777"/>
          </a:xfrm>
        </p:grpSpPr>
        <p:sp>
          <p:nvSpPr>
            <p:cNvPr id="834" name="Google Shape;834;p11"/>
            <p:cNvSpPr txBox="1"/>
            <p:nvPr/>
          </p:nvSpPr>
          <p:spPr>
            <a:xfrm>
              <a:off x="993163" y="6303973"/>
              <a:ext cx="389670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ZA" sz="1400" b="0" i="0" u="none" strike="noStrike" cap="none">
                  <a:solidFill>
                    <a:srgbClr val="3C1D50"/>
                  </a:solidFill>
                  <a:latin typeface="Montserrat"/>
                  <a:ea typeface="Montserrat"/>
                  <a:cs typeface="Montserrat"/>
                  <a:sym typeface="Montserrat"/>
                </a:rPr>
                <a:t>Ensuring the whole child development </a:t>
              </a:r>
              <a:endParaRPr sz="1400" b="0" i="0" u="none" strike="noStrike" cap="none">
                <a:solidFill>
                  <a:srgbClr val="000000"/>
                </a:solidFill>
                <a:latin typeface="Arial"/>
                <a:ea typeface="Arial"/>
                <a:cs typeface="Arial"/>
                <a:sym typeface="Arial"/>
              </a:endParaRPr>
            </a:p>
          </p:txBody>
        </p:sp>
        <p:grpSp>
          <p:nvGrpSpPr>
            <p:cNvPr id="835" name="Google Shape;835;p11"/>
            <p:cNvGrpSpPr/>
            <p:nvPr/>
          </p:nvGrpSpPr>
          <p:grpSpPr>
            <a:xfrm>
              <a:off x="4962505" y="6311939"/>
              <a:ext cx="6759843" cy="276999"/>
              <a:chOff x="2667081" y="6858000"/>
              <a:chExt cx="6759843" cy="276999"/>
            </a:xfrm>
          </p:grpSpPr>
          <p:sp>
            <p:nvSpPr>
              <p:cNvPr id="836" name="Google Shape;836;p11"/>
              <p:cNvSpPr txBox="1"/>
              <p:nvPr/>
            </p:nvSpPr>
            <p:spPr>
              <a:xfrm>
                <a:off x="2667081" y="6858000"/>
                <a:ext cx="1354779" cy="276999"/>
              </a:xfrm>
              <a:prstGeom prst="rect">
                <a:avLst/>
              </a:prstGeom>
              <a:solidFill>
                <a:schemeClr val="accent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ZA" sz="1200" b="0" i="0" u="none" strike="noStrike" cap="none">
                    <a:solidFill>
                      <a:srgbClr val="3C1D50"/>
                    </a:solidFill>
                    <a:latin typeface="Montserrat"/>
                    <a:ea typeface="Montserrat"/>
                    <a:cs typeface="Montserrat"/>
                    <a:sym typeface="Montserrat"/>
                  </a:rPr>
                  <a:t>COGNITIVE</a:t>
                </a:r>
                <a:endParaRPr sz="1400" b="0" i="0" u="none" strike="noStrike" cap="none">
                  <a:solidFill>
                    <a:srgbClr val="000000"/>
                  </a:solidFill>
                  <a:latin typeface="Arial"/>
                  <a:ea typeface="Arial"/>
                  <a:cs typeface="Arial"/>
                  <a:sym typeface="Arial"/>
                </a:endParaRPr>
              </a:p>
            </p:txBody>
          </p:sp>
          <p:sp>
            <p:nvSpPr>
              <p:cNvPr id="837" name="Google Shape;837;p11"/>
              <p:cNvSpPr txBox="1"/>
              <p:nvPr/>
            </p:nvSpPr>
            <p:spPr>
              <a:xfrm>
                <a:off x="4021860" y="6858000"/>
                <a:ext cx="1354779" cy="276999"/>
              </a:xfrm>
              <a:prstGeom prst="rect">
                <a:avLst/>
              </a:prstGeom>
              <a:solidFill>
                <a:srgbClr val="46B85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ZA" sz="1200" b="0" i="0" u="none" strike="noStrike" cap="none">
                    <a:solidFill>
                      <a:srgbClr val="3C1D50"/>
                    </a:solidFill>
                    <a:latin typeface="Montserrat"/>
                    <a:ea typeface="Montserrat"/>
                    <a:cs typeface="Montserrat"/>
                    <a:sym typeface="Montserrat"/>
                  </a:rPr>
                  <a:t>CREATIVE </a:t>
                </a:r>
                <a:endParaRPr sz="1400" b="0" i="0" u="none" strike="noStrike" cap="none">
                  <a:solidFill>
                    <a:srgbClr val="000000"/>
                  </a:solidFill>
                  <a:latin typeface="Arial"/>
                  <a:ea typeface="Arial"/>
                  <a:cs typeface="Arial"/>
                  <a:sym typeface="Arial"/>
                </a:endParaRPr>
              </a:p>
            </p:txBody>
          </p:sp>
          <p:sp>
            <p:nvSpPr>
              <p:cNvPr id="838" name="Google Shape;838;p11"/>
              <p:cNvSpPr txBox="1"/>
              <p:nvPr/>
            </p:nvSpPr>
            <p:spPr>
              <a:xfrm>
                <a:off x="5371955" y="6858000"/>
                <a:ext cx="1354779" cy="276999"/>
              </a:xfrm>
              <a:prstGeom prst="rect">
                <a:avLst/>
              </a:prstGeom>
              <a:solidFill>
                <a:srgbClr val="1891D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ZA" sz="1200" b="0" i="0" u="none" strike="noStrike" cap="none">
                    <a:solidFill>
                      <a:srgbClr val="3C1D50"/>
                    </a:solidFill>
                    <a:latin typeface="Montserrat"/>
                    <a:ea typeface="Montserrat"/>
                    <a:cs typeface="Montserrat"/>
                    <a:sym typeface="Montserrat"/>
                  </a:rPr>
                  <a:t>SOCIAL</a:t>
                </a:r>
                <a:endParaRPr sz="1400" b="0" i="0" u="none" strike="noStrike" cap="none">
                  <a:solidFill>
                    <a:srgbClr val="000000"/>
                  </a:solidFill>
                  <a:latin typeface="Arial"/>
                  <a:ea typeface="Arial"/>
                  <a:cs typeface="Arial"/>
                  <a:sym typeface="Arial"/>
                </a:endParaRPr>
              </a:p>
            </p:txBody>
          </p:sp>
          <p:sp>
            <p:nvSpPr>
              <p:cNvPr id="839" name="Google Shape;839;p11"/>
              <p:cNvSpPr txBox="1"/>
              <p:nvPr/>
            </p:nvSpPr>
            <p:spPr>
              <a:xfrm>
                <a:off x="6722050" y="6858000"/>
                <a:ext cx="1354779" cy="276999"/>
              </a:xfrm>
              <a:prstGeom prst="rect">
                <a:avLst/>
              </a:prstGeom>
              <a:solidFill>
                <a:srgbClr val="495DAA"/>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ZA" sz="1200" b="0" i="0" u="none" strike="noStrike" cap="none">
                    <a:solidFill>
                      <a:srgbClr val="3C1D50"/>
                    </a:solidFill>
                    <a:latin typeface="Montserrat"/>
                    <a:ea typeface="Montserrat"/>
                    <a:cs typeface="Montserrat"/>
                    <a:sym typeface="Montserrat"/>
                  </a:rPr>
                  <a:t>PHYSICAL</a:t>
                </a:r>
                <a:endParaRPr sz="1400" b="0" i="0" u="none" strike="noStrike" cap="none">
                  <a:solidFill>
                    <a:srgbClr val="000000"/>
                  </a:solidFill>
                  <a:latin typeface="Arial"/>
                  <a:ea typeface="Arial"/>
                  <a:cs typeface="Arial"/>
                  <a:sym typeface="Arial"/>
                </a:endParaRPr>
              </a:p>
            </p:txBody>
          </p:sp>
          <p:sp>
            <p:nvSpPr>
              <p:cNvPr id="840" name="Google Shape;840;p11"/>
              <p:cNvSpPr txBox="1"/>
              <p:nvPr/>
            </p:nvSpPr>
            <p:spPr>
              <a:xfrm>
                <a:off x="8072145" y="6858000"/>
                <a:ext cx="1354779" cy="276999"/>
              </a:xfrm>
              <a:prstGeom prst="rect">
                <a:avLst/>
              </a:prstGeom>
              <a:solidFill>
                <a:srgbClr val="FFD52D"/>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ZA" sz="1200" b="0" i="0" u="none" strike="noStrike" cap="none">
                    <a:solidFill>
                      <a:srgbClr val="3C1D50"/>
                    </a:solidFill>
                    <a:latin typeface="Montserrat"/>
                    <a:ea typeface="Montserrat"/>
                    <a:cs typeface="Montserrat"/>
                    <a:sym typeface="Montserrat"/>
                  </a:rPr>
                  <a:t>EMOTIONAL</a:t>
                </a:r>
                <a:endParaRPr sz="1400" b="0" i="0" u="none" strike="noStrike" cap="none">
                  <a:solidFill>
                    <a:srgbClr val="000000"/>
                  </a:solidFill>
                  <a:latin typeface="Arial"/>
                  <a:ea typeface="Arial"/>
                  <a:cs typeface="Arial"/>
                  <a:sym typeface="Arial"/>
                </a:endParaRPr>
              </a:p>
            </p:txBody>
          </p:sp>
        </p:grpSp>
      </p:grpSp>
      <p:sp>
        <p:nvSpPr>
          <p:cNvPr id="841" name="Google Shape;841;p11"/>
          <p:cNvSpPr/>
          <p:nvPr/>
        </p:nvSpPr>
        <p:spPr>
          <a:xfrm>
            <a:off x="879155" y="1852613"/>
            <a:ext cx="10929743" cy="4818997"/>
          </a:xfrm>
          <a:prstGeom prst="rect">
            <a:avLst/>
          </a:prstGeom>
          <a:noFill/>
          <a:ln w="19050" cap="flat" cmpd="sng">
            <a:solidFill>
              <a:srgbClr val="3C1D5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842" name="Google Shape;842;p11"/>
          <p:cNvCxnSpPr/>
          <p:nvPr/>
        </p:nvCxnSpPr>
        <p:spPr>
          <a:xfrm>
            <a:off x="942010" y="6322384"/>
            <a:ext cx="10880959" cy="0"/>
          </a:xfrm>
          <a:prstGeom prst="straightConnector1">
            <a:avLst/>
          </a:prstGeom>
          <a:noFill/>
          <a:ln w="19050" cap="flat" cmpd="sng">
            <a:solidFill>
              <a:srgbClr val="3C1D50"/>
            </a:solidFill>
            <a:prstDash val="dash"/>
            <a:miter lim="800000"/>
            <a:headEnd type="none" w="sm" len="sm"/>
            <a:tailEnd type="none" w="sm" len="sm"/>
          </a:ln>
        </p:spPr>
      </p:cxnSp>
      <p:sp>
        <p:nvSpPr>
          <p:cNvPr id="843" name="Google Shape;843;p11"/>
          <p:cNvSpPr txBox="1">
            <a:spLocks noGrp="1"/>
          </p:cNvSpPr>
          <p:nvPr>
            <p:ph type="sldNum" idx="12"/>
          </p:nvPr>
        </p:nvSpPr>
        <p:spPr>
          <a:xfrm>
            <a:off x="9335325" y="640207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ZA"/>
              <a:t>12</a:t>
            </a:fld>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12"/>
          <p:cNvSpPr txBox="1">
            <a:spLocks noGrp="1"/>
          </p:cNvSpPr>
          <p:nvPr>
            <p:ph type="title"/>
          </p:nvPr>
        </p:nvSpPr>
        <p:spPr>
          <a:xfrm>
            <a:off x="754449" y="390352"/>
            <a:ext cx="9956799" cy="112500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B5EC4"/>
              </a:buClr>
              <a:buSzPts val="4400"/>
              <a:buFont typeface="Montserrat SemiBold"/>
              <a:buNone/>
            </a:pPr>
            <a:r>
              <a:rPr lang="en-ZA"/>
              <a:t>Its Quiz time</a:t>
            </a:r>
            <a:endParaRPr/>
          </a:p>
        </p:txBody>
      </p:sp>
      <p:grpSp>
        <p:nvGrpSpPr>
          <p:cNvPr id="849" name="Google Shape;849;p12"/>
          <p:cNvGrpSpPr/>
          <p:nvPr/>
        </p:nvGrpSpPr>
        <p:grpSpPr>
          <a:xfrm>
            <a:off x="851844" y="1520791"/>
            <a:ext cx="11434633" cy="973899"/>
            <a:chOff x="838200" y="1835506"/>
            <a:chExt cx="11434633" cy="973899"/>
          </a:xfrm>
        </p:grpSpPr>
        <p:pic>
          <p:nvPicPr>
            <p:cNvPr id="850" name="Google Shape;850;p12" descr="Icon&#10;&#10;Description automatically generated"/>
            <p:cNvPicPr preferRelativeResize="0"/>
            <p:nvPr/>
          </p:nvPicPr>
          <p:blipFill rotWithShape="1">
            <a:blip r:embed="rId3">
              <a:alphaModFix/>
            </a:blip>
            <a:srcRect/>
            <a:stretch/>
          </p:blipFill>
          <p:spPr>
            <a:xfrm>
              <a:off x="838200" y="1835506"/>
              <a:ext cx="912083" cy="912083"/>
            </a:xfrm>
            <a:prstGeom prst="rect">
              <a:avLst/>
            </a:prstGeom>
            <a:noFill/>
            <a:ln>
              <a:noFill/>
            </a:ln>
          </p:spPr>
        </p:pic>
        <p:sp>
          <p:nvSpPr>
            <p:cNvPr id="851" name="Google Shape;851;p12"/>
            <p:cNvSpPr txBox="1"/>
            <p:nvPr/>
          </p:nvSpPr>
          <p:spPr>
            <a:xfrm>
              <a:off x="1955199" y="1855298"/>
              <a:ext cx="10317634"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ZA" sz="2800" b="0" i="0" u="none" strike="noStrike" cap="none">
                  <a:solidFill>
                    <a:schemeClr val="dk1"/>
                  </a:solidFill>
                  <a:latin typeface="Montserrat Light"/>
                  <a:ea typeface="Montserrat Light"/>
                  <a:cs typeface="Montserrat Light"/>
                  <a:sym typeface="Montserrat Light"/>
                </a:rPr>
                <a:t>The questions will appear on the screen, there will be 3 questions. </a:t>
              </a:r>
              <a:endParaRPr sz="1400" b="0" i="0" u="none" strike="noStrike" cap="none">
                <a:solidFill>
                  <a:srgbClr val="000000"/>
                </a:solidFill>
                <a:latin typeface="Arial"/>
                <a:ea typeface="Arial"/>
                <a:cs typeface="Arial"/>
                <a:sym typeface="Arial"/>
              </a:endParaRPr>
            </a:p>
          </p:txBody>
        </p:sp>
      </p:grpSp>
      <p:grpSp>
        <p:nvGrpSpPr>
          <p:cNvPr id="852" name="Google Shape;852;p12"/>
          <p:cNvGrpSpPr/>
          <p:nvPr/>
        </p:nvGrpSpPr>
        <p:grpSpPr>
          <a:xfrm>
            <a:off x="851844" y="2565358"/>
            <a:ext cx="11632598" cy="912083"/>
            <a:chOff x="838200" y="2845513"/>
            <a:chExt cx="11632598" cy="912083"/>
          </a:xfrm>
        </p:grpSpPr>
        <p:sp>
          <p:nvSpPr>
            <p:cNvPr id="853" name="Google Shape;853;p12"/>
            <p:cNvSpPr txBox="1"/>
            <p:nvPr/>
          </p:nvSpPr>
          <p:spPr>
            <a:xfrm>
              <a:off x="1955199" y="3060075"/>
              <a:ext cx="1051559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ZA" sz="2800" b="0" i="0" u="none" strike="noStrike" cap="none">
                  <a:solidFill>
                    <a:schemeClr val="dk1"/>
                  </a:solidFill>
                  <a:latin typeface="Montserrat Light"/>
                  <a:ea typeface="Montserrat Light"/>
                  <a:cs typeface="Montserrat Light"/>
                  <a:sym typeface="Montserrat Light"/>
                </a:rPr>
                <a:t>The quiz will be multiple choice</a:t>
              </a:r>
              <a:endParaRPr sz="1400" b="0" i="0" u="none" strike="noStrike" cap="none">
                <a:solidFill>
                  <a:srgbClr val="000000"/>
                </a:solidFill>
                <a:latin typeface="Arial"/>
                <a:ea typeface="Arial"/>
                <a:cs typeface="Arial"/>
                <a:sym typeface="Arial"/>
              </a:endParaRPr>
            </a:p>
          </p:txBody>
        </p:sp>
        <p:pic>
          <p:nvPicPr>
            <p:cNvPr id="854" name="Google Shape;854;p12" descr="Icon&#10;&#10;Description automatically generated"/>
            <p:cNvPicPr preferRelativeResize="0"/>
            <p:nvPr/>
          </p:nvPicPr>
          <p:blipFill rotWithShape="1">
            <a:blip r:embed="rId3">
              <a:alphaModFix/>
            </a:blip>
            <a:srcRect/>
            <a:stretch/>
          </p:blipFill>
          <p:spPr>
            <a:xfrm>
              <a:off x="838200" y="2845513"/>
              <a:ext cx="912083" cy="912083"/>
            </a:xfrm>
            <a:prstGeom prst="rect">
              <a:avLst/>
            </a:prstGeom>
            <a:noFill/>
            <a:ln>
              <a:noFill/>
            </a:ln>
          </p:spPr>
        </p:pic>
      </p:grpSp>
      <p:grpSp>
        <p:nvGrpSpPr>
          <p:cNvPr id="855" name="Google Shape;855;p12"/>
          <p:cNvGrpSpPr/>
          <p:nvPr/>
        </p:nvGrpSpPr>
        <p:grpSpPr>
          <a:xfrm>
            <a:off x="855963" y="3608330"/>
            <a:ext cx="11430514" cy="912083"/>
            <a:chOff x="826230" y="3856117"/>
            <a:chExt cx="11430514" cy="912083"/>
          </a:xfrm>
        </p:grpSpPr>
        <p:sp>
          <p:nvSpPr>
            <p:cNvPr id="856" name="Google Shape;856;p12"/>
            <p:cNvSpPr txBox="1"/>
            <p:nvPr/>
          </p:nvSpPr>
          <p:spPr>
            <a:xfrm>
              <a:off x="1939110" y="4031501"/>
              <a:ext cx="1031763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ZA" sz="2800" b="0" i="0" u="none" strike="noStrike" cap="none">
                  <a:solidFill>
                    <a:schemeClr val="dk1"/>
                  </a:solidFill>
                  <a:latin typeface="Montserrat Light"/>
                  <a:ea typeface="Montserrat Light"/>
                  <a:cs typeface="Montserrat Light"/>
                  <a:sym typeface="Montserrat Light"/>
                </a:rPr>
                <a:t>Write your answers on a piece of paper (e.g. A, B or C)</a:t>
              </a:r>
              <a:endParaRPr sz="2800" b="0" i="0" u="none" strike="noStrike" cap="none">
                <a:solidFill>
                  <a:schemeClr val="dk1"/>
                </a:solidFill>
                <a:latin typeface="Montserrat Light"/>
                <a:ea typeface="Montserrat Light"/>
                <a:cs typeface="Montserrat Light"/>
                <a:sym typeface="Montserrat Light"/>
              </a:endParaRPr>
            </a:p>
          </p:txBody>
        </p:sp>
        <p:pic>
          <p:nvPicPr>
            <p:cNvPr id="857" name="Google Shape;857;p12" descr="Icon&#10;&#10;Description automatically generated"/>
            <p:cNvPicPr preferRelativeResize="0"/>
            <p:nvPr/>
          </p:nvPicPr>
          <p:blipFill rotWithShape="1">
            <a:blip r:embed="rId3">
              <a:alphaModFix/>
            </a:blip>
            <a:srcRect/>
            <a:stretch/>
          </p:blipFill>
          <p:spPr>
            <a:xfrm>
              <a:off x="826230" y="3856117"/>
              <a:ext cx="912083" cy="912083"/>
            </a:xfrm>
            <a:prstGeom prst="rect">
              <a:avLst/>
            </a:prstGeom>
            <a:noFill/>
            <a:ln>
              <a:noFill/>
            </a:ln>
          </p:spPr>
        </p:pic>
      </p:grpSp>
      <p:grpSp>
        <p:nvGrpSpPr>
          <p:cNvPr id="858" name="Google Shape;858;p12"/>
          <p:cNvGrpSpPr/>
          <p:nvPr/>
        </p:nvGrpSpPr>
        <p:grpSpPr>
          <a:xfrm>
            <a:off x="867933" y="4611352"/>
            <a:ext cx="11301157" cy="1064300"/>
            <a:chOff x="838200" y="4845827"/>
            <a:chExt cx="11301157" cy="1064300"/>
          </a:xfrm>
        </p:grpSpPr>
        <p:sp>
          <p:nvSpPr>
            <p:cNvPr id="859" name="Google Shape;859;p12"/>
            <p:cNvSpPr txBox="1"/>
            <p:nvPr/>
          </p:nvSpPr>
          <p:spPr>
            <a:xfrm>
              <a:off x="1939110" y="4956020"/>
              <a:ext cx="10200247"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ZA" sz="2800" b="0" i="0" u="none" strike="noStrike" cap="none">
                  <a:solidFill>
                    <a:schemeClr val="dk1"/>
                  </a:solidFill>
                  <a:latin typeface="Montserrat Light"/>
                  <a:ea typeface="Montserrat Light"/>
                  <a:cs typeface="Montserrat Light"/>
                  <a:sym typeface="Montserrat Light"/>
                </a:rPr>
                <a:t>The answers will then appear on the screen and you can mark yourself. </a:t>
              </a:r>
              <a:endParaRPr sz="1400" b="0" i="0" u="none" strike="noStrike" cap="none">
                <a:solidFill>
                  <a:srgbClr val="000000"/>
                </a:solidFill>
                <a:latin typeface="Arial"/>
                <a:ea typeface="Arial"/>
                <a:cs typeface="Arial"/>
                <a:sym typeface="Arial"/>
              </a:endParaRPr>
            </a:p>
          </p:txBody>
        </p:sp>
        <p:pic>
          <p:nvPicPr>
            <p:cNvPr id="860" name="Google Shape;860;p12" descr="Icon&#10;&#10;Description automatically generated"/>
            <p:cNvPicPr preferRelativeResize="0"/>
            <p:nvPr/>
          </p:nvPicPr>
          <p:blipFill rotWithShape="1">
            <a:blip r:embed="rId3">
              <a:alphaModFix/>
            </a:blip>
            <a:srcRect/>
            <a:stretch/>
          </p:blipFill>
          <p:spPr>
            <a:xfrm>
              <a:off x="838200" y="4845827"/>
              <a:ext cx="912083" cy="912083"/>
            </a:xfrm>
            <a:prstGeom prst="rect">
              <a:avLst/>
            </a:prstGeom>
            <a:noFill/>
            <a:ln>
              <a:noFill/>
            </a:ln>
          </p:spPr>
        </p:pic>
      </p:grpSp>
      <p:sp>
        <p:nvSpPr>
          <p:cNvPr id="861" name="Google Shape;861;p12"/>
          <p:cNvSpPr txBox="1"/>
          <p:nvPr/>
        </p:nvSpPr>
        <p:spPr>
          <a:xfrm>
            <a:off x="7226642" y="5969652"/>
            <a:ext cx="489327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ZA" sz="2800" b="0" i="1" u="none" strike="noStrike" cap="none">
                <a:solidFill>
                  <a:schemeClr val="dk1"/>
                </a:solidFill>
                <a:latin typeface="Montserrat Light"/>
                <a:ea typeface="Montserrat Light"/>
                <a:cs typeface="Montserrat Light"/>
                <a:sym typeface="Montserrat Light"/>
              </a:rPr>
              <a:t>This is just a bit of fun ☺ </a:t>
            </a:r>
            <a:endParaRPr sz="2800" b="0" i="1" u="none" strike="noStrike" cap="none">
              <a:solidFill>
                <a:schemeClr val="dk1"/>
              </a:solidFill>
              <a:latin typeface="Montserrat Light"/>
              <a:ea typeface="Montserrat Light"/>
              <a:cs typeface="Montserrat Light"/>
              <a:sym typeface="Montserrat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1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ZA"/>
              <a:t>14</a:t>
            </a:fld>
            <a:endParaRPr/>
          </a:p>
        </p:txBody>
      </p:sp>
      <p:sp>
        <p:nvSpPr>
          <p:cNvPr id="868" name="Google Shape;868;p13"/>
          <p:cNvSpPr/>
          <p:nvPr/>
        </p:nvSpPr>
        <p:spPr>
          <a:xfrm>
            <a:off x="1706748" y="971347"/>
            <a:ext cx="6096000" cy="37170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ZA" sz="1800" b="1" i="0" u="none" strike="noStrike" cap="none">
                <a:solidFill>
                  <a:srgbClr val="7030A0"/>
                </a:solidFill>
                <a:latin typeface="Montserrat Light"/>
                <a:ea typeface="Montserrat Light"/>
                <a:cs typeface="Montserrat Light"/>
                <a:sym typeface="Montserrat Light"/>
              </a:rPr>
              <a:t>1. Circle the correct three stages in our PBL model </a:t>
            </a:r>
            <a:endParaRPr sz="1400" b="0" i="0" u="none" strike="noStrike" cap="none">
              <a:solidFill>
                <a:srgbClr val="000000"/>
              </a:solidFill>
              <a:latin typeface="Arial"/>
              <a:ea typeface="Arial"/>
              <a:cs typeface="Arial"/>
              <a:sym typeface="Arial"/>
            </a:endParaRPr>
          </a:p>
        </p:txBody>
      </p:sp>
      <p:sp>
        <p:nvSpPr>
          <p:cNvPr id="869" name="Google Shape;869;p13"/>
          <p:cNvSpPr/>
          <p:nvPr/>
        </p:nvSpPr>
        <p:spPr>
          <a:xfrm>
            <a:off x="1706748" y="1916537"/>
            <a:ext cx="3274979" cy="101438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400"/>
              <a:buFont typeface="Arial"/>
              <a:buNone/>
            </a:pPr>
            <a:r>
              <a:rPr lang="en-ZA" sz="1400" b="0" i="0" u="none" strike="noStrike" cap="none">
                <a:solidFill>
                  <a:schemeClr val="dk1"/>
                </a:solidFill>
                <a:latin typeface="Montserrat Light"/>
                <a:ea typeface="Montserrat Light"/>
                <a:cs typeface="Montserrat Light"/>
                <a:sym typeface="Montserrat Light"/>
              </a:rPr>
              <a:t>                        A</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400"/>
              <a:buFont typeface="Arial"/>
              <a:buNone/>
            </a:pPr>
            <a:r>
              <a:rPr lang="en-ZA" sz="1400" b="0" i="0" u="none" strike="noStrike" cap="none">
                <a:solidFill>
                  <a:schemeClr val="dk1"/>
                </a:solidFill>
                <a:latin typeface="Montserrat Light"/>
                <a:ea typeface="Montserrat Light"/>
                <a:cs typeface="Montserrat Light"/>
                <a:sym typeface="Montserrat Light"/>
              </a:rPr>
              <a:t>Investigation based learning</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400"/>
              <a:buFont typeface="Arial"/>
              <a:buNone/>
            </a:pPr>
            <a:r>
              <a:rPr lang="en-ZA" sz="1400" b="0" i="0" u="none" strike="noStrike" cap="none">
                <a:solidFill>
                  <a:schemeClr val="dk1"/>
                </a:solidFill>
                <a:latin typeface="Montserrat Light"/>
                <a:ea typeface="Montserrat Light"/>
                <a:cs typeface="Montserrat Light"/>
                <a:sym typeface="Montserrat Light"/>
              </a:rPr>
              <a:t>Problem based learning</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400"/>
              <a:buFont typeface="Arial"/>
              <a:buNone/>
            </a:pPr>
            <a:r>
              <a:rPr lang="en-ZA" sz="1400" b="0" i="0" u="none" strike="noStrike" cap="none">
                <a:solidFill>
                  <a:schemeClr val="dk1"/>
                </a:solidFill>
                <a:latin typeface="Montserrat Light"/>
                <a:ea typeface="Montserrat Light"/>
                <a:cs typeface="Montserrat Light"/>
                <a:sym typeface="Montserrat Light"/>
              </a:rPr>
              <a:t>Design based learning</a:t>
            </a:r>
            <a:endParaRPr sz="1800" b="0" i="0" u="none" strike="noStrike" cap="none">
              <a:solidFill>
                <a:schemeClr val="dk1"/>
              </a:solidFill>
              <a:latin typeface="Montserrat Light"/>
              <a:ea typeface="Montserrat Light"/>
              <a:cs typeface="Montserrat Light"/>
              <a:sym typeface="Montserrat Light"/>
            </a:endParaRPr>
          </a:p>
        </p:txBody>
      </p:sp>
      <p:sp>
        <p:nvSpPr>
          <p:cNvPr id="870" name="Google Shape;870;p13"/>
          <p:cNvSpPr/>
          <p:nvPr/>
        </p:nvSpPr>
        <p:spPr>
          <a:xfrm>
            <a:off x="5341650" y="1908057"/>
            <a:ext cx="3274979" cy="101438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400"/>
              <a:buFont typeface="Arial"/>
              <a:buNone/>
            </a:pPr>
            <a:r>
              <a:rPr lang="en-ZA" sz="1400" b="0" i="0" u="none" strike="noStrike" cap="none">
                <a:solidFill>
                  <a:schemeClr val="dk1"/>
                </a:solidFill>
                <a:latin typeface="Montserrat Light"/>
                <a:ea typeface="Montserrat Light"/>
                <a:cs typeface="Montserrat Light"/>
                <a:sym typeface="Montserrat Light"/>
              </a:rPr>
              <a:t>                     B</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400"/>
              <a:buFont typeface="Arial"/>
              <a:buNone/>
            </a:pPr>
            <a:r>
              <a:rPr lang="en-ZA" sz="1400" b="0" i="0" u="none" strike="noStrike" cap="none">
                <a:solidFill>
                  <a:schemeClr val="dk1"/>
                </a:solidFill>
                <a:latin typeface="Montserrat Light"/>
                <a:ea typeface="Montserrat Light"/>
                <a:cs typeface="Montserrat Light"/>
                <a:sym typeface="Montserrat Light"/>
              </a:rPr>
              <a:t>Inquiry based learning</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400"/>
              <a:buFont typeface="Arial"/>
              <a:buNone/>
            </a:pPr>
            <a:r>
              <a:rPr lang="en-ZA" sz="1400" b="0" i="0" u="none" strike="noStrike" cap="none">
                <a:solidFill>
                  <a:schemeClr val="dk1"/>
                </a:solidFill>
                <a:latin typeface="Montserrat Light"/>
                <a:ea typeface="Montserrat Light"/>
                <a:cs typeface="Montserrat Light"/>
                <a:sym typeface="Montserrat Light"/>
              </a:rPr>
              <a:t>Problem based learning</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400"/>
              <a:buFont typeface="Arial"/>
              <a:buNone/>
            </a:pPr>
            <a:r>
              <a:rPr lang="en-ZA" sz="1400" b="0" i="0" u="none" strike="noStrike" cap="none">
                <a:solidFill>
                  <a:schemeClr val="dk1"/>
                </a:solidFill>
                <a:latin typeface="Montserrat Light"/>
                <a:ea typeface="Montserrat Light"/>
                <a:cs typeface="Montserrat Light"/>
                <a:sym typeface="Montserrat Light"/>
              </a:rPr>
              <a:t>Design based learning</a:t>
            </a:r>
            <a:endParaRPr sz="1800" b="0" i="0" u="none" strike="noStrike" cap="none">
              <a:solidFill>
                <a:schemeClr val="dk1"/>
              </a:solidFill>
              <a:latin typeface="Montserrat Light"/>
              <a:ea typeface="Montserrat Light"/>
              <a:cs typeface="Montserrat Light"/>
              <a:sym typeface="Montserrat Light"/>
            </a:endParaRPr>
          </a:p>
        </p:txBody>
      </p:sp>
      <p:sp>
        <p:nvSpPr>
          <p:cNvPr id="871" name="Google Shape;871;p13"/>
          <p:cNvSpPr/>
          <p:nvPr/>
        </p:nvSpPr>
        <p:spPr>
          <a:xfrm>
            <a:off x="3344237" y="3227776"/>
            <a:ext cx="3274979" cy="101438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400"/>
              <a:buFont typeface="Arial"/>
              <a:buNone/>
            </a:pPr>
            <a:r>
              <a:rPr lang="en-ZA" sz="1400" b="0" i="0" u="none" strike="noStrike" cap="none">
                <a:solidFill>
                  <a:schemeClr val="dk1"/>
                </a:solidFill>
                <a:latin typeface="Montserrat Light"/>
                <a:ea typeface="Montserrat Light"/>
                <a:cs typeface="Montserrat Light"/>
                <a:sym typeface="Montserrat Light"/>
              </a:rPr>
              <a:t>                     C</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400"/>
              <a:buFont typeface="Arial"/>
              <a:buNone/>
            </a:pPr>
            <a:r>
              <a:rPr lang="en-ZA" sz="1400" b="0" i="0" u="none" strike="noStrike" cap="none">
                <a:solidFill>
                  <a:schemeClr val="dk1"/>
                </a:solidFill>
                <a:latin typeface="Montserrat Light"/>
                <a:ea typeface="Montserrat Light"/>
                <a:cs typeface="Montserrat Light"/>
                <a:sym typeface="Montserrat Light"/>
              </a:rPr>
              <a:t>Inquiry based learning</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400"/>
              <a:buFont typeface="Arial"/>
              <a:buNone/>
            </a:pPr>
            <a:r>
              <a:rPr lang="en-ZA" sz="1400" b="0" i="0" u="none" strike="noStrike" cap="none">
                <a:solidFill>
                  <a:schemeClr val="dk1"/>
                </a:solidFill>
                <a:latin typeface="Montserrat Light"/>
                <a:ea typeface="Montserrat Light"/>
                <a:cs typeface="Montserrat Light"/>
                <a:sym typeface="Montserrat Light"/>
              </a:rPr>
              <a:t>Project based learning</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400"/>
              <a:buFont typeface="Arial"/>
              <a:buNone/>
            </a:pPr>
            <a:r>
              <a:rPr lang="en-ZA" sz="1400" b="0" i="0" u="none" strike="noStrike" cap="none">
                <a:solidFill>
                  <a:schemeClr val="dk1"/>
                </a:solidFill>
                <a:latin typeface="Montserrat Light"/>
                <a:ea typeface="Montserrat Light"/>
                <a:cs typeface="Montserrat Light"/>
                <a:sym typeface="Montserrat Light"/>
              </a:rPr>
              <a:t>Design based learning</a:t>
            </a:r>
            <a:endParaRPr sz="1800" b="0" i="0" u="none" strike="noStrike" cap="none">
              <a:solidFill>
                <a:schemeClr val="dk1"/>
              </a:solidFill>
              <a:latin typeface="Montserrat Light"/>
              <a:ea typeface="Montserrat Light"/>
              <a:cs typeface="Montserrat Light"/>
              <a:sym typeface="Montserrat Light"/>
            </a:endParaRPr>
          </a:p>
        </p:txBody>
      </p:sp>
      <p:sp>
        <p:nvSpPr>
          <p:cNvPr id="872" name="Google Shape;872;p13"/>
          <p:cNvSpPr/>
          <p:nvPr/>
        </p:nvSpPr>
        <p:spPr>
          <a:xfrm>
            <a:off x="8129833" y="883485"/>
            <a:ext cx="3256853" cy="68505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ZA" sz="1800" b="1" i="0" u="none" strike="noStrike" cap="none">
                <a:solidFill>
                  <a:srgbClr val="7030A0"/>
                </a:solidFill>
                <a:latin typeface="Montserrat Light"/>
                <a:ea typeface="Montserrat Light"/>
                <a:cs typeface="Montserrat Light"/>
                <a:sym typeface="Montserrat Light"/>
              </a:rPr>
              <a:t>1. Circle the correct three stages in our PBL model </a:t>
            </a:r>
            <a:endParaRPr sz="1400" b="0" i="0" u="none" strike="noStrike" cap="none">
              <a:solidFill>
                <a:srgbClr val="000000"/>
              </a:solidFill>
              <a:latin typeface="Arial"/>
              <a:ea typeface="Arial"/>
              <a:cs typeface="Arial"/>
              <a:sym typeface="Arial"/>
            </a:endParaRPr>
          </a:p>
        </p:txBody>
      </p:sp>
      <p:sp>
        <p:nvSpPr>
          <p:cNvPr id="873" name="Google Shape;873;p13"/>
          <p:cNvSpPr/>
          <p:nvPr/>
        </p:nvSpPr>
        <p:spPr>
          <a:xfrm>
            <a:off x="8637001" y="1968377"/>
            <a:ext cx="3274979" cy="101438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400"/>
              <a:buFont typeface="Arial"/>
              <a:buNone/>
            </a:pPr>
            <a:r>
              <a:rPr lang="en-ZA" sz="1400" b="0" i="0" u="none" strike="noStrike" cap="none">
                <a:solidFill>
                  <a:schemeClr val="dk1"/>
                </a:solidFill>
                <a:latin typeface="Montserrat Light"/>
                <a:ea typeface="Montserrat Light"/>
                <a:cs typeface="Montserrat Light"/>
                <a:sym typeface="Montserrat Light"/>
              </a:rPr>
              <a:t>                     B</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400"/>
              <a:buFont typeface="Arial"/>
              <a:buNone/>
            </a:pPr>
            <a:r>
              <a:rPr lang="en-ZA" sz="1400" b="0" i="0" u="none" strike="noStrike" cap="none">
                <a:solidFill>
                  <a:schemeClr val="dk1"/>
                </a:solidFill>
                <a:latin typeface="Montserrat Light"/>
                <a:ea typeface="Montserrat Light"/>
                <a:cs typeface="Montserrat Light"/>
                <a:sym typeface="Montserrat Light"/>
              </a:rPr>
              <a:t>Inquiry based learning</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400"/>
              <a:buFont typeface="Arial"/>
              <a:buNone/>
            </a:pPr>
            <a:r>
              <a:rPr lang="en-ZA" sz="1400" b="0" i="0" u="none" strike="noStrike" cap="none">
                <a:solidFill>
                  <a:schemeClr val="dk1"/>
                </a:solidFill>
                <a:latin typeface="Montserrat Light"/>
                <a:ea typeface="Montserrat Light"/>
                <a:cs typeface="Montserrat Light"/>
                <a:sym typeface="Montserrat Light"/>
              </a:rPr>
              <a:t>Problem based learning</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400"/>
              <a:buFont typeface="Arial"/>
              <a:buNone/>
            </a:pPr>
            <a:r>
              <a:rPr lang="en-ZA" sz="1400" b="0" i="0" u="none" strike="noStrike" cap="none">
                <a:solidFill>
                  <a:schemeClr val="dk1"/>
                </a:solidFill>
                <a:latin typeface="Montserrat Light"/>
                <a:ea typeface="Montserrat Light"/>
                <a:cs typeface="Montserrat Light"/>
                <a:sym typeface="Montserrat Light"/>
              </a:rPr>
              <a:t>Design based learning</a:t>
            </a:r>
            <a:endParaRPr sz="1800" b="0" i="0" u="none" strike="noStrike" cap="none">
              <a:solidFill>
                <a:schemeClr val="dk1"/>
              </a:solidFill>
              <a:latin typeface="Montserrat Light"/>
              <a:ea typeface="Montserrat Light"/>
              <a:cs typeface="Montserrat Light"/>
              <a:sym typeface="Montserrat Light"/>
            </a:endParaRPr>
          </a:p>
        </p:txBody>
      </p:sp>
      <p:sp>
        <p:nvSpPr>
          <p:cNvPr id="874" name="Google Shape;874;p13"/>
          <p:cNvSpPr/>
          <p:nvPr/>
        </p:nvSpPr>
        <p:spPr>
          <a:xfrm>
            <a:off x="1400025" y="883485"/>
            <a:ext cx="6709445" cy="388968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9"/>
                                        </p:tgtEl>
                                        <p:attrNameLst>
                                          <p:attrName>style.visibility</p:attrName>
                                        </p:attrNameLst>
                                      </p:cBhvr>
                                      <p:to>
                                        <p:strVal val="visible"/>
                                      </p:to>
                                    </p:set>
                                    <p:anim calcmode="lin" valueType="num">
                                      <p:cBhvr additive="base">
                                        <p:cTn id="7" dur="500"/>
                                        <p:tgtEl>
                                          <p:spTgt spid="86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870"/>
                                        </p:tgtEl>
                                        <p:attrNameLst>
                                          <p:attrName>style.visibility</p:attrName>
                                        </p:attrNameLst>
                                      </p:cBhvr>
                                      <p:to>
                                        <p:strVal val="visible"/>
                                      </p:to>
                                    </p:set>
                                    <p:anim calcmode="lin" valueType="num">
                                      <p:cBhvr additive="base">
                                        <p:cTn id="10" dur="500"/>
                                        <p:tgtEl>
                                          <p:spTgt spid="870"/>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871"/>
                                        </p:tgtEl>
                                        <p:attrNameLst>
                                          <p:attrName>style.visibility</p:attrName>
                                        </p:attrNameLst>
                                      </p:cBhvr>
                                      <p:to>
                                        <p:strVal val="visible"/>
                                      </p:to>
                                    </p:set>
                                    <p:anim calcmode="lin" valueType="num">
                                      <p:cBhvr additive="base">
                                        <p:cTn id="13" dur="500"/>
                                        <p:tgtEl>
                                          <p:spTgt spid="871"/>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68"/>
                                        </p:tgtEl>
                                        <p:attrNameLst>
                                          <p:attrName>style.visibility</p:attrName>
                                        </p:attrNameLst>
                                      </p:cBhvr>
                                      <p:to>
                                        <p:strVal val="visible"/>
                                      </p:to>
                                    </p:set>
                                    <p:anim calcmode="lin" valueType="num">
                                      <p:cBhvr additive="base">
                                        <p:cTn id="16" dur="500"/>
                                        <p:tgtEl>
                                          <p:spTgt spid="86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74"/>
                                        </p:tgtEl>
                                        <p:attrNameLst>
                                          <p:attrName>style.visibility</p:attrName>
                                        </p:attrNameLst>
                                      </p:cBhvr>
                                      <p:to>
                                        <p:strVal val="visible"/>
                                      </p:to>
                                    </p:set>
                                    <p:anim calcmode="lin" valueType="num">
                                      <p:cBhvr additive="base">
                                        <p:cTn id="21" dur="500"/>
                                        <p:tgtEl>
                                          <p:spTgt spid="87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872"/>
                                        </p:tgtEl>
                                        <p:attrNameLst>
                                          <p:attrName>style.visibility</p:attrName>
                                        </p:attrNameLst>
                                      </p:cBhvr>
                                      <p:to>
                                        <p:strVal val="visible"/>
                                      </p:to>
                                    </p:set>
                                    <p:anim calcmode="lin" valueType="num">
                                      <p:cBhvr additive="base">
                                        <p:cTn id="26" dur="500"/>
                                        <p:tgtEl>
                                          <p:spTgt spid="872"/>
                                        </p:tgtEl>
                                        <p:attrNameLst>
                                          <p:attrName>ppt_y</p:attrName>
                                        </p:attrNameLst>
                                      </p:cBhvr>
                                      <p:tavLst>
                                        <p:tav tm="0">
                                          <p:val>
                                            <p:strVal val="#ppt_y+1"/>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73"/>
                                        </p:tgtEl>
                                        <p:attrNameLst>
                                          <p:attrName>style.visibility</p:attrName>
                                        </p:attrNameLst>
                                      </p:cBhvr>
                                      <p:to>
                                        <p:strVal val="visible"/>
                                      </p:to>
                                    </p:set>
                                    <p:anim calcmode="lin" valueType="num">
                                      <p:cBhvr additive="base">
                                        <p:cTn id="29" dur="500"/>
                                        <p:tgtEl>
                                          <p:spTgt spid="8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1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ZA"/>
              <a:t>15</a:t>
            </a:fld>
            <a:endParaRPr/>
          </a:p>
        </p:txBody>
      </p:sp>
      <p:sp>
        <p:nvSpPr>
          <p:cNvPr id="881" name="Google Shape;881;p14"/>
          <p:cNvSpPr/>
          <p:nvPr/>
        </p:nvSpPr>
        <p:spPr>
          <a:xfrm>
            <a:off x="1828242" y="845814"/>
            <a:ext cx="6096000" cy="37170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ZA" sz="1800" b="1" i="0" u="none" strike="noStrike" cap="none">
                <a:solidFill>
                  <a:srgbClr val="7030A0"/>
                </a:solidFill>
                <a:latin typeface="Montserrat Light"/>
                <a:ea typeface="Montserrat Light"/>
                <a:cs typeface="Montserrat Light"/>
                <a:sym typeface="Montserrat Light"/>
              </a:rPr>
              <a:t>2. Inquiry based learning is  </a:t>
            </a:r>
            <a:endParaRPr sz="1400" b="0" i="0" u="none" strike="noStrike" cap="none">
              <a:solidFill>
                <a:srgbClr val="000000"/>
              </a:solidFill>
              <a:latin typeface="Arial"/>
              <a:ea typeface="Arial"/>
              <a:cs typeface="Arial"/>
              <a:sym typeface="Arial"/>
            </a:endParaRPr>
          </a:p>
        </p:txBody>
      </p:sp>
      <p:sp>
        <p:nvSpPr>
          <p:cNvPr id="882" name="Google Shape;882;p14"/>
          <p:cNvSpPr/>
          <p:nvPr/>
        </p:nvSpPr>
        <p:spPr>
          <a:xfrm>
            <a:off x="8078821" y="1613995"/>
            <a:ext cx="3274979" cy="1626856"/>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400"/>
              <a:buFont typeface="Arial"/>
              <a:buNone/>
            </a:pPr>
            <a:r>
              <a:rPr lang="en-ZA" sz="2400" b="1" i="0" u="none" strike="noStrike" cap="none">
                <a:solidFill>
                  <a:schemeClr val="dk1"/>
                </a:solidFill>
                <a:latin typeface="Montserrat Light"/>
                <a:ea typeface="Montserrat Light"/>
                <a:cs typeface="Montserrat Light"/>
                <a:sym typeface="Montserrat Light"/>
              </a:rPr>
              <a:t>c</a:t>
            </a:r>
            <a:endParaRPr sz="1400" b="0" i="0" u="none" strike="noStrike" cap="none">
              <a:solidFill>
                <a:srgbClr val="000000"/>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400"/>
              <a:buFont typeface="Arial"/>
              <a:buNone/>
            </a:pPr>
            <a:r>
              <a:rPr lang="en-ZA" sz="1400" b="0" i="0" u="none" strike="noStrike" cap="none">
                <a:solidFill>
                  <a:schemeClr val="dk1"/>
                </a:solidFill>
                <a:latin typeface="Montserrat Light"/>
                <a:ea typeface="Montserrat Light"/>
                <a:cs typeface="Montserrat Light"/>
                <a:sym typeface="Montserrat Light"/>
              </a:rPr>
              <a:t>Learners focusing on investigating open ended questions, learners generate additional questions and develop their conceptual and procedural knowledge. </a:t>
            </a:r>
            <a:endParaRPr sz="1400" b="0" i="0" u="none" strike="noStrike" cap="none">
              <a:solidFill>
                <a:schemeClr val="dk1"/>
              </a:solidFill>
              <a:latin typeface="Montserrat Light"/>
              <a:ea typeface="Montserrat Light"/>
              <a:cs typeface="Montserrat Light"/>
              <a:sym typeface="Montserrat Light"/>
            </a:endParaRPr>
          </a:p>
        </p:txBody>
      </p:sp>
      <p:sp>
        <p:nvSpPr>
          <p:cNvPr id="883" name="Google Shape;883;p14"/>
          <p:cNvSpPr/>
          <p:nvPr/>
        </p:nvSpPr>
        <p:spPr>
          <a:xfrm>
            <a:off x="1917730" y="3253648"/>
            <a:ext cx="4722494" cy="1250471"/>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1800"/>
              <a:buFont typeface="Arial"/>
              <a:buNone/>
            </a:pPr>
            <a:r>
              <a:rPr lang="en-ZA" sz="1800" b="1" i="0" u="none" strike="noStrike" cap="none">
                <a:solidFill>
                  <a:schemeClr val="dk1"/>
                </a:solidFill>
                <a:latin typeface="Montserrat Light"/>
                <a:ea typeface="Montserrat Light"/>
                <a:cs typeface="Montserrat Light"/>
                <a:sym typeface="Montserrat Light"/>
              </a:rPr>
              <a:t>B</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ZA" sz="1400" b="0" i="0" u="none" strike="noStrike" cap="none">
                <a:solidFill>
                  <a:schemeClr val="dk1"/>
                </a:solidFill>
                <a:latin typeface="Montserrat Light"/>
                <a:ea typeface="Montserrat Light"/>
                <a:cs typeface="Montserrat Light"/>
                <a:sym typeface="Montserrat Light"/>
              </a:rPr>
              <a:t>Learners come up with solutions to complex problems by designing, building and testing prototypes that solve some of the problems they identified in the problem phase.</a:t>
            </a:r>
            <a:endParaRPr sz="1400" b="0" i="0" u="none" strike="noStrike" cap="none">
              <a:solidFill>
                <a:schemeClr val="dk1"/>
              </a:solidFill>
              <a:latin typeface="Calibri"/>
              <a:ea typeface="Calibri"/>
              <a:cs typeface="Calibri"/>
              <a:sym typeface="Calibri"/>
            </a:endParaRPr>
          </a:p>
        </p:txBody>
      </p:sp>
      <p:sp>
        <p:nvSpPr>
          <p:cNvPr id="884" name="Google Shape;884;p14"/>
          <p:cNvSpPr/>
          <p:nvPr/>
        </p:nvSpPr>
        <p:spPr>
          <a:xfrm>
            <a:off x="8129833" y="883485"/>
            <a:ext cx="3256853" cy="37170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ZA" sz="1800" b="1" i="0" u="none" strike="noStrike" cap="none">
                <a:solidFill>
                  <a:srgbClr val="7030A0"/>
                </a:solidFill>
                <a:latin typeface="Montserrat Light"/>
                <a:ea typeface="Montserrat Light"/>
                <a:cs typeface="Montserrat Light"/>
                <a:sym typeface="Montserrat Light"/>
              </a:rPr>
              <a:t>2. Inquiry based learning is</a:t>
            </a:r>
            <a:endParaRPr sz="1800" b="1" i="0" u="none" strike="noStrike" cap="none">
              <a:solidFill>
                <a:srgbClr val="7030A0"/>
              </a:solidFill>
              <a:latin typeface="Montserrat Light"/>
              <a:ea typeface="Montserrat Light"/>
              <a:cs typeface="Montserrat Light"/>
              <a:sym typeface="Montserrat Light"/>
            </a:endParaRPr>
          </a:p>
        </p:txBody>
      </p:sp>
      <p:sp>
        <p:nvSpPr>
          <p:cNvPr id="885" name="Google Shape;885;p14"/>
          <p:cNvSpPr txBox="1"/>
          <p:nvPr/>
        </p:nvSpPr>
        <p:spPr>
          <a:xfrm>
            <a:off x="1828242" y="1513950"/>
            <a:ext cx="4949034"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ZA" sz="2400" b="1" i="0" u="none" strike="noStrike" cap="none">
                <a:solidFill>
                  <a:schemeClr val="dk1"/>
                </a:solidFill>
                <a:latin typeface="Montserrat Light"/>
                <a:ea typeface="Montserrat Light"/>
                <a:cs typeface="Montserrat Light"/>
                <a:sym typeface="Montserrat Light"/>
              </a:rPr>
              <a:t>A</a:t>
            </a:r>
            <a:endParaRPr sz="1400" b="1" i="0" u="none" strike="noStrike" cap="none">
              <a:solidFill>
                <a:schemeClr val="dk1"/>
              </a:solidFill>
              <a:latin typeface="Montserrat Light"/>
              <a:ea typeface="Montserrat Light"/>
              <a:cs typeface="Montserrat Light"/>
              <a:sym typeface="Montserrat Light"/>
            </a:endParaRPr>
          </a:p>
          <a:p>
            <a:pPr marL="0" marR="0" lvl="0" indent="0" algn="ctr" rtl="0">
              <a:lnSpc>
                <a:spcPct val="100000"/>
              </a:lnSpc>
              <a:spcBef>
                <a:spcPts val="0"/>
              </a:spcBef>
              <a:spcAft>
                <a:spcPts val="0"/>
              </a:spcAft>
              <a:buClr>
                <a:srgbClr val="000000"/>
              </a:buClr>
              <a:buSzPts val="1400"/>
              <a:buFont typeface="Arial"/>
              <a:buNone/>
            </a:pPr>
            <a:r>
              <a:rPr lang="en-ZA" sz="1400" b="0" i="0" u="none" strike="noStrike" cap="none">
                <a:solidFill>
                  <a:schemeClr val="dk1"/>
                </a:solidFill>
                <a:latin typeface="Montserrat Light"/>
                <a:ea typeface="Montserrat Light"/>
                <a:cs typeface="Montserrat Light"/>
                <a:sym typeface="Montserrat Light"/>
              </a:rPr>
              <a:t>Learners work in teams to formulate real-world problems and propose possible solutions. In the process learners develop their critical thinking and problem solving skills. </a:t>
            </a:r>
            <a:endParaRPr sz="1400" b="0" i="0" u="none" strike="noStrike" cap="none">
              <a:solidFill>
                <a:srgbClr val="000000"/>
              </a:solidFill>
              <a:latin typeface="Arial"/>
              <a:ea typeface="Arial"/>
              <a:cs typeface="Arial"/>
              <a:sym typeface="Arial"/>
            </a:endParaRPr>
          </a:p>
        </p:txBody>
      </p:sp>
      <p:sp>
        <p:nvSpPr>
          <p:cNvPr id="886" name="Google Shape;886;p14"/>
          <p:cNvSpPr/>
          <p:nvPr/>
        </p:nvSpPr>
        <p:spPr>
          <a:xfrm>
            <a:off x="2012739" y="4783370"/>
            <a:ext cx="4722494" cy="1396344"/>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400"/>
              <a:buFont typeface="Arial"/>
              <a:buNone/>
            </a:pPr>
            <a:r>
              <a:rPr lang="en-ZA" sz="2400" b="1" i="0" u="none" strike="noStrike" cap="none">
                <a:solidFill>
                  <a:schemeClr val="dk1"/>
                </a:solidFill>
                <a:latin typeface="Montserrat Light"/>
                <a:ea typeface="Montserrat Light"/>
                <a:cs typeface="Montserrat Light"/>
                <a:sym typeface="Montserrat Light"/>
              </a:rPr>
              <a:t>c</a:t>
            </a:r>
            <a:endParaRPr sz="1400" b="0" i="0" u="none" strike="noStrike" cap="none">
              <a:solidFill>
                <a:srgbClr val="000000"/>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400"/>
              <a:buFont typeface="Arial"/>
              <a:buNone/>
            </a:pPr>
            <a:r>
              <a:rPr lang="en-ZA" sz="1400" b="0" i="0" u="none" strike="noStrike" cap="none">
                <a:solidFill>
                  <a:schemeClr val="dk1"/>
                </a:solidFill>
                <a:latin typeface="Montserrat Light"/>
                <a:ea typeface="Montserrat Light"/>
                <a:cs typeface="Montserrat Light"/>
                <a:sym typeface="Montserrat Light"/>
              </a:rPr>
              <a:t>Learners focusing on investigating open ended questions, learners generate additional questions and develop their conceptual and procedural knowledge. </a:t>
            </a:r>
            <a:endParaRPr sz="1400" b="0" i="0" u="none" strike="noStrike" cap="none">
              <a:solidFill>
                <a:schemeClr val="dk1"/>
              </a:solidFill>
              <a:latin typeface="Montserrat Light"/>
              <a:ea typeface="Montserrat Light"/>
              <a:cs typeface="Montserrat Light"/>
              <a:sym typeface="Montserrat Light"/>
            </a:endParaRPr>
          </a:p>
        </p:txBody>
      </p:sp>
      <p:sp>
        <p:nvSpPr>
          <p:cNvPr id="887" name="Google Shape;887;p14"/>
          <p:cNvSpPr/>
          <p:nvPr/>
        </p:nvSpPr>
        <p:spPr>
          <a:xfrm>
            <a:off x="1622650" y="678286"/>
            <a:ext cx="5154625" cy="567806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85"/>
                                        </p:tgtEl>
                                        <p:attrNameLst>
                                          <p:attrName>style.visibility</p:attrName>
                                        </p:attrNameLst>
                                      </p:cBhvr>
                                      <p:to>
                                        <p:strVal val="visible"/>
                                      </p:to>
                                    </p:set>
                                    <p:anim calcmode="lin" valueType="num">
                                      <p:cBhvr additive="base">
                                        <p:cTn id="7" dur="500"/>
                                        <p:tgtEl>
                                          <p:spTgt spid="885"/>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883"/>
                                        </p:tgtEl>
                                        <p:attrNameLst>
                                          <p:attrName>style.visibility</p:attrName>
                                        </p:attrNameLst>
                                      </p:cBhvr>
                                      <p:to>
                                        <p:strVal val="visible"/>
                                      </p:to>
                                    </p:set>
                                    <p:anim calcmode="lin" valueType="num">
                                      <p:cBhvr additive="base">
                                        <p:cTn id="10" dur="500"/>
                                        <p:tgtEl>
                                          <p:spTgt spid="883"/>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886"/>
                                        </p:tgtEl>
                                        <p:attrNameLst>
                                          <p:attrName>style.visibility</p:attrName>
                                        </p:attrNameLst>
                                      </p:cBhvr>
                                      <p:to>
                                        <p:strVal val="visible"/>
                                      </p:to>
                                    </p:set>
                                    <p:anim calcmode="lin" valueType="num">
                                      <p:cBhvr additive="base">
                                        <p:cTn id="13" dur="500"/>
                                        <p:tgtEl>
                                          <p:spTgt spid="88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87"/>
                                        </p:tgtEl>
                                        <p:attrNameLst>
                                          <p:attrName>style.visibility</p:attrName>
                                        </p:attrNameLst>
                                      </p:cBhvr>
                                      <p:to>
                                        <p:strVal val="visible"/>
                                      </p:to>
                                    </p:set>
                                    <p:anim calcmode="lin" valueType="num">
                                      <p:cBhvr additive="base">
                                        <p:cTn id="18" dur="500"/>
                                        <p:tgtEl>
                                          <p:spTgt spid="88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84"/>
                                        </p:tgtEl>
                                        <p:attrNameLst>
                                          <p:attrName>style.visibility</p:attrName>
                                        </p:attrNameLst>
                                      </p:cBhvr>
                                      <p:to>
                                        <p:strVal val="visible"/>
                                      </p:to>
                                    </p:set>
                                    <p:anim calcmode="lin" valueType="num">
                                      <p:cBhvr additive="base">
                                        <p:cTn id="23" dur="500"/>
                                        <p:tgtEl>
                                          <p:spTgt spid="884"/>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82"/>
                                        </p:tgtEl>
                                        <p:attrNameLst>
                                          <p:attrName>style.visibility</p:attrName>
                                        </p:attrNameLst>
                                      </p:cBhvr>
                                      <p:to>
                                        <p:strVal val="visible"/>
                                      </p:to>
                                    </p:set>
                                    <p:anim calcmode="lin" valueType="num">
                                      <p:cBhvr additive="base">
                                        <p:cTn id="26" dur="500"/>
                                        <p:tgtEl>
                                          <p:spTgt spid="8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15"/>
          <p:cNvSpPr/>
          <p:nvPr/>
        </p:nvSpPr>
        <p:spPr>
          <a:xfrm>
            <a:off x="1496511" y="662450"/>
            <a:ext cx="5706134" cy="68501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ZA" sz="1800" b="1" i="0" u="none" strike="noStrike" cap="none" dirty="0">
                <a:solidFill>
                  <a:srgbClr val="7030A0"/>
                </a:solidFill>
                <a:latin typeface="Montserrat Light"/>
                <a:ea typeface="Montserrat Light"/>
                <a:cs typeface="Montserrat Light"/>
                <a:sym typeface="Montserrat Light"/>
              </a:rPr>
              <a:t>3. The reason why Project based learning is so important is that it…..</a:t>
            </a:r>
            <a:endParaRPr sz="1400" b="0" i="0" u="none" strike="noStrike" cap="none" dirty="0">
              <a:solidFill>
                <a:srgbClr val="000000"/>
              </a:solidFill>
              <a:latin typeface="Arial"/>
              <a:ea typeface="Arial"/>
              <a:cs typeface="Arial"/>
              <a:sym typeface="Arial"/>
            </a:endParaRPr>
          </a:p>
        </p:txBody>
      </p:sp>
      <p:sp>
        <p:nvSpPr>
          <p:cNvPr id="893" name="Google Shape;893;p15"/>
          <p:cNvSpPr txBox="1"/>
          <p:nvPr/>
        </p:nvSpPr>
        <p:spPr>
          <a:xfrm>
            <a:off x="2504975" y="1443214"/>
            <a:ext cx="3435178"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ZA" sz="1800" b="1" i="0" u="none" strike="noStrike" cap="none">
                <a:solidFill>
                  <a:schemeClr val="dk1"/>
                </a:solidFill>
                <a:latin typeface="Montserrat Light"/>
                <a:ea typeface="Montserrat Light"/>
                <a:cs typeface="Montserrat Light"/>
                <a:sym typeface="Montserrat Light"/>
              </a:rPr>
              <a:t>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ZA" sz="1800" b="0" i="0" u="none" strike="noStrike" cap="none">
                <a:solidFill>
                  <a:schemeClr val="dk1"/>
                </a:solidFill>
                <a:latin typeface="Montserrat Light"/>
                <a:ea typeface="Montserrat Light"/>
                <a:cs typeface="Montserrat Light"/>
                <a:sym typeface="Montserrat Light"/>
              </a:rPr>
              <a:t>Teaches CAPS content </a:t>
            </a:r>
            <a:endParaRPr sz="1800" b="0" i="0" u="none" strike="noStrike" cap="none">
              <a:solidFill>
                <a:schemeClr val="dk1"/>
              </a:solidFill>
              <a:latin typeface="Montserrat Light"/>
              <a:ea typeface="Montserrat Light"/>
              <a:cs typeface="Montserrat Light"/>
              <a:sym typeface="Montserrat Light"/>
            </a:endParaRPr>
          </a:p>
        </p:txBody>
      </p:sp>
      <p:sp>
        <p:nvSpPr>
          <p:cNvPr id="894" name="Google Shape;894;p15"/>
          <p:cNvSpPr txBox="1"/>
          <p:nvPr/>
        </p:nvSpPr>
        <p:spPr>
          <a:xfrm>
            <a:off x="2504975" y="2455019"/>
            <a:ext cx="3435178"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ZA" sz="1800" b="1" i="0" u="none" strike="noStrike" cap="none">
                <a:solidFill>
                  <a:schemeClr val="dk1"/>
                </a:solidFill>
                <a:latin typeface="Montserrat Light"/>
                <a:ea typeface="Montserrat Light"/>
                <a:cs typeface="Montserrat Light"/>
                <a:sym typeface="Montserrat Light"/>
              </a:rPr>
              <a:t>B</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ZA" sz="1800" b="0" i="0" u="none" strike="noStrike" cap="none">
                <a:solidFill>
                  <a:schemeClr val="dk1"/>
                </a:solidFill>
                <a:latin typeface="Montserrat Light"/>
                <a:ea typeface="Montserrat Light"/>
                <a:cs typeface="Montserrat Light"/>
                <a:sym typeface="Montserrat Light"/>
              </a:rPr>
              <a:t>It is fun, it teaches learners how to follow orders and become good citizens  </a:t>
            </a:r>
            <a:endParaRPr sz="1800" b="0" i="0" u="none" strike="noStrike" cap="none">
              <a:solidFill>
                <a:schemeClr val="dk1"/>
              </a:solidFill>
              <a:latin typeface="Montserrat Light"/>
              <a:ea typeface="Montserrat Light"/>
              <a:cs typeface="Montserrat Light"/>
              <a:sym typeface="Montserrat Light"/>
            </a:endParaRPr>
          </a:p>
        </p:txBody>
      </p:sp>
      <p:sp>
        <p:nvSpPr>
          <p:cNvPr id="895" name="Google Shape;895;p15"/>
          <p:cNvSpPr txBox="1"/>
          <p:nvPr/>
        </p:nvSpPr>
        <p:spPr>
          <a:xfrm>
            <a:off x="2504975" y="4020822"/>
            <a:ext cx="3435178" cy="23083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ZA" sz="1800" b="1" i="0" u="none" strike="noStrike" cap="none">
                <a:solidFill>
                  <a:schemeClr val="dk1"/>
                </a:solidFill>
                <a:latin typeface="Montserrat Light"/>
                <a:ea typeface="Montserrat Light"/>
                <a:cs typeface="Montserrat Light"/>
                <a:sym typeface="Montserrat Light"/>
              </a:rPr>
              <a:t>C</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ZA" sz="1800" b="0" i="0" u="none" strike="noStrike" cap="none">
                <a:solidFill>
                  <a:schemeClr val="dk1"/>
                </a:solidFill>
                <a:latin typeface="Montserrat Light"/>
                <a:ea typeface="Montserrat Light"/>
                <a:cs typeface="Montserrat Light"/>
                <a:sym typeface="Montserrat Light"/>
              </a:rPr>
              <a:t>Creates an environment where learners gain 21 century work readiness skills such as problem solving, teamwork, communication, critical thinking etc….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Light"/>
              <a:ea typeface="Montserrat Light"/>
              <a:cs typeface="Montserrat Light"/>
              <a:sym typeface="Montserrat Light"/>
            </a:endParaRPr>
          </a:p>
        </p:txBody>
      </p:sp>
      <p:sp>
        <p:nvSpPr>
          <p:cNvPr id="896" name="Google Shape;896;p15"/>
          <p:cNvSpPr/>
          <p:nvPr/>
        </p:nvSpPr>
        <p:spPr>
          <a:xfrm>
            <a:off x="7029204" y="549754"/>
            <a:ext cx="4778483" cy="668068"/>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ZA" sz="1800" b="1" i="0" u="none" strike="noStrike" cap="none">
                <a:solidFill>
                  <a:srgbClr val="7030A0"/>
                </a:solidFill>
                <a:latin typeface="Montserrat Light"/>
                <a:ea typeface="Montserrat Light"/>
                <a:cs typeface="Montserrat Light"/>
                <a:sym typeface="Montserrat Light"/>
              </a:rPr>
              <a:t>3. The reason why Project based learning is so important is that it…..</a:t>
            </a:r>
            <a:endParaRPr sz="1400" b="0" i="0" u="none" strike="noStrike" cap="none">
              <a:solidFill>
                <a:srgbClr val="000000"/>
              </a:solidFill>
              <a:latin typeface="Arial"/>
              <a:ea typeface="Arial"/>
              <a:cs typeface="Arial"/>
              <a:sym typeface="Arial"/>
            </a:endParaRPr>
          </a:p>
        </p:txBody>
      </p:sp>
      <p:sp>
        <p:nvSpPr>
          <p:cNvPr id="897" name="Google Shape;897;p15"/>
          <p:cNvSpPr txBox="1"/>
          <p:nvPr/>
        </p:nvSpPr>
        <p:spPr>
          <a:xfrm>
            <a:off x="6948617" y="1264438"/>
            <a:ext cx="3435178" cy="23083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ZA" sz="1800" b="1" i="0" u="none" strike="noStrike" cap="none">
                <a:solidFill>
                  <a:schemeClr val="dk1"/>
                </a:solidFill>
                <a:latin typeface="Montserrat Light"/>
                <a:ea typeface="Montserrat Light"/>
                <a:cs typeface="Montserrat Light"/>
                <a:sym typeface="Montserrat Light"/>
              </a:rPr>
              <a:t>C</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ZA" sz="1800" b="0" i="0" u="none" strike="noStrike" cap="none">
                <a:solidFill>
                  <a:schemeClr val="dk1"/>
                </a:solidFill>
                <a:latin typeface="Montserrat Light"/>
                <a:ea typeface="Montserrat Light"/>
                <a:cs typeface="Montserrat Light"/>
                <a:sym typeface="Montserrat Light"/>
              </a:rPr>
              <a:t>Creates an environment where learners gain 21 century work readiness skills such as problem solving, teamwork, communication, critical thinking etc….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Light"/>
              <a:ea typeface="Montserrat Light"/>
              <a:cs typeface="Montserrat Light"/>
              <a:sym typeface="Montserrat Light"/>
            </a:endParaRPr>
          </a:p>
        </p:txBody>
      </p:sp>
      <p:sp>
        <p:nvSpPr>
          <p:cNvPr id="898" name="Google Shape;898;p15"/>
          <p:cNvSpPr/>
          <p:nvPr/>
        </p:nvSpPr>
        <p:spPr>
          <a:xfrm>
            <a:off x="2229226" y="1498918"/>
            <a:ext cx="3986675" cy="504380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92"/>
                                        </p:tgtEl>
                                        <p:attrNameLst>
                                          <p:attrName>style.visibility</p:attrName>
                                        </p:attrNameLst>
                                      </p:cBhvr>
                                      <p:to>
                                        <p:strVal val="visible"/>
                                      </p:to>
                                    </p:set>
                                    <p:anim calcmode="lin" valueType="num">
                                      <p:cBhvr additive="base">
                                        <p:cTn id="7" dur="500"/>
                                        <p:tgtEl>
                                          <p:spTgt spid="89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93"/>
                                        </p:tgtEl>
                                        <p:attrNameLst>
                                          <p:attrName>style.visibility</p:attrName>
                                        </p:attrNameLst>
                                      </p:cBhvr>
                                      <p:to>
                                        <p:strVal val="visible"/>
                                      </p:to>
                                    </p:set>
                                    <p:anim calcmode="lin" valueType="num">
                                      <p:cBhvr additive="base">
                                        <p:cTn id="12" dur="500"/>
                                        <p:tgtEl>
                                          <p:spTgt spid="893"/>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94"/>
                                        </p:tgtEl>
                                        <p:attrNameLst>
                                          <p:attrName>style.visibility</p:attrName>
                                        </p:attrNameLst>
                                      </p:cBhvr>
                                      <p:to>
                                        <p:strVal val="visible"/>
                                      </p:to>
                                    </p:set>
                                    <p:anim calcmode="lin" valueType="num">
                                      <p:cBhvr additive="base">
                                        <p:cTn id="15" dur="500"/>
                                        <p:tgtEl>
                                          <p:spTgt spid="894"/>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895"/>
                                        </p:tgtEl>
                                        <p:attrNameLst>
                                          <p:attrName>style.visibility</p:attrName>
                                        </p:attrNameLst>
                                      </p:cBhvr>
                                      <p:to>
                                        <p:strVal val="visible"/>
                                      </p:to>
                                    </p:set>
                                    <p:anim calcmode="lin" valueType="num">
                                      <p:cBhvr additive="base">
                                        <p:cTn id="18" dur="500"/>
                                        <p:tgtEl>
                                          <p:spTgt spid="89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98"/>
                                        </p:tgtEl>
                                        <p:attrNameLst>
                                          <p:attrName>style.visibility</p:attrName>
                                        </p:attrNameLst>
                                      </p:cBhvr>
                                      <p:to>
                                        <p:strVal val="visible"/>
                                      </p:to>
                                    </p:set>
                                    <p:anim calcmode="lin" valueType="num">
                                      <p:cBhvr additive="base">
                                        <p:cTn id="23" dur="500"/>
                                        <p:tgtEl>
                                          <p:spTgt spid="89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96"/>
                                        </p:tgtEl>
                                        <p:attrNameLst>
                                          <p:attrName>style.visibility</p:attrName>
                                        </p:attrNameLst>
                                      </p:cBhvr>
                                      <p:to>
                                        <p:strVal val="visible"/>
                                      </p:to>
                                    </p:set>
                                    <p:anim calcmode="lin" valueType="num">
                                      <p:cBhvr additive="base">
                                        <p:cTn id="28" dur="500"/>
                                        <p:tgtEl>
                                          <p:spTgt spid="896"/>
                                        </p:tgtEl>
                                        <p:attrNameLst>
                                          <p:attrName>ppt_y</p:attrName>
                                        </p:attrNameLst>
                                      </p:cBhvr>
                                      <p:tavLst>
                                        <p:tav tm="0">
                                          <p:val>
                                            <p:strVal val="#ppt_y+1"/>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97"/>
                                        </p:tgtEl>
                                        <p:attrNameLst>
                                          <p:attrName>style.visibility</p:attrName>
                                        </p:attrNameLst>
                                      </p:cBhvr>
                                      <p:to>
                                        <p:strVal val="visible"/>
                                      </p:to>
                                    </p:set>
                                    <p:anim calcmode="lin" valueType="num">
                                      <p:cBhvr additive="base">
                                        <p:cTn id="31" dur="500"/>
                                        <p:tgtEl>
                                          <p:spTgt spid="8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gd9e981dc1f_1_211"/>
          <p:cNvSpPr txBox="1">
            <a:spLocks noGrp="1"/>
          </p:cNvSpPr>
          <p:nvPr>
            <p:ph type="title"/>
          </p:nvPr>
        </p:nvSpPr>
        <p:spPr>
          <a:xfrm>
            <a:off x="1397000" y="365128"/>
            <a:ext cx="9956700" cy="1125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B5EC4"/>
              </a:buClr>
              <a:buSzPts val="4400"/>
              <a:buFont typeface="Montserrat SemiBold"/>
              <a:buNone/>
            </a:pPr>
            <a:r>
              <a:rPr lang="en-ZA"/>
              <a:t>Questions and Answers</a:t>
            </a:r>
            <a:endParaRPr/>
          </a:p>
        </p:txBody>
      </p:sp>
      <p:pic>
        <p:nvPicPr>
          <p:cNvPr id="904" name="Google Shape;904;gd9e981dc1f_1_211"/>
          <p:cNvPicPr preferRelativeResize="0"/>
          <p:nvPr/>
        </p:nvPicPr>
        <p:blipFill rotWithShape="1">
          <a:blip r:embed="rId3">
            <a:alphaModFix/>
          </a:blip>
          <a:srcRect/>
          <a:stretch/>
        </p:blipFill>
        <p:spPr>
          <a:xfrm>
            <a:off x="1656000" y="1729375"/>
            <a:ext cx="4413500" cy="4413500"/>
          </a:xfrm>
          <a:prstGeom prst="rect">
            <a:avLst/>
          </a:prstGeom>
          <a:noFill/>
          <a:ln>
            <a:noFill/>
          </a:ln>
        </p:spPr>
      </p:pic>
      <p:sp>
        <p:nvSpPr>
          <p:cNvPr id="905" name="Google Shape;905;gd9e981dc1f_1_211"/>
          <p:cNvSpPr txBox="1"/>
          <p:nvPr/>
        </p:nvSpPr>
        <p:spPr>
          <a:xfrm>
            <a:off x="6069500" y="2089950"/>
            <a:ext cx="5629500" cy="2678100"/>
          </a:xfrm>
          <a:prstGeom prst="rect">
            <a:avLst/>
          </a:prstGeom>
          <a:noFill/>
          <a:ln>
            <a:noFill/>
          </a:ln>
        </p:spPr>
        <p:txBody>
          <a:bodyPr spcFirstLastPara="1" wrap="square" lIns="91425" tIns="91425" rIns="91425" bIns="91425" anchor="t" anchorCtr="0">
            <a:spAutoFit/>
          </a:bodyPr>
          <a:lstStyle/>
          <a:p>
            <a:pPr marL="457200" marR="0" lvl="0" indent="-400050" algn="l" rtl="0">
              <a:lnSpc>
                <a:spcPct val="100000"/>
              </a:lnSpc>
              <a:spcBef>
                <a:spcPts val="0"/>
              </a:spcBef>
              <a:spcAft>
                <a:spcPts val="0"/>
              </a:spcAft>
              <a:buClr>
                <a:srgbClr val="000000"/>
              </a:buClr>
              <a:buSzPts val="2700"/>
              <a:buFont typeface="Montserrat Medium"/>
              <a:buChar char="-"/>
            </a:pPr>
            <a:r>
              <a:rPr lang="en-ZA" sz="2700" b="0" i="0" u="none" strike="noStrike" cap="none">
                <a:solidFill>
                  <a:srgbClr val="000000"/>
                </a:solidFill>
                <a:latin typeface="Montserrat Medium"/>
                <a:ea typeface="Montserrat Medium"/>
                <a:cs typeface="Montserrat Medium"/>
                <a:sym typeface="Montserrat Medium"/>
              </a:rPr>
              <a:t>Raise your hand to ask questions</a:t>
            </a:r>
            <a:endParaRPr sz="2700" b="0" i="0" u="none" strike="noStrike" cap="none">
              <a:solidFill>
                <a:srgbClr val="000000"/>
              </a:solidFill>
              <a:latin typeface="Montserrat Medium"/>
              <a:ea typeface="Montserrat Medium"/>
              <a:cs typeface="Montserrat Medium"/>
              <a:sym typeface="Montserrat Medium"/>
            </a:endParaRPr>
          </a:p>
          <a:p>
            <a:pPr marL="457200" marR="0" lvl="0" indent="-400050" algn="l" rtl="0">
              <a:lnSpc>
                <a:spcPct val="100000"/>
              </a:lnSpc>
              <a:spcBef>
                <a:spcPts val="0"/>
              </a:spcBef>
              <a:spcAft>
                <a:spcPts val="0"/>
              </a:spcAft>
              <a:buClr>
                <a:srgbClr val="000000"/>
              </a:buClr>
              <a:buSzPts val="2700"/>
              <a:buFont typeface="Montserrat Medium"/>
              <a:buChar char="-"/>
            </a:pPr>
            <a:r>
              <a:rPr lang="en-ZA" sz="2700" b="0" i="0" u="none" strike="noStrike" cap="none">
                <a:solidFill>
                  <a:srgbClr val="000000"/>
                </a:solidFill>
                <a:latin typeface="Montserrat Medium"/>
                <a:ea typeface="Montserrat Medium"/>
                <a:cs typeface="Montserrat Medium"/>
                <a:sym typeface="Montserrat Medium"/>
              </a:rPr>
              <a:t>Or put your questions in the chat box </a:t>
            </a:r>
            <a:endParaRPr sz="2700" b="0" i="0" u="none" strike="noStrike" cap="none">
              <a:solidFill>
                <a:srgbClr val="000000"/>
              </a:solidFill>
              <a:latin typeface="Montserrat Medium"/>
              <a:ea typeface="Montserrat Medium"/>
              <a:cs typeface="Montserrat Medium"/>
              <a:sym typeface="Montserrat Medium"/>
            </a:endParaRPr>
          </a:p>
          <a:p>
            <a:pPr marL="457200" marR="0" lvl="0" indent="-400050" algn="l" rtl="0">
              <a:lnSpc>
                <a:spcPct val="100000"/>
              </a:lnSpc>
              <a:spcBef>
                <a:spcPts val="0"/>
              </a:spcBef>
              <a:spcAft>
                <a:spcPts val="0"/>
              </a:spcAft>
              <a:buClr>
                <a:srgbClr val="000000"/>
              </a:buClr>
              <a:buSzPts val="2700"/>
              <a:buFont typeface="Montserrat Medium"/>
              <a:buChar char="-"/>
            </a:pPr>
            <a:r>
              <a:rPr lang="en-ZA" sz="2700" b="0" i="0" u="none" strike="noStrike" cap="none">
                <a:solidFill>
                  <a:srgbClr val="000000"/>
                </a:solidFill>
                <a:latin typeface="Montserrat Medium"/>
                <a:ea typeface="Montserrat Medium"/>
                <a:cs typeface="Montserrat Medium"/>
                <a:sym typeface="Montserrat Medium"/>
              </a:rPr>
              <a:t>Or ask your coach after this training session. </a:t>
            </a:r>
            <a:endParaRPr sz="2700" b="0" i="0" u="none" strike="noStrike" cap="none">
              <a:solidFill>
                <a:srgbClr val="000000"/>
              </a:solidFill>
              <a:latin typeface="Montserrat Medium"/>
              <a:ea typeface="Montserrat Medium"/>
              <a:cs typeface="Montserrat Medium"/>
              <a:sym typeface="Montserrat Medium"/>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gd66b4cd484_0_0"/>
          <p:cNvSpPr txBox="1">
            <a:spLocks noGrp="1"/>
          </p:cNvSpPr>
          <p:nvPr>
            <p:ph type="title"/>
          </p:nvPr>
        </p:nvSpPr>
        <p:spPr>
          <a:xfrm>
            <a:off x="1397000" y="365128"/>
            <a:ext cx="9956700" cy="1125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B5EC4"/>
              </a:buClr>
              <a:buSzPts val="4400"/>
              <a:buFont typeface="Montserrat SemiBold"/>
              <a:buNone/>
            </a:pPr>
            <a:r>
              <a:rPr lang="en-ZA" sz="5400"/>
              <a:t>Tea Time</a:t>
            </a:r>
            <a:endParaRPr sz="5400"/>
          </a:p>
        </p:txBody>
      </p:sp>
      <p:pic>
        <p:nvPicPr>
          <p:cNvPr id="911" name="Google Shape;911;gd66b4cd484_0_0"/>
          <p:cNvPicPr preferRelativeResize="0"/>
          <p:nvPr/>
        </p:nvPicPr>
        <p:blipFill>
          <a:blip r:embed="rId3">
            <a:alphaModFix/>
          </a:blip>
          <a:stretch>
            <a:fillRect/>
          </a:stretch>
        </p:blipFill>
        <p:spPr>
          <a:xfrm>
            <a:off x="5292078" y="976524"/>
            <a:ext cx="5863000" cy="3916350"/>
          </a:xfrm>
          <a:prstGeom prst="rect">
            <a:avLst/>
          </a:prstGeom>
          <a:noFill/>
          <a:ln>
            <a:noFill/>
          </a:ln>
        </p:spPr>
      </p:pic>
      <p:sp>
        <p:nvSpPr>
          <p:cNvPr id="912" name="Google Shape;912;gd66b4cd484_0_0"/>
          <p:cNvSpPr txBox="1">
            <a:spLocks noGrp="1"/>
          </p:cNvSpPr>
          <p:nvPr>
            <p:ph type="title"/>
          </p:nvPr>
        </p:nvSpPr>
        <p:spPr>
          <a:xfrm>
            <a:off x="1117650" y="5156103"/>
            <a:ext cx="9956700" cy="112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B5EC4"/>
              </a:buClr>
              <a:buSzPts val="4400"/>
              <a:buFont typeface="Montserrat SemiBold"/>
              <a:buNone/>
            </a:pPr>
            <a:r>
              <a:rPr lang="en-ZA"/>
              <a:t>Please be back in 15 minutes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gd9e981dc1f_1_103"/>
          <p:cNvSpPr txBox="1">
            <a:spLocks noGrp="1"/>
          </p:cNvSpPr>
          <p:nvPr>
            <p:ph type="title"/>
          </p:nvPr>
        </p:nvSpPr>
        <p:spPr>
          <a:xfrm>
            <a:off x="1397000" y="365128"/>
            <a:ext cx="9956700" cy="1125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ZA"/>
              <a:t>PART TWO</a:t>
            </a:r>
            <a:endParaRPr/>
          </a:p>
        </p:txBody>
      </p:sp>
      <p:sp>
        <p:nvSpPr>
          <p:cNvPr id="919" name="Google Shape;919;gd9e981dc1f_1_103"/>
          <p:cNvSpPr txBox="1"/>
          <p:nvPr/>
        </p:nvSpPr>
        <p:spPr>
          <a:xfrm>
            <a:off x="5760875" y="187425"/>
            <a:ext cx="54246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ZA" sz="1800" b="0" i="0" u="none" strike="noStrike" cap="none">
                <a:solidFill>
                  <a:srgbClr val="000000"/>
                </a:solidFill>
                <a:latin typeface="Montserrat Medium"/>
                <a:ea typeface="Montserrat Medium"/>
                <a:cs typeface="Montserrat Medium"/>
                <a:sym typeface="Montserrat Medium"/>
              </a:rPr>
              <a:t>In this section we will cover the following </a:t>
            </a:r>
            <a:endParaRPr sz="1800" b="0" i="0" u="none" strike="noStrike" cap="none">
              <a:solidFill>
                <a:srgbClr val="000000"/>
              </a:solidFill>
              <a:latin typeface="Montserrat Medium"/>
              <a:ea typeface="Montserrat Medium"/>
              <a:cs typeface="Montserrat Medium"/>
              <a:sym typeface="Montserrat Medium"/>
            </a:endParaRPr>
          </a:p>
        </p:txBody>
      </p:sp>
      <p:sp>
        <p:nvSpPr>
          <p:cNvPr id="920" name="Google Shape;920;gd9e981dc1f_1_103"/>
          <p:cNvSpPr txBox="1">
            <a:spLocks noGrp="1"/>
          </p:cNvSpPr>
          <p:nvPr>
            <p:ph type="title"/>
          </p:nvPr>
        </p:nvSpPr>
        <p:spPr>
          <a:xfrm>
            <a:off x="1046825" y="2621375"/>
            <a:ext cx="4305900" cy="1125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45454"/>
              <a:buNone/>
            </a:pPr>
            <a:r>
              <a:rPr lang="en-ZA"/>
              <a:t>CASE STUDY</a:t>
            </a:r>
            <a:endParaRPr/>
          </a:p>
          <a:p>
            <a:pPr marL="0" lvl="0" indent="0" algn="ctr" rtl="0">
              <a:lnSpc>
                <a:spcPct val="90000"/>
              </a:lnSpc>
              <a:spcBef>
                <a:spcPts val="0"/>
              </a:spcBef>
              <a:spcAft>
                <a:spcPts val="0"/>
              </a:spcAft>
              <a:buSzPct val="45454"/>
              <a:buNone/>
            </a:pPr>
            <a:r>
              <a:rPr lang="en-ZA"/>
              <a:t>From Brebner Primary </a:t>
            </a:r>
            <a:endParaRPr/>
          </a:p>
        </p:txBody>
      </p:sp>
      <p:sp>
        <p:nvSpPr>
          <p:cNvPr id="921" name="Google Shape;921;gd9e981dc1f_1_103"/>
          <p:cNvSpPr txBox="1"/>
          <p:nvPr/>
        </p:nvSpPr>
        <p:spPr>
          <a:xfrm>
            <a:off x="1320275" y="4657575"/>
            <a:ext cx="3759000" cy="1015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ZA" sz="1800" b="0" i="1" u="none" strike="noStrike" cap="none">
                <a:solidFill>
                  <a:schemeClr val="accent2"/>
                </a:solidFill>
                <a:latin typeface="Montserrat Medium"/>
                <a:ea typeface="Montserrat Medium"/>
                <a:cs typeface="Montserrat Medium"/>
                <a:sym typeface="Montserrat Medium"/>
              </a:rPr>
              <a:t>Here we see a REAL project-based learning maths project in action. </a:t>
            </a:r>
            <a:endParaRPr sz="1800" b="0" i="1" u="none" strike="noStrike" cap="none">
              <a:solidFill>
                <a:schemeClr val="accent2"/>
              </a:solidFill>
              <a:latin typeface="Montserrat Medium"/>
              <a:ea typeface="Montserrat Medium"/>
              <a:cs typeface="Montserrat Medium"/>
              <a:sym typeface="Montserrat Medium"/>
            </a:endParaRPr>
          </a:p>
        </p:txBody>
      </p:sp>
      <p:grpSp>
        <p:nvGrpSpPr>
          <p:cNvPr id="922" name="Google Shape;922;gd9e981dc1f_1_103"/>
          <p:cNvGrpSpPr/>
          <p:nvPr/>
        </p:nvGrpSpPr>
        <p:grpSpPr>
          <a:xfrm>
            <a:off x="5530326" y="857075"/>
            <a:ext cx="5013274" cy="738900"/>
            <a:chOff x="5530326" y="857075"/>
            <a:chExt cx="5013274" cy="738900"/>
          </a:xfrm>
        </p:grpSpPr>
        <p:sp>
          <p:nvSpPr>
            <p:cNvPr id="923" name="Google Shape;923;gd9e981dc1f_1_103"/>
            <p:cNvSpPr txBox="1"/>
            <p:nvPr/>
          </p:nvSpPr>
          <p:spPr>
            <a:xfrm>
              <a:off x="6014500" y="857075"/>
              <a:ext cx="45291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ZA" sz="1800" b="0" i="0" u="none" strike="noStrike" cap="none">
                  <a:solidFill>
                    <a:schemeClr val="dk1"/>
                  </a:solidFill>
                  <a:latin typeface="Montserrat Medium"/>
                  <a:ea typeface="Montserrat Medium"/>
                  <a:cs typeface="Montserrat Medium"/>
                  <a:sym typeface="Montserrat Medium"/>
                </a:rPr>
                <a:t>Introducing Michelle from Brebner primary </a:t>
              </a:r>
              <a:endParaRPr sz="1800" b="0" i="0" u="none" strike="noStrike" cap="none">
                <a:solidFill>
                  <a:schemeClr val="dk1"/>
                </a:solidFill>
                <a:latin typeface="Montserrat Medium"/>
                <a:ea typeface="Montserrat Medium"/>
                <a:cs typeface="Montserrat Medium"/>
                <a:sym typeface="Montserrat Medium"/>
              </a:endParaRPr>
            </a:p>
          </p:txBody>
        </p:sp>
        <p:pic>
          <p:nvPicPr>
            <p:cNvPr id="924" name="Google Shape;924;gd9e981dc1f_1_103"/>
            <p:cNvPicPr preferRelativeResize="0"/>
            <p:nvPr/>
          </p:nvPicPr>
          <p:blipFill rotWithShape="1">
            <a:blip r:embed="rId3">
              <a:alphaModFix/>
            </a:blip>
            <a:srcRect/>
            <a:stretch/>
          </p:blipFill>
          <p:spPr>
            <a:xfrm>
              <a:off x="5530326" y="1009476"/>
              <a:ext cx="484175" cy="434082"/>
            </a:xfrm>
            <a:prstGeom prst="rect">
              <a:avLst/>
            </a:prstGeom>
            <a:noFill/>
            <a:ln>
              <a:noFill/>
            </a:ln>
          </p:spPr>
        </p:pic>
      </p:grpSp>
      <p:grpSp>
        <p:nvGrpSpPr>
          <p:cNvPr id="925" name="Google Shape;925;gd9e981dc1f_1_103"/>
          <p:cNvGrpSpPr/>
          <p:nvPr/>
        </p:nvGrpSpPr>
        <p:grpSpPr>
          <a:xfrm>
            <a:off x="5530326" y="1800513"/>
            <a:ext cx="6347974" cy="465112"/>
            <a:chOff x="5530326" y="1800513"/>
            <a:chExt cx="6347974" cy="465112"/>
          </a:xfrm>
        </p:grpSpPr>
        <p:sp>
          <p:nvSpPr>
            <p:cNvPr id="926" name="Google Shape;926;gd9e981dc1f_1_103"/>
            <p:cNvSpPr txBox="1"/>
            <p:nvPr/>
          </p:nvSpPr>
          <p:spPr>
            <a:xfrm>
              <a:off x="6014500" y="1803925"/>
              <a:ext cx="58638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ZA" sz="1800" b="0" i="0" u="none" strike="noStrike" cap="none">
                  <a:solidFill>
                    <a:schemeClr val="dk1"/>
                  </a:solidFill>
                  <a:latin typeface="Montserrat Medium"/>
                  <a:ea typeface="Montserrat Medium"/>
                  <a:cs typeface="Montserrat Medium"/>
                  <a:sym typeface="Montserrat Medium"/>
                </a:rPr>
                <a:t>Keeping learners motivated </a:t>
              </a:r>
              <a:endParaRPr sz="1800" b="0" i="0" u="none" strike="noStrike" cap="none">
                <a:solidFill>
                  <a:schemeClr val="dk1"/>
                </a:solidFill>
                <a:latin typeface="Montserrat Medium"/>
                <a:ea typeface="Montserrat Medium"/>
                <a:cs typeface="Montserrat Medium"/>
                <a:sym typeface="Montserrat Medium"/>
              </a:endParaRPr>
            </a:p>
          </p:txBody>
        </p:sp>
        <p:pic>
          <p:nvPicPr>
            <p:cNvPr id="927" name="Google Shape;927;gd9e981dc1f_1_103"/>
            <p:cNvPicPr preferRelativeResize="0"/>
            <p:nvPr/>
          </p:nvPicPr>
          <p:blipFill rotWithShape="1">
            <a:blip r:embed="rId3">
              <a:alphaModFix/>
            </a:blip>
            <a:srcRect/>
            <a:stretch/>
          </p:blipFill>
          <p:spPr>
            <a:xfrm>
              <a:off x="5530326" y="1800513"/>
              <a:ext cx="484175" cy="434082"/>
            </a:xfrm>
            <a:prstGeom prst="rect">
              <a:avLst/>
            </a:prstGeom>
            <a:noFill/>
            <a:ln>
              <a:noFill/>
            </a:ln>
          </p:spPr>
        </p:pic>
      </p:grpSp>
      <p:grpSp>
        <p:nvGrpSpPr>
          <p:cNvPr id="928" name="Google Shape;928;gd9e981dc1f_1_103"/>
          <p:cNvGrpSpPr/>
          <p:nvPr/>
        </p:nvGrpSpPr>
        <p:grpSpPr>
          <a:xfrm>
            <a:off x="5530326" y="2473575"/>
            <a:ext cx="6162874" cy="505495"/>
            <a:chOff x="5530326" y="2473575"/>
            <a:chExt cx="6162874" cy="505495"/>
          </a:xfrm>
        </p:grpSpPr>
        <p:pic>
          <p:nvPicPr>
            <p:cNvPr id="929" name="Google Shape;929;gd9e981dc1f_1_103"/>
            <p:cNvPicPr preferRelativeResize="0"/>
            <p:nvPr/>
          </p:nvPicPr>
          <p:blipFill rotWithShape="1">
            <a:blip r:embed="rId3">
              <a:alphaModFix/>
            </a:blip>
            <a:srcRect/>
            <a:stretch/>
          </p:blipFill>
          <p:spPr>
            <a:xfrm>
              <a:off x="5530326" y="2544988"/>
              <a:ext cx="484175" cy="434082"/>
            </a:xfrm>
            <a:prstGeom prst="rect">
              <a:avLst/>
            </a:prstGeom>
            <a:noFill/>
            <a:ln>
              <a:noFill/>
            </a:ln>
          </p:spPr>
        </p:pic>
        <p:sp>
          <p:nvSpPr>
            <p:cNvPr id="930" name="Google Shape;930;gd9e981dc1f_1_103"/>
            <p:cNvSpPr txBox="1"/>
            <p:nvPr/>
          </p:nvSpPr>
          <p:spPr>
            <a:xfrm>
              <a:off x="6014500" y="2473575"/>
              <a:ext cx="56787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ZA" sz="1800" b="0" i="0" u="none" strike="noStrike" cap="none">
                  <a:solidFill>
                    <a:schemeClr val="dk1"/>
                  </a:solidFill>
                  <a:latin typeface="Montserrat Medium"/>
                  <a:ea typeface="Montserrat Medium"/>
                  <a:cs typeface="Montserrat Medium"/>
                  <a:sym typeface="Montserrat Medium"/>
                </a:rPr>
                <a:t>Overcoming challenges</a:t>
              </a:r>
              <a:endParaRPr sz="1800" b="0" i="0" u="none" strike="noStrike" cap="none">
                <a:solidFill>
                  <a:schemeClr val="dk1"/>
                </a:solidFill>
                <a:latin typeface="Montserrat Medium"/>
                <a:ea typeface="Montserrat Medium"/>
                <a:cs typeface="Montserrat Medium"/>
                <a:sym typeface="Montserrat Medium"/>
              </a:endParaRPr>
            </a:p>
          </p:txBody>
        </p:sp>
      </p:grpSp>
      <p:grpSp>
        <p:nvGrpSpPr>
          <p:cNvPr id="931" name="Google Shape;931;gd9e981dc1f_1_103"/>
          <p:cNvGrpSpPr/>
          <p:nvPr/>
        </p:nvGrpSpPr>
        <p:grpSpPr>
          <a:xfrm>
            <a:off x="5490213" y="3196150"/>
            <a:ext cx="3524287" cy="496370"/>
            <a:chOff x="5490213" y="3196150"/>
            <a:chExt cx="3524287" cy="496370"/>
          </a:xfrm>
        </p:grpSpPr>
        <p:sp>
          <p:nvSpPr>
            <p:cNvPr id="932" name="Google Shape;932;gd9e981dc1f_1_103"/>
            <p:cNvSpPr txBox="1"/>
            <p:nvPr/>
          </p:nvSpPr>
          <p:spPr>
            <a:xfrm>
              <a:off x="6014500" y="3196150"/>
              <a:ext cx="30000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ZA" sz="1800" b="0" i="0" u="none" strike="noStrike" cap="none">
                  <a:solidFill>
                    <a:schemeClr val="dk1"/>
                  </a:solidFill>
                  <a:latin typeface="Montserrat Medium"/>
                  <a:ea typeface="Montserrat Medium"/>
                  <a:cs typeface="Montserrat Medium"/>
                  <a:sym typeface="Montserrat Medium"/>
                </a:rPr>
                <a:t>Seeing real excitement </a:t>
              </a:r>
              <a:endParaRPr sz="1800" b="0" i="0" u="none" strike="noStrike" cap="none">
                <a:solidFill>
                  <a:schemeClr val="dk1"/>
                </a:solidFill>
                <a:latin typeface="Montserrat Medium"/>
                <a:ea typeface="Montserrat Medium"/>
                <a:cs typeface="Montserrat Medium"/>
                <a:sym typeface="Montserrat Medium"/>
              </a:endParaRPr>
            </a:p>
          </p:txBody>
        </p:sp>
        <p:pic>
          <p:nvPicPr>
            <p:cNvPr id="933" name="Google Shape;933;gd9e981dc1f_1_103"/>
            <p:cNvPicPr preferRelativeResize="0"/>
            <p:nvPr/>
          </p:nvPicPr>
          <p:blipFill rotWithShape="1">
            <a:blip r:embed="rId3">
              <a:alphaModFix/>
            </a:blip>
            <a:srcRect/>
            <a:stretch/>
          </p:blipFill>
          <p:spPr>
            <a:xfrm>
              <a:off x="5490213" y="3258438"/>
              <a:ext cx="484175" cy="434082"/>
            </a:xfrm>
            <a:prstGeom prst="rect">
              <a:avLst/>
            </a:prstGeom>
            <a:noFill/>
            <a:ln>
              <a:noFill/>
            </a:ln>
          </p:spPr>
        </p:pic>
      </p:grpSp>
      <p:grpSp>
        <p:nvGrpSpPr>
          <p:cNvPr id="934" name="Google Shape;934;gd9e981dc1f_1_103"/>
          <p:cNvGrpSpPr/>
          <p:nvPr/>
        </p:nvGrpSpPr>
        <p:grpSpPr>
          <a:xfrm>
            <a:off x="5530326" y="3918725"/>
            <a:ext cx="3581549" cy="487245"/>
            <a:chOff x="5530326" y="3918725"/>
            <a:chExt cx="3581549" cy="487245"/>
          </a:xfrm>
        </p:grpSpPr>
        <p:pic>
          <p:nvPicPr>
            <p:cNvPr id="935" name="Google Shape;935;gd9e981dc1f_1_103"/>
            <p:cNvPicPr preferRelativeResize="0"/>
            <p:nvPr/>
          </p:nvPicPr>
          <p:blipFill rotWithShape="1">
            <a:blip r:embed="rId3">
              <a:alphaModFix/>
            </a:blip>
            <a:srcRect/>
            <a:stretch/>
          </p:blipFill>
          <p:spPr>
            <a:xfrm>
              <a:off x="5530326" y="3971888"/>
              <a:ext cx="484175" cy="434082"/>
            </a:xfrm>
            <a:prstGeom prst="rect">
              <a:avLst/>
            </a:prstGeom>
            <a:noFill/>
            <a:ln>
              <a:noFill/>
            </a:ln>
          </p:spPr>
        </p:pic>
        <p:sp>
          <p:nvSpPr>
            <p:cNvPr id="936" name="Google Shape;936;gd9e981dc1f_1_103"/>
            <p:cNvSpPr txBox="1"/>
            <p:nvPr/>
          </p:nvSpPr>
          <p:spPr>
            <a:xfrm>
              <a:off x="6111875" y="3918725"/>
              <a:ext cx="30000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ZA" sz="1800" b="0" i="0" u="none" strike="noStrike" cap="none">
                  <a:solidFill>
                    <a:schemeClr val="dk1"/>
                  </a:solidFill>
                  <a:latin typeface="Montserrat Medium"/>
                  <a:ea typeface="Montserrat Medium"/>
                  <a:cs typeface="Montserrat Medium"/>
                  <a:sym typeface="Montserrat Medium"/>
                </a:rPr>
                <a:t>Activity time </a:t>
              </a:r>
              <a:endParaRPr sz="1800" b="0" i="0" u="none" strike="noStrike" cap="none">
                <a:solidFill>
                  <a:schemeClr val="dk1"/>
                </a:solidFill>
                <a:latin typeface="Montserrat Medium"/>
                <a:ea typeface="Montserrat Medium"/>
                <a:cs typeface="Montserrat Medium"/>
                <a:sym typeface="Montserrat Medium"/>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graphicFrame>
        <p:nvGraphicFramePr>
          <p:cNvPr id="191" name="Google Shape;191;gd66b4cd484_1_14"/>
          <p:cNvGraphicFramePr/>
          <p:nvPr>
            <p:extLst>
              <p:ext uri="{D42A27DB-BD31-4B8C-83A1-F6EECF244321}">
                <p14:modId xmlns:p14="http://schemas.microsoft.com/office/powerpoint/2010/main" val="2777492580"/>
              </p:ext>
            </p:extLst>
          </p:nvPr>
        </p:nvGraphicFramePr>
        <p:xfrm>
          <a:off x="1224105" y="1145039"/>
          <a:ext cx="10480750" cy="4285890"/>
        </p:xfrm>
        <a:graphic>
          <a:graphicData uri="http://schemas.openxmlformats.org/drawingml/2006/table">
            <a:tbl>
              <a:tblPr firstRow="1" bandRow="1">
                <a:noFill/>
                <a:tableStyleId>{8A610247-A36D-428F-93DE-6EE549EB7AA3}</a:tableStyleId>
              </a:tblPr>
              <a:tblGrid>
                <a:gridCol w="1464500">
                  <a:extLst>
                    <a:ext uri="{9D8B030D-6E8A-4147-A177-3AD203B41FA5}">
                      <a16:colId xmlns:a16="http://schemas.microsoft.com/office/drawing/2014/main" val="20000"/>
                    </a:ext>
                  </a:extLst>
                </a:gridCol>
                <a:gridCol w="767975">
                  <a:extLst>
                    <a:ext uri="{9D8B030D-6E8A-4147-A177-3AD203B41FA5}">
                      <a16:colId xmlns:a16="http://schemas.microsoft.com/office/drawing/2014/main" val="20001"/>
                    </a:ext>
                  </a:extLst>
                </a:gridCol>
                <a:gridCol w="8248275">
                  <a:extLst>
                    <a:ext uri="{9D8B030D-6E8A-4147-A177-3AD203B41FA5}">
                      <a16:colId xmlns:a16="http://schemas.microsoft.com/office/drawing/2014/main" val="20002"/>
                    </a:ext>
                  </a:extLst>
                </a:gridCol>
              </a:tblGrid>
              <a:tr h="389775">
                <a:tc>
                  <a:txBody>
                    <a:bodyPr/>
                    <a:lstStyle/>
                    <a:p>
                      <a:pPr marL="0" marR="0" lvl="0" indent="0" algn="l" rtl="0">
                        <a:lnSpc>
                          <a:spcPct val="100000"/>
                        </a:lnSpc>
                        <a:spcBef>
                          <a:spcPts val="0"/>
                        </a:spcBef>
                        <a:spcAft>
                          <a:spcPts val="0"/>
                        </a:spcAft>
                        <a:buClr>
                          <a:srgbClr val="000000"/>
                        </a:buClr>
                        <a:buSzPts val="1800"/>
                        <a:buFont typeface="Arial"/>
                        <a:buNone/>
                      </a:pPr>
                      <a:r>
                        <a:rPr lang="en-ZA" sz="1800" u="none" strike="noStrike" cap="none">
                          <a:latin typeface="Montserrat"/>
                          <a:ea typeface="Montserrat"/>
                          <a:cs typeface="Montserrat"/>
                          <a:sym typeface="Montserrat"/>
                        </a:rPr>
                        <a:t>TIME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ZA" sz="1800" u="none" strike="noStrike" cap="none">
                          <a:latin typeface="Montserrat"/>
                          <a:ea typeface="Montserrat"/>
                          <a:cs typeface="Montserrat"/>
                          <a:sym typeface="Montserrat"/>
                        </a:rPr>
                        <a:t>Min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ZA" sz="1800" u="none" strike="noStrike" cap="none">
                          <a:latin typeface="Montserrat"/>
                          <a:ea typeface="Montserrat"/>
                          <a:cs typeface="Montserrat"/>
                          <a:sym typeface="Montserrat"/>
                        </a:rPr>
                        <a:t>ITEM</a:t>
                      </a:r>
                      <a:endParaRPr sz="1400" u="none" strike="noStrike" cap="none"/>
                    </a:p>
                  </a:txBody>
                  <a:tcPr marL="91450" marR="91450" marT="45725" marB="45725"/>
                </a:tc>
                <a:extLst>
                  <a:ext uri="{0D108BD9-81ED-4DB2-BD59-A6C34878D82A}">
                    <a16:rowId xmlns:a16="http://schemas.microsoft.com/office/drawing/2014/main" val="10000"/>
                  </a:ext>
                </a:extLst>
              </a:tr>
              <a:tr h="225650">
                <a:tc>
                  <a:txBody>
                    <a:bodyPr/>
                    <a:lstStyle/>
                    <a:p>
                      <a:pPr marL="0" marR="0" lvl="0" indent="0" algn="ctr" rtl="0">
                        <a:lnSpc>
                          <a:spcPct val="100000"/>
                        </a:lnSpc>
                        <a:spcBef>
                          <a:spcPts val="0"/>
                        </a:spcBef>
                        <a:spcAft>
                          <a:spcPts val="0"/>
                        </a:spcAft>
                        <a:buClr>
                          <a:srgbClr val="000000"/>
                        </a:buClr>
                        <a:buSzPts val="1100"/>
                        <a:buFont typeface="Arial"/>
                        <a:buNone/>
                      </a:pPr>
                      <a:r>
                        <a:rPr lang="en-ZA" sz="1100" b="1" i="0" u="none" strike="noStrike" cap="none">
                          <a:solidFill>
                            <a:srgbClr val="000000"/>
                          </a:solidFill>
                          <a:latin typeface="Montserrat Medium"/>
                          <a:ea typeface="Montserrat Medium"/>
                          <a:cs typeface="Montserrat Medium"/>
                          <a:sym typeface="Montserrat Medium"/>
                        </a:rPr>
                        <a:t>E.g. Time</a:t>
                      </a:r>
                      <a:endParaRPr sz="1100" u="none" strike="noStrike" cap="none">
                        <a:latin typeface="Montserrat Medium"/>
                        <a:ea typeface="Montserrat Medium"/>
                        <a:cs typeface="Montserrat Medium"/>
                        <a:sym typeface="Montserrat Medium"/>
                      </a:endParaRPr>
                    </a:p>
                  </a:txBody>
                  <a:tcPr marL="68575" marR="68575" marT="45725" marB="45725"/>
                </a:tc>
                <a:tc>
                  <a:txBody>
                    <a:bodyPr/>
                    <a:lstStyle/>
                    <a:p>
                      <a:pPr marL="0" marR="0" lvl="0" indent="0" algn="ctr" rtl="0">
                        <a:lnSpc>
                          <a:spcPct val="100000"/>
                        </a:lnSpc>
                        <a:spcBef>
                          <a:spcPts val="0"/>
                        </a:spcBef>
                        <a:spcAft>
                          <a:spcPts val="0"/>
                        </a:spcAft>
                        <a:buClr>
                          <a:srgbClr val="000000"/>
                        </a:buClr>
                        <a:buSzPts val="1100"/>
                        <a:buFont typeface="Arial"/>
                        <a:buNone/>
                      </a:pPr>
                      <a:r>
                        <a:rPr lang="en-ZA" sz="1100" b="1" i="0" u="none" strike="noStrike" cap="none">
                          <a:solidFill>
                            <a:srgbClr val="000000"/>
                          </a:solidFill>
                          <a:latin typeface="Montserrat Medium"/>
                          <a:ea typeface="Montserrat Medium"/>
                          <a:cs typeface="Montserrat Medium"/>
                          <a:sym typeface="Montserrat Medium"/>
                        </a:rPr>
                        <a:t>TIME NEEDED</a:t>
                      </a:r>
                      <a:endParaRPr sz="1100" u="none" strike="noStrike" cap="none">
                        <a:latin typeface="Montserrat Medium"/>
                        <a:ea typeface="Montserrat Medium"/>
                        <a:cs typeface="Montserrat Medium"/>
                        <a:sym typeface="Montserrat Medium"/>
                      </a:endParaRPr>
                    </a:p>
                  </a:txBody>
                  <a:tcPr marL="68575" marR="68575" marT="45725" marB="45725"/>
                </a:tc>
                <a:tc>
                  <a:txBody>
                    <a:bodyPr/>
                    <a:lstStyle/>
                    <a:p>
                      <a:pPr marL="0" marR="0" lvl="0" indent="0" algn="ctr" rtl="0">
                        <a:lnSpc>
                          <a:spcPct val="100000"/>
                        </a:lnSpc>
                        <a:spcBef>
                          <a:spcPts val="0"/>
                        </a:spcBef>
                        <a:spcAft>
                          <a:spcPts val="0"/>
                        </a:spcAft>
                        <a:buClr>
                          <a:srgbClr val="000000"/>
                        </a:buClr>
                        <a:buSzPts val="1100"/>
                        <a:buFont typeface="Arial"/>
                        <a:buNone/>
                      </a:pPr>
                      <a:r>
                        <a:rPr lang="en-ZA" sz="1100" b="1" i="0" u="none" strike="noStrike" cap="none">
                          <a:solidFill>
                            <a:srgbClr val="000000"/>
                          </a:solidFill>
                          <a:latin typeface="Montserrat Medium"/>
                          <a:ea typeface="Montserrat Medium"/>
                          <a:cs typeface="Montserrat Medium"/>
                          <a:sym typeface="Montserrat Medium"/>
                        </a:rPr>
                        <a:t>Item</a:t>
                      </a:r>
                      <a:endParaRPr sz="1100" b="1" u="none" strike="noStrike" cap="none">
                        <a:latin typeface="Montserrat Medium"/>
                        <a:ea typeface="Montserrat Medium"/>
                        <a:cs typeface="Montserrat Medium"/>
                        <a:sym typeface="Montserrat Medium"/>
                      </a:endParaRPr>
                    </a:p>
                  </a:txBody>
                  <a:tcPr marL="68575" marR="68575" marT="45725" marB="45725"/>
                </a:tc>
                <a:extLst>
                  <a:ext uri="{0D108BD9-81ED-4DB2-BD59-A6C34878D82A}">
                    <a16:rowId xmlns:a16="http://schemas.microsoft.com/office/drawing/2014/main" val="10001"/>
                  </a:ext>
                </a:extLst>
              </a:tr>
              <a:tr h="416725">
                <a:tc>
                  <a:txBody>
                    <a:bodyPr/>
                    <a:lstStyle/>
                    <a:p>
                      <a:pPr marL="0" marR="0" lvl="0" indent="0" algn="l" rtl="0">
                        <a:lnSpc>
                          <a:spcPct val="100000"/>
                        </a:lnSpc>
                        <a:spcBef>
                          <a:spcPts val="0"/>
                        </a:spcBef>
                        <a:spcAft>
                          <a:spcPts val="0"/>
                        </a:spcAft>
                        <a:buClr>
                          <a:srgbClr val="000000"/>
                        </a:buClr>
                        <a:buSzPts val="1100"/>
                        <a:buFont typeface="Arial"/>
                        <a:buNone/>
                      </a:pPr>
                      <a:r>
                        <a:rPr lang="en-ZA" sz="1100" b="0" i="0" u="none" strike="noStrike" cap="none">
                          <a:solidFill>
                            <a:srgbClr val="000000"/>
                          </a:solidFill>
                          <a:latin typeface="Montserrat" panose="020B0604020202020204" charset="0"/>
                          <a:ea typeface="Montserrat Medium"/>
                          <a:cs typeface="Montserrat Medium"/>
                          <a:sym typeface="Montserrat Medium"/>
                        </a:rPr>
                        <a:t>08h00 – 08h</a:t>
                      </a:r>
                      <a:r>
                        <a:rPr lang="en-ZA" sz="1100">
                          <a:solidFill>
                            <a:srgbClr val="000000"/>
                          </a:solidFill>
                          <a:latin typeface="Montserrat" panose="020B0604020202020204" charset="0"/>
                          <a:ea typeface="Montserrat Medium"/>
                          <a:cs typeface="Montserrat Medium"/>
                          <a:sym typeface="Montserrat Medium"/>
                        </a:rPr>
                        <a:t>20</a:t>
                      </a:r>
                      <a:endParaRPr sz="1100" u="none" strike="noStrike" cap="none">
                        <a:latin typeface="Montserrat" panose="020B0604020202020204" charset="0"/>
                        <a:ea typeface="Montserrat Medium"/>
                        <a:cs typeface="Montserrat Medium"/>
                        <a:sym typeface="Montserrat Medium"/>
                      </a:endParaRPr>
                    </a:p>
                  </a:txBody>
                  <a:tcPr marL="68575" marR="68575"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ZA" sz="1100">
                          <a:latin typeface="Montserrat" panose="020B0604020202020204" charset="0"/>
                          <a:ea typeface="Montserrat Medium"/>
                          <a:cs typeface="Montserrat Medium"/>
                          <a:sym typeface="Montserrat Medium"/>
                        </a:rPr>
                        <a:t>20</a:t>
                      </a:r>
                      <a:endParaRPr sz="1100" u="none" strike="noStrike" cap="none">
                        <a:latin typeface="Montserrat" panose="020B0604020202020204" charset="0"/>
                        <a:ea typeface="Montserrat Medium"/>
                        <a:cs typeface="Montserrat Medium"/>
                        <a:sym typeface="Montserrat Medium"/>
                      </a:endParaRPr>
                    </a:p>
                  </a:txBody>
                  <a:tcPr marL="68575" marR="68575"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ZA" sz="1100" b="1" i="0" u="none" strike="noStrike" cap="none" dirty="0">
                          <a:solidFill>
                            <a:srgbClr val="000000"/>
                          </a:solidFill>
                          <a:latin typeface="Montserrat" panose="020B0604020202020204" charset="0"/>
                          <a:ea typeface="Montserrat Medium"/>
                          <a:cs typeface="Montserrat Medium"/>
                          <a:sym typeface="Montserrat Medium"/>
                        </a:rPr>
                        <a:t>Registration</a:t>
                      </a:r>
                      <a:r>
                        <a:rPr lang="en-ZA" sz="1100" b="1" dirty="0">
                          <a:solidFill>
                            <a:srgbClr val="000000"/>
                          </a:solidFill>
                          <a:latin typeface="Montserrat" panose="020B0604020202020204" charset="0"/>
                          <a:ea typeface="Montserrat Medium"/>
                          <a:cs typeface="Montserrat Medium"/>
                          <a:sym typeface="Montserrat Medium"/>
                        </a:rPr>
                        <a:t>, </a:t>
                      </a:r>
                      <a:r>
                        <a:rPr lang="en-ZA" sz="1100" b="1" i="0" u="none" strike="noStrike" cap="none" dirty="0">
                          <a:solidFill>
                            <a:srgbClr val="000000"/>
                          </a:solidFill>
                          <a:latin typeface="Montserrat" panose="020B0604020202020204" charset="0"/>
                          <a:ea typeface="Montserrat Medium"/>
                          <a:cs typeface="Montserrat Medium"/>
                          <a:sym typeface="Montserrat Medium"/>
                        </a:rPr>
                        <a:t>Welcome, Introductions and Ice Breaker </a:t>
                      </a:r>
                      <a:endParaRPr sz="1100" b="1" u="none" strike="noStrike" cap="none" dirty="0">
                        <a:latin typeface="Montserrat" panose="020B0604020202020204" charset="0"/>
                        <a:ea typeface="Montserrat Medium"/>
                        <a:cs typeface="Montserrat Medium"/>
                        <a:sym typeface="Montserrat Medium"/>
                      </a:endParaRPr>
                    </a:p>
                    <a:p>
                      <a:pPr marL="0" marR="0" lvl="0" indent="0" algn="l" rtl="0">
                        <a:lnSpc>
                          <a:spcPct val="100000"/>
                        </a:lnSpc>
                        <a:spcBef>
                          <a:spcPts val="0"/>
                        </a:spcBef>
                        <a:spcAft>
                          <a:spcPts val="0"/>
                        </a:spcAft>
                        <a:buClr>
                          <a:srgbClr val="000000"/>
                        </a:buClr>
                        <a:buSzPts val="1100"/>
                        <a:buFont typeface="Arial"/>
                        <a:buNone/>
                      </a:pPr>
                      <a:r>
                        <a:rPr lang="en-ZA" sz="1100" b="1" i="0" u="none" strike="noStrike" cap="none" dirty="0">
                          <a:solidFill>
                            <a:srgbClr val="000000"/>
                          </a:solidFill>
                          <a:latin typeface="Montserrat" panose="020B0604020202020204" charset="0"/>
                          <a:ea typeface="Montserrat Medium"/>
                          <a:cs typeface="Montserrat Medium"/>
                          <a:sym typeface="Montserrat Medium"/>
                        </a:rPr>
                        <a:t>.  </a:t>
                      </a:r>
                      <a:endParaRPr sz="1100" b="1" u="none" strike="noStrike" cap="none" dirty="0">
                        <a:latin typeface="Montserrat" panose="020B0604020202020204" charset="0"/>
                        <a:ea typeface="Montserrat Medium"/>
                        <a:cs typeface="Montserrat Medium"/>
                        <a:sym typeface="Montserrat Medium"/>
                      </a:endParaRPr>
                    </a:p>
                  </a:txBody>
                  <a:tcPr marL="68575" marR="68575" marT="45725" marB="45725"/>
                </a:tc>
                <a:extLst>
                  <a:ext uri="{0D108BD9-81ED-4DB2-BD59-A6C34878D82A}">
                    <a16:rowId xmlns:a16="http://schemas.microsoft.com/office/drawing/2014/main" val="10002"/>
                  </a:ext>
                </a:extLst>
              </a:tr>
              <a:tr h="339575">
                <a:tc>
                  <a:txBody>
                    <a:bodyPr/>
                    <a:lstStyle/>
                    <a:p>
                      <a:pPr marL="0" marR="0" lvl="0" indent="0" algn="l" rtl="0">
                        <a:lnSpc>
                          <a:spcPct val="100000"/>
                        </a:lnSpc>
                        <a:spcBef>
                          <a:spcPts val="0"/>
                        </a:spcBef>
                        <a:spcAft>
                          <a:spcPts val="0"/>
                        </a:spcAft>
                        <a:buClr>
                          <a:srgbClr val="000000"/>
                        </a:buClr>
                        <a:buSzPts val="1100"/>
                        <a:buFont typeface="Arial"/>
                        <a:buNone/>
                      </a:pPr>
                      <a:r>
                        <a:rPr lang="en-ZA" sz="1100" b="0" i="0" u="none" strike="noStrike" cap="none" dirty="0">
                          <a:solidFill>
                            <a:srgbClr val="000000"/>
                          </a:solidFill>
                          <a:latin typeface="Montserrat" panose="020B0604020202020204" charset="0"/>
                          <a:ea typeface="Montserrat Medium"/>
                          <a:cs typeface="Montserrat Medium"/>
                          <a:sym typeface="Montserrat Medium"/>
                        </a:rPr>
                        <a:t>08h</a:t>
                      </a:r>
                      <a:r>
                        <a:rPr lang="en-ZA" sz="1100" dirty="0">
                          <a:solidFill>
                            <a:srgbClr val="000000"/>
                          </a:solidFill>
                          <a:latin typeface="Montserrat" panose="020B0604020202020204" charset="0"/>
                          <a:ea typeface="Montserrat Medium"/>
                          <a:cs typeface="Montserrat Medium"/>
                          <a:sym typeface="Montserrat Medium"/>
                        </a:rPr>
                        <a:t>20 - 09h45</a:t>
                      </a:r>
                      <a:endParaRPr sz="1100" u="none" strike="noStrike" cap="none" dirty="0">
                        <a:latin typeface="Montserrat" panose="020B0604020202020204" charset="0"/>
                        <a:ea typeface="Montserrat Medium"/>
                        <a:cs typeface="Montserrat Medium"/>
                        <a:sym typeface="Montserrat Medium"/>
                      </a:endParaRPr>
                    </a:p>
                  </a:txBody>
                  <a:tcPr marL="68575" marR="68575"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ZA" sz="1100" b="0" i="0" u="none" strike="noStrike" cap="none">
                          <a:solidFill>
                            <a:srgbClr val="000000"/>
                          </a:solidFill>
                          <a:latin typeface="Montserrat" panose="020B0604020202020204" charset="0"/>
                          <a:ea typeface="Montserrat Medium"/>
                          <a:cs typeface="Montserrat Medium"/>
                          <a:sym typeface="Montserrat Medium"/>
                        </a:rPr>
                        <a:t>30</a:t>
                      </a:r>
                      <a:endParaRPr sz="1100" u="none" strike="noStrike" cap="none">
                        <a:latin typeface="Montserrat" panose="020B0604020202020204" charset="0"/>
                        <a:ea typeface="Montserrat Medium"/>
                        <a:cs typeface="Montserrat Medium"/>
                        <a:sym typeface="Montserrat Medium"/>
                      </a:endParaRPr>
                    </a:p>
                  </a:txBody>
                  <a:tcPr marL="68575" marR="68575"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ZA" sz="1100" b="1" dirty="0">
                          <a:solidFill>
                            <a:srgbClr val="000000"/>
                          </a:solidFill>
                          <a:latin typeface="Montserrat" panose="020B0604020202020204" charset="0"/>
                          <a:ea typeface="Montserrat Medium"/>
                          <a:cs typeface="Montserrat Medium"/>
                          <a:sym typeface="Montserrat Medium"/>
                        </a:rPr>
                        <a:t>PART ONE: </a:t>
                      </a:r>
                      <a:endParaRPr sz="1100" b="1" dirty="0">
                        <a:solidFill>
                          <a:srgbClr val="000000"/>
                        </a:solidFill>
                        <a:latin typeface="Montserrat" panose="020B0604020202020204" charset="0"/>
                        <a:ea typeface="Montserrat Medium"/>
                        <a:cs typeface="Montserrat Medium"/>
                        <a:sym typeface="Montserrat Medium"/>
                      </a:endParaRPr>
                    </a:p>
                    <a:p>
                      <a:pPr marL="0" marR="0" lvl="0" indent="0" algn="l" rtl="0">
                        <a:lnSpc>
                          <a:spcPct val="100000"/>
                        </a:lnSpc>
                        <a:spcBef>
                          <a:spcPts val="0"/>
                        </a:spcBef>
                        <a:spcAft>
                          <a:spcPts val="0"/>
                        </a:spcAft>
                        <a:buClr>
                          <a:srgbClr val="000000"/>
                        </a:buClr>
                        <a:buSzPts val="1100"/>
                        <a:buFont typeface="Arial"/>
                        <a:buNone/>
                      </a:pPr>
                      <a:r>
                        <a:rPr lang="en-ZA" sz="1100" dirty="0">
                          <a:solidFill>
                            <a:srgbClr val="000000"/>
                          </a:solidFill>
                          <a:latin typeface="Montserrat" panose="020B0604020202020204" charset="0"/>
                          <a:ea typeface="Montserrat"/>
                          <a:cs typeface="Montserrat"/>
                          <a:sym typeface="Montserrat"/>
                        </a:rPr>
                        <a:t>Introduction to Project-based Learning, </a:t>
                      </a:r>
                      <a:endParaRPr sz="1100" dirty="0">
                        <a:solidFill>
                          <a:srgbClr val="000000"/>
                        </a:solidFill>
                        <a:latin typeface="Montserrat" panose="020B0604020202020204" charset="0"/>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r>
                        <a:rPr lang="en-ZA" sz="1100" dirty="0">
                          <a:solidFill>
                            <a:srgbClr val="000000"/>
                          </a:solidFill>
                          <a:latin typeface="Montserrat" panose="020B0604020202020204" charset="0"/>
                          <a:ea typeface="Montserrat"/>
                          <a:cs typeface="Montserrat"/>
                          <a:sym typeface="Montserrat"/>
                        </a:rPr>
                        <a:t>PBL Quiz  and </a:t>
                      </a:r>
                      <a:endParaRPr sz="1100" dirty="0">
                        <a:solidFill>
                          <a:srgbClr val="000000"/>
                        </a:solidFill>
                        <a:latin typeface="Montserrat" panose="020B0604020202020204" charset="0"/>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r>
                        <a:rPr lang="en-ZA" sz="1100" dirty="0">
                          <a:solidFill>
                            <a:srgbClr val="000000"/>
                          </a:solidFill>
                          <a:latin typeface="Montserrat" panose="020B0604020202020204" charset="0"/>
                          <a:ea typeface="Montserrat"/>
                          <a:cs typeface="Montserrat"/>
                          <a:sym typeface="Montserrat"/>
                        </a:rPr>
                        <a:t>Q&amp;A </a:t>
                      </a:r>
                      <a:endParaRPr sz="1100" u="none" strike="noStrike" cap="none" dirty="0">
                        <a:latin typeface="Montserrat" panose="020B0604020202020204" charset="0"/>
                        <a:ea typeface="Montserrat"/>
                        <a:cs typeface="Montserrat"/>
                        <a:sym typeface="Montserrat"/>
                      </a:endParaRPr>
                    </a:p>
                  </a:txBody>
                  <a:tcPr marL="68575" marR="68575" marT="45725" marB="45725"/>
                </a:tc>
                <a:extLst>
                  <a:ext uri="{0D108BD9-81ED-4DB2-BD59-A6C34878D82A}">
                    <a16:rowId xmlns:a16="http://schemas.microsoft.com/office/drawing/2014/main" val="10003"/>
                  </a:ext>
                </a:extLst>
              </a:tr>
              <a:tr h="330550">
                <a:tc>
                  <a:txBody>
                    <a:bodyPr/>
                    <a:lstStyle/>
                    <a:p>
                      <a:pPr marL="0" marR="0" lvl="0" indent="0" algn="l" rtl="0">
                        <a:lnSpc>
                          <a:spcPct val="100000"/>
                        </a:lnSpc>
                        <a:spcBef>
                          <a:spcPts val="0"/>
                        </a:spcBef>
                        <a:spcAft>
                          <a:spcPts val="0"/>
                        </a:spcAft>
                        <a:buClr>
                          <a:srgbClr val="000000"/>
                        </a:buClr>
                        <a:buSzPts val="1100"/>
                        <a:buFont typeface="Arial"/>
                        <a:buNone/>
                      </a:pPr>
                      <a:r>
                        <a:rPr lang="en-ZA" sz="1100" b="0" i="0" u="none" strike="noStrike" cap="none">
                          <a:solidFill>
                            <a:srgbClr val="000000"/>
                          </a:solidFill>
                          <a:latin typeface="Montserrat" panose="020B0604020202020204" charset="0"/>
                          <a:ea typeface="Montserrat Medium"/>
                          <a:cs typeface="Montserrat Medium"/>
                          <a:sym typeface="Montserrat Medium"/>
                        </a:rPr>
                        <a:t>0</a:t>
                      </a:r>
                      <a:r>
                        <a:rPr lang="en-ZA" sz="1100">
                          <a:solidFill>
                            <a:srgbClr val="000000"/>
                          </a:solidFill>
                          <a:latin typeface="Montserrat" panose="020B0604020202020204" charset="0"/>
                          <a:ea typeface="Montserrat Medium"/>
                          <a:cs typeface="Montserrat Medium"/>
                          <a:sym typeface="Montserrat Medium"/>
                        </a:rPr>
                        <a:t>9h45 - 10h00</a:t>
                      </a:r>
                      <a:endParaRPr sz="1100" u="none" strike="noStrike" cap="none">
                        <a:latin typeface="Montserrat" panose="020B0604020202020204" charset="0"/>
                        <a:ea typeface="Montserrat Medium"/>
                        <a:cs typeface="Montserrat Medium"/>
                        <a:sym typeface="Montserrat Medium"/>
                      </a:endParaRPr>
                    </a:p>
                  </a:txBody>
                  <a:tcPr marL="68575" marR="68575"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ZA" sz="1100">
                          <a:solidFill>
                            <a:srgbClr val="000000"/>
                          </a:solidFill>
                          <a:latin typeface="Montserrat" panose="020B0604020202020204" charset="0"/>
                          <a:ea typeface="Montserrat Medium"/>
                          <a:cs typeface="Montserrat Medium"/>
                          <a:sym typeface="Montserrat Medium"/>
                        </a:rPr>
                        <a:t>15 </a:t>
                      </a:r>
                      <a:endParaRPr sz="1100" u="none" strike="noStrike" cap="none">
                        <a:latin typeface="Montserrat" panose="020B0604020202020204" charset="0"/>
                        <a:ea typeface="Montserrat Medium"/>
                        <a:cs typeface="Montserrat Medium"/>
                        <a:sym typeface="Montserrat Medium"/>
                      </a:endParaRPr>
                    </a:p>
                  </a:txBody>
                  <a:tcPr marL="68575" marR="68575"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ZA" sz="1100" b="1" dirty="0">
                          <a:latin typeface="Montserrat" panose="020B0604020202020204" charset="0"/>
                          <a:ea typeface="Montserrat Medium"/>
                          <a:cs typeface="Montserrat Medium"/>
                          <a:sym typeface="Montserrat Medium"/>
                        </a:rPr>
                        <a:t>BREAK </a:t>
                      </a:r>
                      <a:endParaRPr sz="1100" u="none" strike="noStrike" cap="none" dirty="0">
                        <a:latin typeface="Montserrat" panose="020B0604020202020204" charset="0"/>
                      </a:endParaRPr>
                    </a:p>
                  </a:txBody>
                  <a:tcPr marL="68575" marR="68575" marT="45725" marB="45725"/>
                </a:tc>
                <a:extLst>
                  <a:ext uri="{0D108BD9-81ED-4DB2-BD59-A6C34878D82A}">
                    <a16:rowId xmlns:a16="http://schemas.microsoft.com/office/drawing/2014/main" val="10004"/>
                  </a:ext>
                </a:extLst>
              </a:tr>
              <a:tr h="157050">
                <a:tc>
                  <a:txBody>
                    <a:bodyPr/>
                    <a:lstStyle/>
                    <a:p>
                      <a:pPr marL="0" marR="0" lvl="0" indent="0" algn="l" rtl="0">
                        <a:lnSpc>
                          <a:spcPct val="100000"/>
                        </a:lnSpc>
                        <a:spcBef>
                          <a:spcPts val="0"/>
                        </a:spcBef>
                        <a:spcAft>
                          <a:spcPts val="0"/>
                        </a:spcAft>
                        <a:buClr>
                          <a:srgbClr val="000000"/>
                        </a:buClr>
                        <a:buSzPts val="1100"/>
                        <a:buFont typeface="Arial"/>
                        <a:buNone/>
                      </a:pPr>
                      <a:r>
                        <a:rPr lang="en-ZA" sz="1100">
                          <a:solidFill>
                            <a:srgbClr val="000000"/>
                          </a:solidFill>
                          <a:latin typeface="Montserrat" panose="020B0604020202020204" charset="0"/>
                          <a:ea typeface="Montserrat Medium"/>
                          <a:cs typeface="Montserrat Medium"/>
                          <a:sym typeface="Montserrat Medium"/>
                        </a:rPr>
                        <a:t>10h00 - 10h55 </a:t>
                      </a:r>
                      <a:endParaRPr sz="1100" u="none" strike="noStrike" cap="none">
                        <a:latin typeface="Montserrat" panose="020B0604020202020204" charset="0"/>
                        <a:ea typeface="Montserrat Medium"/>
                        <a:cs typeface="Montserrat Medium"/>
                        <a:sym typeface="Montserrat Medium"/>
                      </a:endParaRPr>
                    </a:p>
                  </a:txBody>
                  <a:tcPr marL="68575" marR="68575"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ZA" sz="1100">
                          <a:solidFill>
                            <a:srgbClr val="000000"/>
                          </a:solidFill>
                          <a:latin typeface="Montserrat" panose="020B0604020202020204" charset="0"/>
                          <a:ea typeface="Montserrat Medium"/>
                          <a:cs typeface="Montserrat Medium"/>
                          <a:sym typeface="Montserrat Medium"/>
                        </a:rPr>
                        <a:t>55</a:t>
                      </a:r>
                      <a:endParaRPr sz="1100" u="none" strike="noStrike" cap="none" dirty="0">
                        <a:latin typeface="Montserrat" panose="020B0604020202020204" charset="0"/>
                        <a:ea typeface="Montserrat Medium"/>
                        <a:cs typeface="Montserrat Medium"/>
                        <a:sym typeface="Montserrat Medium"/>
                      </a:endParaRPr>
                    </a:p>
                  </a:txBody>
                  <a:tcPr marL="68575" marR="68575"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ZA" sz="1100" b="1" dirty="0">
                          <a:latin typeface="Montserrat" panose="020B0604020202020204" charset="0"/>
                          <a:ea typeface="Montserrat Medium"/>
                          <a:cs typeface="Montserrat Medium"/>
                          <a:sym typeface="Montserrat Medium"/>
                        </a:rPr>
                        <a:t>PART TWO:</a:t>
                      </a:r>
                      <a:endParaRPr sz="1100" b="1" dirty="0">
                        <a:latin typeface="Montserrat" panose="020B0604020202020204" charset="0"/>
                        <a:ea typeface="Montserrat Medium"/>
                        <a:cs typeface="Montserrat Medium"/>
                        <a:sym typeface="Montserrat Medium"/>
                      </a:endParaRPr>
                    </a:p>
                    <a:p>
                      <a:pPr marL="0" marR="0" lvl="0" indent="0" algn="l" rtl="0">
                        <a:lnSpc>
                          <a:spcPct val="100000"/>
                        </a:lnSpc>
                        <a:spcBef>
                          <a:spcPts val="0"/>
                        </a:spcBef>
                        <a:spcAft>
                          <a:spcPts val="0"/>
                        </a:spcAft>
                        <a:buClr>
                          <a:srgbClr val="000000"/>
                        </a:buClr>
                        <a:buSzPts val="1100"/>
                        <a:buFont typeface="Arial"/>
                        <a:buNone/>
                      </a:pPr>
                      <a:r>
                        <a:rPr lang="en-ZA" sz="1100" dirty="0">
                          <a:latin typeface="Montserrat" panose="020B0604020202020204" charset="0"/>
                          <a:ea typeface="Montserrat"/>
                          <a:cs typeface="Montserrat"/>
                          <a:sym typeface="Montserrat"/>
                        </a:rPr>
                        <a:t>Case Study from </a:t>
                      </a:r>
                      <a:r>
                        <a:rPr lang="en-ZA" sz="1100" dirty="0" err="1">
                          <a:latin typeface="Montserrat" panose="020B0604020202020204" charset="0"/>
                          <a:ea typeface="Montserrat"/>
                          <a:cs typeface="Montserrat"/>
                          <a:sym typeface="Montserrat"/>
                        </a:rPr>
                        <a:t>Brebner</a:t>
                      </a:r>
                      <a:r>
                        <a:rPr lang="en-ZA" sz="1100" dirty="0">
                          <a:latin typeface="Montserrat" panose="020B0604020202020204" charset="0"/>
                          <a:ea typeface="Montserrat"/>
                          <a:cs typeface="Montserrat"/>
                          <a:sym typeface="Montserrat"/>
                        </a:rPr>
                        <a:t> Primary by Michelle Van den </a:t>
                      </a:r>
                      <a:r>
                        <a:rPr lang="en-ZA" sz="1100" dirty="0" err="1">
                          <a:latin typeface="Montserrat" panose="020B0604020202020204" charset="0"/>
                          <a:ea typeface="Montserrat"/>
                          <a:cs typeface="Montserrat"/>
                          <a:sym typeface="Montserrat"/>
                        </a:rPr>
                        <a:t>Nieuwenhoff</a:t>
                      </a:r>
                      <a:endParaRPr sz="1100" dirty="0">
                        <a:latin typeface="Montserrat" panose="020B0604020202020204" charset="0"/>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r>
                        <a:rPr lang="en-ZA" sz="1100" dirty="0">
                          <a:latin typeface="Montserrat" panose="020B0604020202020204" charset="0"/>
                          <a:ea typeface="Montserrat"/>
                          <a:cs typeface="Montserrat"/>
                          <a:sym typeface="Montserrat"/>
                        </a:rPr>
                        <a:t>PBL Game</a:t>
                      </a:r>
                      <a:endParaRPr sz="1100" dirty="0">
                        <a:latin typeface="Montserrat" panose="020B0604020202020204" charset="0"/>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r>
                        <a:rPr lang="en-ZA" sz="1100" dirty="0">
                          <a:latin typeface="Montserrat" panose="020B0604020202020204" charset="0"/>
                          <a:ea typeface="Montserrat"/>
                          <a:cs typeface="Montserrat"/>
                          <a:sym typeface="Montserrat"/>
                        </a:rPr>
                        <a:t>Break out rooms</a:t>
                      </a:r>
                      <a:endParaRPr sz="1100" dirty="0">
                        <a:latin typeface="Montserrat" panose="020B0604020202020204" charset="0"/>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r>
                        <a:rPr lang="en-ZA" sz="1100" dirty="0">
                          <a:latin typeface="Montserrat" panose="020B0604020202020204" charset="0"/>
                          <a:ea typeface="Montserrat"/>
                          <a:cs typeface="Montserrat"/>
                          <a:sym typeface="Montserrat"/>
                        </a:rPr>
                        <a:t>Q&amp;A </a:t>
                      </a:r>
                      <a:r>
                        <a:rPr lang="en-ZA" sz="1100" b="1" dirty="0">
                          <a:latin typeface="Montserrat" panose="020B0604020202020204" charset="0"/>
                          <a:ea typeface="Montserrat Medium"/>
                          <a:cs typeface="Montserrat Medium"/>
                          <a:sym typeface="Montserrat Medium"/>
                        </a:rPr>
                        <a:t>  </a:t>
                      </a:r>
                      <a:endParaRPr sz="1100" b="1" dirty="0">
                        <a:latin typeface="Montserrat" panose="020B0604020202020204" charset="0"/>
                        <a:ea typeface="Montserrat Medium"/>
                        <a:cs typeface="Montserrat Medium"/>
                        <a:sym typeface="Montserrat Medium"/>
                      </a:endParaRPr>
                    </a:p>
                  </a:txBody>
                  <a:tcPr marL="68575" marR="68575" marT="45725" marB="45725"/>
                </a:tc>
                <a:extLst>
                  <a:ext uri="{0D108BD9-81ED-4DB2-BD59-A6C34878D82A}">
                    <a16:rowId xmlns:a16="http://schemas.microsoft.com/office/drawing/2014/main" val="10005"/>
                  </a:ext>
                </a:extLst>
              </a:tr>
              <a:tr h="426075">
                <a:tc>
                  <a:txBody>
                    <a:bodyPr/>
                    <a:lstStyle/>
                    <a:p>
                      <a:pPr marL="0" lvl="0" indent="0" algn="l" rtl="0">
                        <a:spcBef>
                          <a:spcPts val="0"/>
                        </a:spcBef>
                        <a:spcAft>
                          <a:spcPts val="0"/>
                        </a:spcAft>
                        <a:buNone/>
                      </a:pPr>
                      <a:r>
                        <a:rPr lang="en-ZA" sz="1100">
                          <a:latin typeface="Montserrat" panose="020B0604020202020204" charset="0"/>
                        </a:rPr>
                        <a:t>10h55 - 11h00</a:t>
                      </a:r>
                      <a:endParaRPr sz="1100">
                        <a:latin typeface="Montserrat" panose="020B0604020202020204" charset="0"/>
                      </a:endParaRPr>
                    </a:p>
                  </a:txBody>
                  <a:tcPr marL="68575" marR="68575"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ZA" sz="1100">
                          <a:solidFill>
                            <a:srgbClr val="000000"/>
                          </a:solidFill>
                          <a:latin typeface="Montserrat" panose="020B0604020202020204" charset="0"/>
                          <a:ea typeface="Montserrat Medium"/>
                          <a:cs typeface="Montserrat Medium"/>
                          <a:sym typeface="Montserrat Medium"/>
                        </a:rPr>
                        <a:t>5</a:t>
                      </a:r>
                      <a:endParaRPr sz="1100" u="none" strike="noStrike" cap="none">
                        <a:latin typeface="Montserrat" panose="020B0604020202020204" charset="0"/>
                        <a:ea typeface="Montserrat Medium"/>
                        <a:cs typeface="Montserrat Medium"/>
                        <a:sym typeface="Montserrat Medium"/>
                      </a:endParaRPr>
                    </a:p>
                  </a:txBody>
                  <a:tcPr marL="68575" marR="68575"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ZA" sz="1100" b="1" dirty="0">
                          <a:latin typeface="Montserrat" panose="020B0604020202020204" charset="0"/>
                          <a:ea typeface="Montserrat Medium"/>
                          <a:cs typeface="Montserrat Medium"/>
                          <a:sym typeface="Montserrat Medium"/>
                        </a:rPr>
                        <a:t>BREAK </a:t>
                      </a:r>
                      <a:endParaRPr sz="1100" u="none" strike="noStrike" cap="none" dirty="0">
                        <a:latin typeface="Montserrat" panose="020B0604020202020204" charset="0"/>
                      </a:endParaRPr>
                    </a:p>
                  </a:txBody>
                  <a:tcPr marL="68575" marR="68575" marT="45725" marB="45725"/>
                </a:tc>
                <a:extLst>
                  <a:ext uri="{0D108BD9-81ED-4DB2-BD59-A6C34878D82A}">
                    <a16:rowId xmlns:a16="http://schemas.microsoft.com/office/drawing/2014/main" val="10006"/>
                  </a:ext>
                </a:extLst>
              </a:tr>
              <a:tr h="227625">
                <a:tc>
                  <a:txBody>
                    <a:bodyPr/>
                    <a:lstStyle/>
                    <a:p>
                      <a:pPr marL="0" marR="0" lvl="0" indent="0" algn="l" rtl="0">
                        <a:lnSpc>
                          <a:spcPct val="100000"/>
                        </a:lnSpc>
                        <a:spcBef>
                          <a:spcPts val="0"/>
                        </a:spcBef>
                        <a:spcAft>
                          <a:spcPts val="0"/>
                        </a:spcAft>
                        <a:buClr>
                          <a:srgbClr val="000000"/>
                        </a:buClr>
                        <a:buSzPts val="1100"/>
                        <a:buFont typeface="Arial"/>
                        <a:buNone/>
                      </a:pPr>
                      <a:r>
                        <a:rPr lang="en-ZA" sz="1100" dirty="0">
                          <a:solidFill>
                            <a:srgbClr val="000000"/>
                          </a:solidFill>
                          <a:latin typeface="Montserrat" panose="020B0604020202020204" charset="0"/>
                          <a:ea typeface="Montserrat Medium"/>
                          <a:cs typeface="Montserrat Medium"/>
                          <a:sym typeface="Montserrat Medium"/>
                        </a:rPr>
                        <a:t>11H00 - 11H55 </a:t>
                      </a:r>
                      <a:endParaRPr sz="1100" u="none" strike="noStrike" cap="none" dirty="0">
                        <a:latin typeface="Montserrat" panose="020B0604020202020204" charset="0"/>
                        <a:ea typeface="Montserrat Medium"/>
                        <a:cs typeface="Montserrat Medium"/>
                        <a:sym typeface="Montserrat Medium"/>
                      </a:endParaRPr>
                    </a:p>
                  </a:txBody>
                  <a:tcPr marL="68575" marR="68575"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ZA" sz="1100">
                          <a:latin typeface="Montserrat" panose="020B0604020202020204" charset="0"/>
                          <a:ea typeface="Montserrat Medium"/>
                          <a:cs typeface="Montserrat Medium"/>
                          <a:sym typeface="Montserrat Medium"/>
                        </a:rPr>
                        <a:t>55</a:t>
                      </a:r>
                      <a:endParaRPr sz="1100" u="none" strike="noStrike" cap="none">
                        <a:latin typeface="Montserrat" panose="020B0604020202020204" charset="0"/>
                        <a:ea typeface="Montserrat Medium"/>
                        <a:cs typeface="Montserrat Medium"/>
                        <a:sym typeface="Montserrat Medium"/>
                      </a:endParaRPr>
                    </a:p>
                  </a:txBody>
                  <a:tcPr marL="68575" marR="68575"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ZA" sz="1100" b="1" dirty="0">
                          <a:latin typeface="Montserrat" panose="020B0604020202020204" charset="0"/>
                          <a:ea typeface="Montserrat Medium"/>
                          <a:cs typeface="Montserrat Medium"/>
                          <a:sym typeface="Montserrat Medium"/>
                        </a:rPr>
                        <a:t>PART THREE:</a:t>
                      </a:r>
                      <a:endParaRPr sz="1100" b="1" dirty="0">
                        <a:latin typeface="Montserrat" panose="020B0604020202020204" charset="0"/>
                        <a:ea typeface="Montserrat Medium"/>
                        <a:cs typeface="Montserrat Medium"/>
                        <a:sym typeface="Montserrat Medium"/>
                      </a:endParaRPr>
                    </a:p>
                    <a:p>
                      <a:pPr marL="0" marR="0" lvl="0" indent="0" algn="l" rtl="0">
                        <a:lnSpc>
                          <a:spcPct val="100000"/>
                        </a:lnSpc>
                        <a:spcBef>
                          <a:spcPts val="0"/>
                        </a:spcBef>
                        <a:spcAft>
                          <a:spcPts val="0"/>
                        </a:spcAft>
                        <a:buClr>
                          <a:srgbClr val="000000"/>
                        </a:buClr>
                        <a:buSzPts val="1100"/>
                        <a:buFont typeface="Arial"/>
                        <a:buNone/>
                      </a:pPr>
                      <a:r>
                        <a:rPr lang="en-ZA" sz="1100" dirty="0">
                          <a:latin typeface="Montserrat" panose="020B0604020202020204" charset="0"/>
                          <a:ea typeface="Montserrat"/>
                          <a:cs typeface="Montserrat"/>
                          <a:sym typeface="Montserrat"/>
                        </a:rPr>
                        <a:t>The role of assessment </a:t>
                      </a:r>
                      <a:endParaRPr sz="1100" dirty="0">
                        <a:latin typeface="Montserrat" panose="020B0604020202020204" charset="0"/>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r>
                        <a:rPr lang="en-ZA" sz="1100" dirty="0">
                          <a:latin typeface="Montserrat" panose="020B0604020202020204" charset="0"/>
                          <a:ea typeface="Montserrat"/>
                          <a:cs typeface="Montserrat"/>
                          <a:sym typeface="Montserrat"/>
                        </a:rPr>
                        <a:t>Q&amp;A</a:t>
                      </a:r>
                      <a:r>
                        <a:rPr lang="en-ZA" sz="1100" b="1" dirty="0">
                          <a:latin typeface="Montserrat" panose="020B0604020202020204" charset="0"/>
                          <a:ea typeface="Montserrat Medium"/>
                          <a:cs typeface="Montserrat Medium"/>
                          <a:sym typeface="Montserrat Medium"/>
                        </a:rPr>
                        <a:t> </a:t>
                      </a:r>
                      <a:endParaRPr sz="1100" b="1" dirty="0">
                        <a:latin typeface="Montserrat" panose="020B0604020202020204" charset="0"/>
                        <a:ea typeface="Montserrat Medium"/>
                        <a:cs typeface="Montserrat Medium"/>
                        <a:sym typeface="Montserrat Medium"/>
                      </a:endParaRPr>
                    </a:p>
                  </a:txBody>
                  <a:tcPr marL="68575" marR="68575" marT="45725" marB="45725"/>
                </a:tc>
                <a:extLst>
                  <a:ext uri="{0D108BD9-81ED-4DB2-BD59-A6C34878D82A}">
                    <a16:rowId xmlns:a16="http://schemas.microsoft.com/office/drawing/2014/main" val="10007"/>
                  </a:ext>
                </a:extLst>
              </a:tr>
            </a:tbl>
          </a:graphicData>
        </a:graphic>
      </p:graphicFrame>
      <p:sp>
        <p:nvSpPr>
          <p:cNvPr id="192" name="Google Shape;192;gd66b4cd484_1_14"/>
          <p:cNvSpPr txBox="1"/>
          <p:nvPr/>
        </p:nvSpPr>
        <p:spPr>
          <a:xfrm>
            <a:off x="1037325" y="96050"/>
            <a:ext cx="5109900" cy="794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ZA" sz="4400">
                <a:solidFill>
                  <a:schemeClr val="accent1"/>
                </a:solidFill>
                <a:latin typeface="Montserrat SemiBold"/>
                <a:ea typeface="Montserrat SemiBold"/>
                <a:cs typeface="Montserrat SemiBold"/>
                <a:sym typeface="Montserrat SemiBold"/>
              </a:rPr>
              <a:t>Programme</a:t>
            </a:r>
            <a:endParaRPr sz="4400">
              <a:solidFill>
                <a:schemeClr val="accent1"/>
              </a:solidFill>
              <a:latin typeface="Montserrat SemiBold"/>
              <a:ea typeface="Montserrat SemiBold"/>
              <a:cs typeface="Montserrat SemiBold"/>
              <a:sym typeface="Montserrat SemiBo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1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B5EC4"/>
              </a:buClr>
              <a:buSzPts val="2800"/>
              <a:buFont typeface="Montserrat SemiBold"/>
              <a:buNone/>
            </a:pPr>
            <a:r>
              <a:rPr lang="en-ZA" sz="2800"/>
              <a:t>Getting started with my maths project – </a:t>
            </a:r>
            <a:br>
              <a:rPr lang="en-ZA" sz="2800"/>
            </a:br>
            <a:r>
              <a:rPr lang="en-ZA" sz="2800"/>
              <a:t>Michelle Van den Nieuwenhoff – Brebner Primary School</a:t>
            </a:r>
            <a:br>
              <a:rPr lang="en-ZA" sz="2800"/>
            </a:br>
            <a:endParaRPr sz="2800"/>
          </a:p>
        </p:txBody>
      </p:sp>
      <p:pic>
        <p:nvPicPr>
          <p:cNvPr id="945" name="Google Shape;945;p16"/>
          <p:cNvPicPr preferRelativeResize="0"/>
          <p:nvPr/>
        </p:nvPicPr>
        <p:blipFill rotWithShape="1">
          <a:blip r:embed="rId3">
            <a:alphaModFix/>
          </a:blip>
          <a:srcRect t="12449" b="25557"/>
          <a:stretch/>
        </p:blipFill>
        <p:spPr>
          <a:xfrm>
            <a:off x="838200" y="1825625"/>
            <a:ext cx="10515600" cy="4351338"/>
          </a:xfrm>
          <a:prstGeom prst="rect">
            <a:avLst/>
          </a:prstGeom>
          <a:noFill/>
          <a:ln>
            <a:noFill/>
          </a:ln>
        </p:spPr>
      </p:pic>
      <p:pic>
        <p:nvPicPr>
          <p:cNvPr id="946" name="Google Shape;946;p16"/>
          <p:cNvPicPr preferRelativeResize="0"/>
          <p:nvPr/>
        </p:nvPicPr>
        <p:blipFill rotWithShape="1">
          <a:blip r:embed="rId4">
            <a:alphaModFix/>
          </a:blip>
          <a:srcRect/>
          <a:stretch/>
        </p:blipFill>
        <p:spPr>
          <a:xfrm>
            <a:off x="9840304" y="1825625"/>
            <a:ext cx="1513496" cy="15290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17"/>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B5EC4"/>
              </a:buClr>
              <a:buSzPts val="4400"/>
              <a:buFont typeface="Montserrat SemiBold"/>
              <a:buNone/>
            </a:pPr>
            <a:r>
              <a:rPr lang="en-ZA"/>
              <a:t>Lets hear from Michelle herself</a:t>
            </a:r>
            <a:endParaRPr/>
          </a:p>
        </p:txBody>
      </p:sp>
      <p:grpSp>
        <p:nvGrpSpPr>
          <p:cNvPr id="955" name="Google Shape;955;p17"/>
          <p:cNvGrpSpPr/>
          <p:nvPr/>
        </p:nvGrpSpPr>
        <p:grpSpPr>
          <a:xfrm>
            <a:off x="838200" y="2123799"/>
            <a:ext cx="10515600" cy="4053162"/>
            <a:chOff x="0" y="298174"/>
            <a:chExt cx="10515600" cy="4053162"/>
          </a:xfrm>
        </p:grpSpPr>
        <p:sp>
          <p:nvSpPr>
            <p:cNvPr id="956" name="Google Shape;956;p17"/>
            <p:cNvSpPr/>
            <p:nvPr/>
          </p:nvSpPr>
          <p:spPr>
            <a:xfrm>
              <a:off x="0" y="884178"/>
              <a:ext cx="10515600" cy="527670"/>
            </a:xfrm>
            <a:prstGeom prst="roundRect">
              <a:avLst>
                <a:gd name="adj" fmla="val 16667"/>
              </a:avLst>
            </a:prstGeom>
            <a:gradFill>
              <a:gsLst>
                <a:gs pos="0">
                  <a:srgbClr val="A8AFDE"/>
                </a:gs>
                <a:gs pos="50000">
                  <a:srgbClr val="9AA1D8"/>
                </a:gs>
                <a:gs pos="100000">
                  <a:srgbClr val="8892D6"/>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7" name="Google Shape;957;p17"/>
            <p:cNvSpPr txBox="1"/>
            <p:nvPr/>
          </p:nvSpPr>
          <p:spPr>
            <a:xfrm>
              <a:off x="25759" y="909937"/>
              <a:ext cx="10464082" cy="476152"/>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dk1"/>
                </a:buClr>
                <a:buSzPts val="2200"/>
                <a:buFont typeface="Calibri"/>
                <a:buNone/>
              </a:pPr>
              <a:r>
                <a:rPr lang="en-ZA" sz="2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T03S03 (WhatsApp MP4) - Google Drive</a:t>
              </a:r>
              <a:endParaRPr sz="2200" b="0" i="0" u="none" strike="noStrike" cap="none">
                <a:solidFill>
                  <a:schemeClr val="dk1"/>
                </a:solidFill>
                <a:latin typeface="Calibri"/>
                <a:ea typeface="Calibri"/>
                <a:cs typeface="Calibri"/>
                <a:sym typeface="Calibri"/>
              </a:endParaRPr>
            </a:p>
          </p:txBody>
        </p:sp>
        <p:sp>
          <p:nvSpPr>
            <p:cNvPr id="958" name="Google Shape;958;p17"/>
            <p:cNvSpPr/>
            <p:nvPr/>
          </p:nvSpPr>
          <p:spPr>
            <a:xfrm>
              <a:off x="0" y="1509643"/>
              <a:ext cx="10515600" cy="527670"/>
            </a:xfrm>
            <a:prstGeom prst="roundRect">
              <a:avLst>
                <a:gd name="adj" fmla="val 16667"/>
              </a:avLst>
            </a:prstGeom>
            <a:gradFill>
              <a:gsLst>
                <a:gs pos="0">
                  <a:srgbClr val="A8AFDE"/>
                </a:gs>
                <a:gs pos="50000">
                  <a:srgbClr val="9AA1D8"/>
                </a:gs>
                <a:gs pos="100000">
                  <a:srgbClr val="8892D6"/>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9" name="Google Shape;959;p17"/>
            <p:cNvSpPr txBox="1"/>
            <p:nvPr/>
          </p:nvSpPr>
          <p:spPr>
            <a:xfrm>
              <a:off x="25759" y="1535402"/>
              <a:ext cx="10464082" cy="476152"/>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dk1"/>
                </a:buClr>
                <a:buSzPts val="2200"/>
                <a:buFont typeface="Calibri"/>
                <a:buNone/>
              </a:pPr>
              <a:r>
                <a:rPr lang="en-ZA" sz="2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T03S03 (WhatsApp MP4) - Google Drive</a:t>
              </a:r>
              <a:endParaRPr sz="2200" b="0" i="0" u="none" strike="noStrike" cap="none">
                <a:solidFill>
                  <a:schemeClr val="dk1"/>
                </a:solidFill>
                <a:latin typeface="Calibri"/>
                <a:ea typeface="Calibri"/>
                <a:cs typeface="Calibri"/>
                <a:sym typeface="Calibri"/>
              </a:endParaRPr>
            </a:p>
          </p:txBody>
        </p:sp>
        <p:sp>
          <p:nvSpPr>
            <p:cNvPr id="960" name="Google Shape;960;p17"/>
            <p:cNvSpPr/>
            <p:nvPr/>
          </p:nvSpPr>
          <p:spPr>
            <a:xfrm>
              <a:off x="0" y="2115934"/>
              <a:ext cx="10515600" cy="527670"/>
            </a:xfrm>
            <a:prstGeom prst="roundRect">
              <a:avLst>
                <a:gd name="adj" fmla="val 16667"/>
              </a:avLst>
            </a:prstGeom>
            <a:gradFill>
              <a:gsLst>
                <a:gs pos="0">
                  <a:srgbClr val="A8AFDE"/>
                </a:gs>
                <a:gs pos="50000">
                  <a:srgbClr val="9AA1D8"/>
                </a:gs>
                <a:gs pos="100000">
                  <a:srgbClr val="8892D6"/>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p17"/>
            <p:cNvSpPr txBox="1"/>
            <p:nvPr/>
          </p:nvSpPr>
          <p:spPr>
            <a:xfrm>
              <a:off x="25759" y="2141693"/>
              <a:ext cx="10464082" cy="476152"/>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dk1"/>
                </a:buClr>
                <a:buSzPts val="2200"/>
                <a:buFont typeface="Calibri"/>
                <a:buNone/>
              </a:pPr>
              <a:r>
                <a:rPr lang="en-ZA" sz="2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T03S03 (WhatsApp MP4) - Google Drive</a:t>
              </a:r>
              <a:endParaRPr sz="2200" b="0" i="0" u="none" strike="noStrike" cap="none">
                <a:solidFill>
                  <a:schemeClr val="dk1"/>
                </a:solidFill>
                <a:latin typeface="Calibri"/>
                <a:ea typeface="Calibri"/>
                <a:cs typeface="Calibri"/>
                <a:sym typeface="Calibri"/>
              </a:endParaRPr>
            </a:p>
          </p:txBody>
        </p:sp>
        <p:sp>
          <p:nvSpPr>
            <p:cNvPr id="962" name="Google Shape;962;p17"/>
            <p:cNvSpPr/>
            <p:nvPr/>
          </p:nvSpPr>
          <p:spPr>
            <a:xfrm>
              <a:off x="0" y="2667209"/>
              <a:ext cx="10515600" cy="527670"/>
            </a:xfrm>
            <a:prstGeom prst="roundRect">
              <a:avLst>
                <a:gd name="adj" fmla="val 16667"/>
              </a:avLst>
            </a:prstGeom>
            <a:gradFill>
              <a:gsLst>
                <a:gs pos="0">
                  <a:srgbClr val="A8AFDE"/>
                </a:gs>
                <a:gs pos="50000">
                  <a:srgbClr val="9AA1D8"/>
                </a:gs>
                <a:gs pos="100000">
                  <a:srgbClr val="8892D6"/>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17"/>
            <p:cNvSpPr txBox="1"/>
            <p:nvPr/>
          </p:nvSpPr>
          <p:spPr>
            <a:xfrm>
              <a:off x="25759" y="2692968"/>
              <a:ext cx="10464082" cy="476152"/>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dk1"/>
                </a:buClr>
                <a:buSzPts val="2200"/>
                <a:buFont typeface="Calibri"/>
                <a:buNone/>
              </a:pPr>
              <a:r>
                <a:rPr lang="en-ZA" sz="2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https://drive.google.com/drive/u/1/folders/1MFB9wGMY7uGtzxC29ZngxXm85djfu2EV</a:t>
              </a:r>
              <a:endParaRPr sz="2200" b="0" i="0" u="none" strike="noStrike" cap="none">
                <a:solidFill>
                  <a:schemeClr val="dk1"/>
                </a:solidFill>
                <a:latin typeface="Calibri"/>
                <a:ea typeface="Calibri"/>
                <a:cs typeface="Calibri"/>
                <a:sym typeface="Calibri"/>
              </a:endParaRPr>
            </a:p>
          </p:txBody>
        </p:sp>
        <p:sp>
          <p:nvSpPr>
            <p:cNvPr id="964" name="Google Shape;964;p17"/>
            <p:cNvSpPr/>
            <p:nvPr/>
          </p:nvSpPr>
          <p:spPr>
            <a:xfrm>
              <a:off x="0" y="3218479"/>
              <a:ext cx="10515600" cy="527670"/>
            </a:xfrm>
            <a:prstGeom prst="roundRect">
              <a:avLst>
                <a:gd name="adj" fmla="val 16667"/>
              </a:avLst>
            </a:prstGeom>
            <a:gradFill>
              <a:gsLst>
                <a:gs pos="0">
                  <a:srgbClr val="A8AFDE"/>
                </a:gs>
                <a:gs pos="50000">
                  <a:srgbClr val="9AA1D8"/>
                </a:gs>
                <a:gs pos="100000">
                  <a:srgbClr val="8892D6"/>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17"/>
            <p:cNvSpPr txBox="1"/>
            <p:nvPr/>
          </p:nvSpPr>
          <p:spPr>
            <a:xfrm>
              <a:off x="25759" y="3244238"/>
              <a:ext cx="10464082" cy="476152"/>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dk1"/>
                </a:buClr>
                <a:buSzPts val="2200"/>
                <a:buFont typeface="Calibri"/>
                <a:buNone/>
              </a:pPr>
              <a:r>
                <a:rPr lang="en-ZA" sz="2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T03S03 (WhatsApp MP4) - Google Drive</a:t>
              </a:r>
              <a:endParaRPr sz="2200" b="0" i="0" u="none" strike="noStrike" cap="none">
                <a:solidFill>
                  <a:schemeClr val="dk1"/>
                </a:solidFill>
                <a:latin typeface="Calibri"/>
                <a:ea typeface="Calibri"/>
                <a:cs typeface="Calibri"/>
                <a:sym typeface="Calibri"/>
              </a:endParaRPr>
            </a:p>
          </p:txBody>
        </p:sp>
        <p:sp>
          <p:nvSpPr>
            <p:cNvPr id="966" name="Google Shape;966;p17"/>
            <p:cNvSpPr/>
            <p:nvPr/>
          </p:nvSpPr>
          <p:spPr>
            <a:xfrm>
              <a:off x="0" y="3823666"/>
              <a:ext cx="10515600" cy="527670"/>
            </a:xfrm>
            <a:prstGeom prst="roundRect">
              <a:avLst>
                <a:gd name="adj" fmla="val 16667"/>
              </a:avLst>
            </a:prstGeom>
            <a:gradFill>
              <a:gsLst>
                <a:gs pos="0">
                  <a:srgbClr val="A8AFDE"/>
                </a:gs>
                <a:gs pos="50000">
                  <a:srgbClr val="9AA1D8"/>
                </a:gs>
                <a:gs pos="100000">
                  <a:srgbClr val="8892D6"/>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7" name="Google Shape;967;p17"/>
            <p:cNvSpPr txBox="1"/>
            <p:nvPr/>
          </p:nvSpPr>
          <p:spPr>
            <a:xfrm>
              <a:off x="25759" y="3849425"/>
              <a:ext cx="10464082" cy="476152"/>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dk1"/>
                </a:buClr>
                <a:buSzPts val="2200"/>
                <a:buFont typeface="Calibri"/>
                <a:buNone/>
              </a:pPr>
              <a:r>
                <a:rPr lang="en-ZA" sz="2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T03S03 (WhatsApp MP4) - Google Drive</a:t>
              </a:r>
              <a:endParaRPr sz="2200" b="0" i="0" u="none" strike="noStrike" cap="none">
                <a:solidFill>
                  <a:schemeClr val="dk1"/>
                </a:solidFill>
                <a:latin typeface="Calibri"/>
                <a:ea typeface="Calibri"/>
                <a:cs typeface="Calibri"/>
                <a:sym typeface="Calibri"/>
              </a:endParaRPr>
            </a:p>
          </p:txBody>
        </p:sp>
        <p:sp>
          <p:nvSpPr>
            <p:cNvPr id="968" name="Google Shape;968;p17"/>
            <p:cNvSpPr/>
            <p:nvPr/>
          </p:nvSpPr>
          <p:spPr>
            <a:xfrm>
              <a:off x="0" y="298174"/>
              <a:ext cx="10515600" cy="527670"/>
            </a:xfrm>
            <a:prstGeom prst="roundRect">
              <a:avLst>
                <a:gd name="adj" fmla="val 16667"/>
              </a:avLst>
            </a:prstGeom>
            <a:gradFill>
              <a:gsLst>
                <a:gs pos="0">
                  <a:srgbClr val="A8AFDE"/>
                </a:gs>
                <a:gs pos="50000">
                  <a:srgbClr val="9AA1D8"/>
                </a:gs>
                <a:gs pos="100000">
                  <a:srgbClr val="8892D6"/>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p17"/>
            <p:cNvSpPr txBox="1"/>
            <p:nvPr/>
          </p:nvSpPr>
          <p:spPr>
            <a:xfrm>
              <a:off x="25759" y="323933"/>
              <a:ext cx="10464082" cy="476152"/>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dk1"/>
                </a:buClr>
                <a:buSzPts val="2200"/>
                <a:buFont typeface="Calibri"/>
                <a:buNone/>
              </a:pPr>
              <a:r>
                <a:rPr lang="en-ZA" sz="2200" b="0" i="0" u="none" strike="noStrike" cap="none" dirty="0">
                  <a:solidFill>
                    <a:schemeClr val="dk1"/>
                  </a:solidFill>
                  <a:latin typeface="Calibri"/>
                  <a:ea typeface="Calibri"/>
                  <a:cs typeface="Calibri"/>
                  <a:sym typeface="Calibri"/>
                </a:rPr>
                <a:t>https://drive.google.com/drive/u/1/folders/1MFB9wGMY7uGtzxC29ZngxXm85djfu2EV</a:t>
              </a:r>
              <a:endParaRPr sz="14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Google Shape;977;p18"/>
          <p:cNvSpPr txBox="1">
            <a:spLocks noGrp="1"/>
          </p:cNvSpPr>
          <p:nvPr>
            <p:ph type="title"/>
          </p:nvPr>
        </p:nvSpPr>
        <p:spPr>
          <a:xfrm>
            <a:off x="733500" y="163425"/>
            <a:ext cx="11458500" cy="1125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B5EC4"/>
              </a:buClr>
              <a:buSzPts val="3960"/>
              <a:buFont typeface="Montserrat SemiBold"/>
              <a:buNone/>
            </a:pPr>
            <a:r>
              <a:rPr lang="en-ZA" sz="3659"/>
              <a:t>Keeping learners motivated by using the  E³ essential project design elements </a:t>
            </a:r>
            <a:br>
              <a:rPr lang="en-ZA" sz="3659"/>
            </a:br>
            <a:endParaRPr sz="3659"/>
          </a:p>
        </p:txBody>
      </p:sp>
      <p:grpSp>
        <p:nvGrpSpPr>
          <p:cNvPr id="978" name="Google Shape;978;p18"/>
          <p:cNvGrpSpPr/>
          <p:nvPr/>
        </p:nvGrpSpPr>
        <p:grpSpPr>
          <a:xfrm>
            <a:off x="957315" y="1024491"/>
            <a:ext cx="5766471" cy="5760171"/>
            <a:chOff x="2788042" y="52791"/>
            <a:chExt cx="5766471" cy="5760171"/>
          </a:xfrm>
        </p:grpSpPr>
        <p:sp>
          <p:nvSpPr>
            <p:cNvPr id="979" name="Google Shape;979;p18"/>
            <p:cNvSpPr/>
            <p:nvPr/>
          </p:nvSpPr>
          <p:spPr>
            <a:xfrm>
              <a:off x="3258630" y="357812"/>
              <a:ext cx="4927200" cy="4927200"/>
            </a:xfrm>
            <a:prstGeom prst="pie">
              <a:avLst>
                <a:gd name="adj1" fmla="val 16200000"/>
                <a:gd name="adj2" fmla="val 19285716"/>
              </a:avLst>
            </a:prstGeom>
            <a:solidFill>
              <a:srgbClr val="4B5E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18"/>
            <p:cNvSpPr txBox="1"/>
            <p:nvPr/>
          </p:nvSpPr>
          <p:spPr>
            <a:xfrm>
              <a:off x="5847198" y="815343"/>
              <a:ext cx="1173300" cy="9384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ZA" sz="1600" b="0" i="0" u="none" strike="noStrike" cap="none">
                  <a:solidFill>
                    <a:schemeClr val="lt1"/>
                  </a:solidFill>
                  <a:latin typeface="Calibri"/>
                  <a:ea typeface="Calibri"/>
                  <a:cs typeface="Calibri"/>
                  <a:sym typeface="Calibri"/>
                </a:rPr>
                <a:t>1. Challenging Problem or Question</a:t>
              </a:r>
              <a:endParaRPr sz="1600" b="0" i="0" u="none" strike="noStrike" cap="none">
                <a:solidFill>
                  <a:schemeClr val="lt1"/>
                </a:solidFill>
                <a:latin typeface="Calibri"/>
                <a:ea typeface="Calibri"/>
                <a:cs typeface="Calibri"/>
                <a:sym typeface="Calibri"/>
              </a:endParaRPr>
            </a:p>
          </p:txBody>
        </p:sp>
        <p:sp>
          <p:nvSpPr>
            <p:cNvPr id="981" name="Google Shape;981;p18"/>
            <p:cNvSpPr/>
            <p:nvPr/>
          </p:nvSpPr>
          <p:spPr>
            <a:xfrm>
              <a:off x="3321981" y="437000"/>
              <a:ext cx="4927200" cy="4927200"/>
            </a:xfrm>
            <a:prstGeom prst="pie">
              <a:avLst>
                <a:gd name="adj1" fmla="val 19285716"/>
                <a:gd name="adj2" fmla="val 771428"/>
              </a:avLst>
            </a:prstGeom>
            <a:solidFill>
              <a:srgbClr val="4B5E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18"/>
            <p:cNvSpPr txBox="1"/>
            <p:nvPr/>
          </p:nvSpPr>
          <p:spPr>
            <a:xfrm>
              <a:off x="6668407" y="2223130"/>
              <a:ext cx="1349100" cy="8211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ZA" sz="1600" b="0" i="0" u="none" strike="noStrike" cap="none">
                  <a:solidFill>
                    <a:schemeClr val="lt1"/>
                  </a:solidFill>
                  <a:latin typeface="Calibri"/>
                  <a:ea typeface="Calibri"/>
                  <a:cs typeface="Calibri"/>
                  <a:sym typeface="Calibri"/>
                </a:rPr>
                <a:t>2.        Sustained enquiry</a:t>
              </a:r>
              <a:endParaRPr sz="1600" b="0" i="0" u="none" strike="noStrike" cap="none">
                <a:solidFill>
                  <a:schemeClr val="lt1"/>
                </a:solidFill>
                <a:latin typeface="Calibri"/>
                <a:ea typeface="Calibri"/>
                <a:cs typeface="Calibri"/>
                <a:sym typeface="Calibri"/>
              </a:endParaRPr>
            </a:p>
          </p:txBody>
        </p:sp>
        <p:sp>
          <p:nvSpPr>
            <p:cNvPr id="983" name="Google Shape;983;p18"/>
            <p:cNvSpPr/>
            <p:nvPr/>
          </p:nvSpPr>
          <p:spPr>
            <a:xfrm>
              <a:off x="3299104" y="536718"/>
              <a:ext cx="4927200" cy="4927200"/>
            </a:xfrm>
            <a:prstGeom prst="pie">
              <a:avLst>
                <a:gd name="adj1" fmla="val 771428"/>
                <a:gd name="adj2" fmla="val 3857143"/>
              </a:avLst>
            </a:prstGeom>
            <a:solidFill>
              <a:srgbClr val="4B5E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18"/>
            <p:cNvSpPr txBox="1"/>
            <p:nvPr/>
          </p:nvSpPr>
          <p:spPr>
            <a:xfrm>
              <a:off x="6463105" y="3454943"/>
              <a:ext cx="1173300" cy="9093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ZA" sz="1600" b="0" i="0" u="none" strike="noStrike" cap="none">
                  <a:solidFill>
                    <a:schemeClr val="lt1"/>
                  </a:solidFill>
                  <a:latin typeface="Calibri"/>
                  <a:ea typeface="Calibri"/>
                  <a:cs typeface="Calibri"/>
                  <a:sym typeface="Calibri"/>
                </a:rPr>
                <a:t>3. Authenticity</a:t>
              </a:r>
              <a:endParaRPr sz="1600" b="0" i="0" u="none" strike="noStrike" cap="none">
                <a:solidFill>
                  <a:schemeClr val="lt1"/>
                </a:solidFill>
                <a:latin typeface="Calibri"/>
                <a:ea typeface="Calibri"/>
                <a:cs typeface="Calibri"/>
                <a:sym typeface="Calibri"/>
              </a:endParaRPr>
            </a:p>
          </p:txBody>
        </p:sp>
        <p:sp>
          <p:nvSpPr>
            <p:cNvPr id="985" name="Google Shape;985;p18"/>
            <p:cNvSpPr/>
            <p:nvPr/>
          </p:nvSpPr>
          <p:spPr>
            <a:xfrm>
              <a:off x="3207598" y="580712"/>
              <a:ext cx="4927200" cy="4927200"/>
            </a:xfrm>
            <a:prstGeom prst="pie">
              <a:avLst>
                <a:gd name="adj1" fmla="val 3857226"/>
                <a:gd name="adj2" fmla="val 6942858"/>
              </a:avLst>
            </a:prstGeom>
            <a:solidFill>
              <a:srgbClr val="4B5E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18"/>
            <p:cNvSpPr txBox="1"/>
            <p:nvPr/>
          </p:nvSpPr>
          <p:spPr>
            <a:xfrm>
              <a:off x="5099312" y="4452126"/>
              <a:ext cx="1143900" cy="8211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ZA" sz="1600" b="0" i="0" u="none" strike="noStrike" cap="none">
                  <a:solidFill>
                    <a:schemeClr val="lt1"/>
                  </a:solidFill>
                  <a:latin typeface="Calibri"/>
                  <a:ea typeface="Calibri"/>
                  <a:cs typeface="Calibri"/>
                  <a:sym typeface="Calibri"/>
                </a:rPr>
                <a:t>4.   Reflection</a:t>
              </a:r>
              <a:endParaRPr sz="1600" b="0" i="0" u="none" strike="noStrike" cap="none">
                <a:solidFill>
                  <a:schemeClr val="lt1"/>
                </a:solidFill>
                <a:latin typeface="Calibri"/>
                <a:ea typeface="Calibri"/>
                <a:cs typeface="Calibri"/>
                <a:sym typeface="Calibri"/>
              </a:endParaRPr>
            </a:p>
          </p:txBody>
        </p:sp>
        <p:sp>
          <p:nvSpPr>
            <p:cNvPr id="987" name="Google Shape;987;p18"/>
            <p:cNvSpPr/>
            <p:nvPr/>
          </p:nvSpPr>
          <p:spPr>
            <a:xfrm>
              <a:off x="3116092" y="536718"/>
              <a:ext cx="4927200" cy="4927200"/>
            </a:xfrm>
            <a:prstGeom prst="pie">
              <a:avLst>
                <a:gd name="adj1" fmla="val 6942858"/>
                <a:gd name="adj2" fmla="val 10028574"/>
              </a:avLst>
            </a:prstGeom>
            <a:solidFill>
              <a:srgbClr val="4B5E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18"/>
            <p:cNvSpPr txBox="1"/>
            <p:nvPr/>
          </p:nvSpPr>
          <p:spPr>
            <a:xfrm>
              <a:off x="3706189" y="3454943"/>
              <a:ext cx="1173300" cy="9093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ZA" sz="1600" b="0" i="0" u="none" strike="noStrike" cap="none">
                  <a:solidFill>
                    <a:schemeClr val="lt1"/>
                  </a:solidFill>
                  <a:latin typeface="Calibri"/>
                  <a:ea typeface="Calibri"/>
                  <a:cs typeface="Calibri"/>
                  <a:sym typeface="Calibri"/>
                </a:rPr>
                <a:t>5.        Critique and Revision</a:t>
              </a:r>
              <a:endParaRPr sz="1600" b="0" i="0" u="none" strike="noStrike" cap="none">
                <a:solidFill>
                  <a:schemeClr val="lt1"/>
                </a:solidFill>
                <a:latin typeface="Calibri"/>
                <a:ea typeface="Calibri"/>
                <a:cs typeface="Calibri"/>
                <a:sym typeface="Calibri"/>
              </a:endParaRPr>
            </a:p>
          </p:txBody>
        </p:sp>
        <p:sp>
          <p:nvSpPr>
            <p:cNvPr id="989" name="Google Shape;989;p18"/>
            <p:cNvSpPr/>
            <p:nvPr/>
          </p:nvSpPr>
          <p:spPr>
            <a:xfrm>
              <a:off x="3093215" y="437000"/>
              <a:ext cx="4927200" cy="4927200"/>
            </a:xfrm>
            <a:prstGeom prst="pie">
              <a:avLst>
                <a:gd name="adj1" fmla="val 10028574"/>
                <a:gd name="adj2" fmla="val 13114284"/>
              </a:avLst>
            </a:prstGeom>
            <a:solidFill>
              <a:srgbClr val="4B5E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18"/>
            <p:cNvSpPr txBox="1"/>
            <p:nvPr/>
          </p:nvSpPr>
          <p:spPr>
            <a:xfrm>
              <a:off x="3324913" y="2223130"/>
              <a:ext cx="1349100" cy="8211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ZA" sz="1600" b="0" i="0" u="none" strike="noStrike" cap="none">
                  <a:solidFill>
                    <a:schemeClr val="lt1"/>
                  </a:solidFill>
                  <a:latin typeface="Calibri"/>
                  <a:ea typeface="Calibri"/>
                  <a:cs typeface="Calibri"/>
                  <a:sym typeface="Calibri"/>
                </a:rPr>
                <a:t>6.               Public Performance</a:t>
              </a:r>
              <a:endParaRPr sz="1600" b="0" i="0" u="none" strike="noStrike" cap="none">
                <a:solidFill>
                  <a:schemeClr val="lt1"/>
                </a:solidFill>
                <a:latin typeface="Calibri"/>
                <a:ea typeface="Calibri"/>
                <a:cs typeface="Calibri"/>
                <a:sym typeface="Calibri"/>
              </a:endParaRPr>
            </a:p>
          </p:txBody>
        </p:sp>
        <p:sp>
          <p:nvSpPr>
            <p:cNvPr id="991" name="Google Shape;991;p18"/>
            <p:cNvSpPr/>
            <p:nvPr/>
          </p:nvSpPr>
          <p:spPr>
            <a:xfrm>
              <a:off x="3156566" y="357812"/>
              <a:ext cx="4927200" cy="4927200"/>
            </a:xfrm>
            <a:prstGeom prst="pie">
              <a:avLst>
                <a:gd name="adj1" fmla="val 13114284"/>
                <a:gd name="adj2" fmla="val 16200000"/>
              </a:avLst>
            </a:prstGeom>
            <a:solidFill>
              <a:srgbClr val="4B5E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18"/>
            <p:cNvSpPr txBox="1"/>
            <p:nvPr/>
          </p:nvSpPr>
          <p:spPr>
            <a:xfrm>
              <a:off x="4322096" y="815343"/>
              <a:ext cx="1173300" cy="9384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ZA" sz="1600" b="0" i="0" u="none" strike="noStrike" cap="none">
                  <a:solidFill>
                    <a:schemeClr val="lt1"/>
                  </a:solidFill>
                  <a:latin typeface="Calibri"/>
                  <a:ea typeface="Calibri"/>
                  <a:cs typeface="Calibri"/>
                  <a:sym typeface="Calibri"/>
                </a:rPr>
                <a:t>7.    Launching the Project</a:t>
              </a:r>
              <a:endParaRPr sz="1600" b="0" i="0" u="none" strike="noStrike" cap="none">
                <a:solidFill>
                  <a:schemeClr val="lt1"/>
                </a:solidFill>
                <a:latin typeface="Calibri"/>
                <a:ea typeface="Calibri"/>
                <a:cs typeface="Calibri"/>
                <a:sym typeface="Calibri"/>
              </a:endParaRPr>
            </a:p>
          </p:txBody>
        </p:sp>
        <p:sp>
          <p:nvSpPr>
            <p:cNvPr id="993" name="Google Shape;993;p18"/>
            <p:cNvSpPr/>
            <p:nvPr/>
          </p:nvSpPr>
          <p:spPr>
            <a:xfrm>
              <a:off x="2953364" y="52791"/>
              <a:ext cx="5537400" cy="5537400"/>
            </a:xfrm>
            <a:custGeom>
              <a:avLst/>
              <a:gdLst/>
              <a:ahLst/>
              <a:cxnLst/>
              <a:rect l="l" t="t" r="r" b="b"/>
              <a:pathLst>
                <a:path w="120000" h="120000" extrusionOk="0">
                  <a:moveTo>
                    <a:pt x="60006" y="4067"/>
                  </a:moveTo>
                  <a:lnTo>
                    <a:pt x="60006" y="4067"/>
                  </a:lnTo>
                  <a:cubicBezTo>
                    <a:pt x="75265" y="4069"/>
                    <a:pt x="89862" y="10305"/>
                    <a:pt x="100412" y="21331"/>
                  </a:cubicBezTo>
                  <a:lnTo>
                    <a:pt x="103582" y="18802"/>
                  </a:lnTo>
                  <a:lnTo>
                    <a:pt x="101341" y="27025"/>
                  </a:lnTo>
                  <a:lnTo>
                    <a:pt x="92452" y="27680"/>
                  </a:lnTo>
                  <a:lnTo>
                    <a:pt x="95620" y="25153"/>
                  </a:lnTo>
                  <a:lnTo>
                    <a:pt x="95620" y="25153"/>
                  </a:lnTo>
                  <a:cubicBezTo>
                    <a:pt x="86247" y="15572"/>
                    <a:pt x="73409" y="10171"/>
                    <a:pt x="60005" y="10169"/>
                  </a:cubicBezTo>
                  <a:close/>
                </a:path>
              </a:pathLst>
            </a:custGeom>
            <a:solidFill>
              <a:srgbClr val="AFB3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18"/>
            <p:cNvSpPr/>
            <p:nvPr/>
          </p:nvSpPr>
          <p:spPr>
            <a:xfrm>
              <a:off x="3017113" y="132330"/>
              <a:ext cx="5537400" cy="5537400"/>
            </a:xfrm>
            <a:custGeom>
              <a:avLst/>
              <a:gdLst/>
              <a:ahLst/>
              <a:cxnLst/>
              <a:rect l="l" t="t" r="r" b="b"/>
              <a:pathLst>
                <a:path w="120000" h="120000" extrusionOk="0">
                  <a:moveTo>
                    <a:pt x="103730" y="25127"/>
                  </a:moveTo>
                  <a:lnTo>
                    <a:pt x="103730" y="25127"/>
                  </a:lnTo>
                  <a:cubicBezTo>
                    <a:pt x="113246" y="37060"/>
                    <a:pt x="117472" y="52364"/>
                    <a:pt x="115429" y="67489"/>
                  </a:cubicBezTo>
                  <a:lnTo>
                    <a:pt x="119382" y="68391"/>
                  </a:lnTo>
                  <a:lnTo>
                    <a:pt x="111556" y="71765"/>
                  </a:lnTo>
                  <a:lnTo>
                    <a:pt x="105502" y="65223"/>
                  </a:lnTo>
                  <a:lnTo>
                    <a:pt x="109453" y="66125"/>
                  </a:lnTo>
                  <a:cubicBezTo>
                    <a:pt x="111101" y="52821"/>
                    <a:pt x="107318" y="39413"/>
                    <a:pt x="98960" y="28932"/>
                  </a:cubicBezTo>
                  <a:close/>
                </a:path>
              </a:pathLst>
            </a:custGeom>
            <a:solidFill>
              <a:srgbClr val="AFB3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18"/>
            <p:cNvSpPr/>
            <p:nvPr/>
          </p:nvSpPr>
          <p:spPr>
            <a:xfrm>
              <a:off x="2994155" y="231817"/>
              <a:ext cx="5537400" cy="5537400"/>
            </a:xfrm>
            <a:custGeom>
              <a:avLst/>
              <a:gdLst/>
              <a:ahLst/>
              <a:cxnLst/>
              <a:rect l="l" t="t" r="r" b="b"/>
              <a:pathLst>
                <a:path w="120000" h="120000" extrusionOk="0">
                  <a:moveTo>
                    <a:pt x="114533" y="72436"/>
                  </a:moveTo>
                  <a:cubicBezTo>
                    <a:pt x="111139" y="87318"/>
                    <a:pt x="101810" y="100167"/>
                    <a:pt x="88710" y="108002"/>
                  </a:cubicBezTo>
                  <a:lnTo>
                    <a:pt x="90469" y="111655"/>
                  </a:lnTo>
                  <a:lnTo>
                    <a:pt x="82952" y="107641"/>
                  </a:lnTo>
                  <a:lnTo>
                    <a:pt x="84290" y="98829"/>
                  </a:lnTo>
                  <a:lnTo>
                    <a:pt x="86049" y="102480"/>
                  </a:lnTo>
                  <a:lnTo>
                    <a:pt x="86049" y="102480"/>
                  </a:lnTo>
                  <a:cubicBezTo>
                    <a:pt x="97479" y="95471"/>
                    <a:pt x="105602" y="84151"/>
                    <a:pt x="108583" y="71079"/>
                  </a:cubicBezTo>
                  <a:close/>
                </a:path>
              </a:pathLst>
            </a:custGeom>
            <a:solidFill>
              <a:srgbClr val="AFB3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18"/>
            <p:cNvSpPr/>
            <p:nvPr/>
          </p:nvSpPr>
          <p:spPr>
            <a:xfrm>
              <a:off x="2902577" y="275562"/>
              <a:ext cx="5537400" cy="5537400"/>
            </a:xfrm>
            <a:custGeom>
              <a:avLst/>
              <a:gdLst/>
              <a:ahLst/>
              <a:cxnLst/>
              <a:rect l="l" t="t" r="r" b="b"/>
              <a:pathLst>
                <a:path w="120000" h="120000" extrusionOk="0">
                  <a:moveTo>
                    <a:pt x="84264" y="110396"/>
                  </a:moveTo>
                  <a:lnTo>
                    <a:pt x="84264" y="110396"/>
                  </a:lnTo>
                  <a:cubicBezTo>
                    <a:pt x="70514" y="117016"/>
                    <a:pt x="54656" y="117730"/>
                    <a:pt x="40367" y="112374"/>
                  </a:cubicBezTo>
                  <a:lnTo>
                    <a:pt x="38608" y="116027"/>
                  </a:lnTo>
                  <a:lnTo>
                    <a:pt x="37059" y="107647"/>
                  </a:lnTo>
                  <a:lnTo>
                    <a:pt x="44784" y="103199"/>
                  </a:lnTo>
                  <a:lnTo>
                    <a:pt x="43026" y="106851"/>
                  </a:lnTo>
                  <a:cubicBezTo>
                    <a:pt x="55629" y="111417"/>
                    <a:pt x="69540" y="110713"/>
                    <a:pt x="81617" y="104898"/>
                  </a:cubicBezTo>
                  <a:close/>
                </a:path>
              </a:pathLst>
            </a:custGeom>
            <a:solidFill>
              <a:srgbClr val="AFB3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18"/>
            <p:cNvSpPr/>
            <p:nvPr/>
          </p:nvSpPr>
          <p:spPr>
            <a:xfrm>
              <a:off x="2810999" y="231817"/>
              <a:ext cx="5537400" cy="5537400"/>
            </a:xfrm>
            <a:custGeom>
              <a:avLst/>
              <a:gdLst/>
              <a:ahLst/>
              <a:cxnLst/>
              <a:rect l="l" t="t" r="r" b="b"/>
              <a:pathLst>
                <a:path w="120000" h="120000" extrusionOk="0">
                  <a:moveTo>
                    <a:pt x="35724" y="110390"/>
                  </a:moveTo>
                  <a:lnTo>
                    <a:pt x="35724" y="110390"/>
                  </a:lnTo>
                  <a:cubicBezTo>
                    <a:pt x="21972" y="103765"/>
                    <a:pt x="11525" y="91807"/>
                    <a:pt x="6807" y="77290"/>
                  </a:cubicBezTo>
                  <a:lnTo>
                    <a:pt x="2854" y="78191"/>
                  </a:lnTo>
                  <a:lnTo>
                    <a:pt x="8442" y="71757"/>
                  </a:lnTo>
                  <a:lnTo>
                    <a:pt x="16735" y="75026"/>
                  </a:lnTo>
                  <a:lnTo>
                    <a:pt x="12783" y="75927"/>
                  </a:lnTo>
                  <a:cubicBezTo>
                    <a:pt x="17069" y="88632"/>
                    <a:pt x="26293" y="99073"/>
                    <a:pt x="38373" y="104893"/>
                  </a:cubicBezTo>
                  <a:close/>
                </a:path>
              </a:pathLst>
            </a:custGeom>
            <a:solidFill>
              <a:srgbClr val="AFB3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18"/>
            <p:cNvSpPr/>
            <p:nvPr/>
          </p:nvSpPr>
          <p:spPr>
            <a:xfrm>
              <a:off x="2788042" y="132330"/>
              <a:ext cx="5537400" cy="5537400"/>
            </a:xfrm>
            <a:custGeom>
              <a:avLst/>
              <a:gdLst/>
              <a:ahLst/>
              <a:cxnLst/>
              <a:rect l="l" t="t" r="r" b="b"/>
              <a:pathLst>
                <a:path w="120000" h="120000" extrusionOk="0">
                  <a:moveTo>
                    <a:pt x="5469" y="72444"/>
                  </a:moveTo>
                  <a:cubicBezTo>
                    <a:pt x="2074" y="57564"/>
                    <a:pt x="4906" y="41942"/>
                    <a:pt x="13310" y="29202"/>
                  </a:cubicBezTo>
                  <a:lnTo>
                    <a:pt x="10140" y="26674"/>
                  </a:lnTo>
                  <a:lnTo>
                    <a:pt x="18655" y="27030"/>
                  </a:lnTo>
                  <a:lnTo>
                    <a:pt x="21271" y="35550"/>
                  </a:lnTo>
                  <a:lnTo>
                    <a:pt x="18103" y="33024"/>
                  </a:lnTo>
                  <a:lnTo>
                    <a:pt x="18103" y="33024"/>
                  </a:lnTo>
                  <a:cubicBezTo>
                    <a:pt x="10845" y="44295"/>
                    <a:pt x="8436" y="58016"/>
                    <a:pt x="11418" y="71086"/>
                  </a:cubicBezTo>
                  <a:close/>
                </a:path>
              </a:pathLst>
            </a:custGeom>
            <a:solidFill>
              <a:srgbClr val="AFB3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18"/>
            <p:cNvSpPr/>
            <p:nvPr/>
          </p:nvSpPr>
          <p:spPr>
            <a:xfrm>
              <a:off x="2851791" y="52791"/>
              <a:ext cx="5537400" cy="5537400"/>
            </a:xfrm>
            <a:custGeom>
              <a:avLst/>
              <a:gdLst/>
              <a:ahLst/>
              <a:cxnLst/>
              <a:rect l="l" t="t" r="r" b="b"/>
              <a:pathLst>
                <a:path w="120000" h="120000" extrusionOk="0">
                  <a:moveTo>
                    <a:pt x="16274" y="25122"/>
                  </a:moveTo>
                  <a:lnTo>
                    <a:pt x="16274" y="25122"/>
                  </a:lnTo>
                  <a:cubicBezTo>
                    <a:pt x="25789" y="13192"/>
                    <a:pt x="39766" y="5669"/>
                    <a:pt x="54964" y="4295"/>
                  </a:cubicBezTo>
                  <a:lnTo>
                    <a:pt x="54963" y="240"/>
                  </a:lnTo>
                  <a:lnTo>
                    <a:pt x="59995" y="7118"/>
                  </a:lnTo>
                  <a:lnTo>
                    <a:pt x="54965" y="14477"/>
                  </a:lnTo>
                  <a:lnTo>
                    <a:pt x="54964" y="10424"/>
                  </a:lnTo>
                  <a:lnTo>
                    <a:pt x="54964" y="10424"/>
                  </a:lnTo>
                  <a:cubicBezTo>
                    <a:pt x="41629" y="11779"/>
                    <a:pt x="29402" y="18449"/>
                    <a:pt x="21044" y="28927"/>
                  </a:cubicBezTo>
                  <a:close/>
                </a:path>
              </a:pathLst>
            </a:custGeom>
            <a:solidFill>
              <a:srgbClr val="AFB3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00" name="Google Shape;1000;p18"/>
          <p:cNvSpPr txBox="1"/>
          <p:nvPr/>
        </p:nvSpPr>
        <p:spPr>
          <a:xfrm>
            <a:off x="7646500" y="2013400"/>
            <a:ext cx="3942300" cy="326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ZA" sz="2000" b="0" i="0" u="none" strike="noStrike" cap="none">
                <a:solidFill>
                  <a:srgbClr val="000000"/>
                </a:solidFill>
                <a:latin typeface="Montserrat Medium"/>
                <a:ea typeface="Montserrat Medium"/>
                <a:cs typeface="Montserrat Medium"/>
                <a:sym typeface="Montserrat Medium"/>
              </a:rPr>
              <a:t>Write down these elements</a:t>
            </a:r>
            <a:endParaRPr sz="2000" b="0" i="0" u="none" strike="noStrike" cap="none">
              <a:solidFill>
                <a:srgbClr val="000000"/>
              </a:solidFill>
              <a:latin typeface="Montserrat Medium"/>
              <a:ea typeface="Montserrat Medium"/>
              <a:cs typeface="Montserrat Medium"/>
              <a:sym typeface="Montserrat Medium"/>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Montserrat Medium"/>
              <a:ea typeface="Montserrat Medium"/>
              <a:cs typeface="Montserrat Medium"/>
              <a:sym typeface="Montserrat Medium"/>
            </a:endParaRPr>
          </a:p>
          <a:p>
            <a:pPr marL="0" marR="0" lvl="0" indent="0" algn="l" rtl="0">
              <a:lnSpc>
                <a:spcPct val="100000"/>
              </a:lnSpc>
              <a:spcBef>
                <a:spcPts val="0"/>
              </a:spcBef>
              <a:spcAft>
                <a:spcPts val="0"/>
              </a:spcAft>
              <a:buClr>
                <a:srgbClr val="000000"/>
              </a:buClr>
              <a:buSzPts val="2000"/>
              <a:buFont typeface="Arial"/>
              <a:buNone/>
            </a:pPr>
            <a:r>
              <a:rPr lang="en-ZA" sz="2000" b="0" i="0" u="none" strike="noStrike" cap="none">
                <a:solidFill>
                  <a:srgbClr val="000000"/>
                </a:solidFill>
                <a:latin typeface="Montserrat Medium"/>
                <a:ea typeface="Montserrat Medium"/>
                <a:cs typeface="Montserrat Medium"/>
                <a:sym typeface="Montserrat Medium"/>
              </a:rPr>
              <a:t>During the presentation</a:t>
            </a:r>
            <a:endParaRPr sz="2000" b="0" i="0" u="none" strike="noStrike" cap="none">
              <a:solidFill>
                <a:srgbClr val="000000"/>
              </a:solidFill>
              <a:latin typeface="Montserrat Medium"/>
              <a:ea typeface="Montserrat Medium"/>
              <a:cs typeface="Montserrat Medium"/>
              <a:sym typeface="Montserrat Medium"/>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Montserrat Medium"/>
              <a:ea typeface="Montserrat Medium"/>
              <a:cs typeface="Montserrat Medium"/>
              <a:sym typeface="Montserrat Medium"/>
            </a:endParaRPr>
          </a:p>
          <a:p>
            <a:pPr marL="457200" marR="0" lvl="0" indent="-355600" algn="l" rtl="0">
              <a:lnSpc>
                <a:spcPct val="100000"/>
              </a:lnSpc>
              <a:spcBef>
                <a:spcPts val="0"/>
              </a:spcBef>
              <a:spcAft>
                <a:spcPts val="0"/>
              </a:spcAft>
              <a:buClr>
                <a:srgbClr val="000000"/>
              </a:buClr>
              <a:buSzPts val="2000"/>
              <a:buFont typeface="Montserrat Medium"/>
              <a:buChar char="-"/>
            </a:pPr>
            <a:r>
              <a:rPr lang="en-ZA" sz="2000" b="0" i="0" u="none" strike="noStrike" cap="none">
                <a:solidFill>
                  <a:srgbClr val="000000"/>
                </a:solidFill>
                <a:latin typeface="Montserrat Medium"/>
                <a:ea typeface="Montserrat Medium"/>
                <a:cs typeface="Montserrat Medium"/>
                <a:sym typeface="Montserrat Medium"/>
              </a:rPr>
              <a:t>Make notes of examples of when you these elements.</a:t>
            </a:r>
            <a:endParaRPr sz="2000" b="0" i="0" u="none" strike="noStrike" cap="none">
              <a:solidFill>
                <a:srgbClr val="000000"/>
              </a:solidFill>
              <a:latin typeface="Montserrat Medium"/>
              <a:ea typeface="Montserrat Medium"/>
              <a:cs typeface="Montserrat Medium"/>
              <a:sym typeface="Montserrat Medium"/>
            </a:endParaRPr>
          </a:p>
          <a:p>
            <a:pPr marL="457200" marR="0" lvl="0" indent="-355600" algn="l" rtl="0">
              <a:lnSpc>
                <a:spcPct val="100000"/>
              </a:lnSpc>
              <a:spcBef>
                <a:spcPts val="0"/>
              </a:spcBef>
              <a:spcAft>
                <a:spcPts val="0"/>
              </a:spcAft>
              <a:buClr>
                <a:srgbClr val="000000"/>
              </a:buClr>
              <a:buSzPts val="2000"/>
              <a:buFont typeface="Montserrat Medium"/>
              <a:buChar char="-"/>
            </a:pPr>
            <a:r>
              <a:rPr lang="en-ZA" sz="2000" b="0" i="0" u="none" strike="noStrike" cap="none">
                <a:solidFill>
                  <a:srgbClr val="000000"/>
                </a:solidFill>
                <a:latin typeface="Montserrat Medium"/>
                <a:ea typeface="Montserrat Medium"/>
                <a:cs typeface="Montserrat Medium"/>
                <a:sym typeface="Montserrat Medium"/>
              </a:rPr>
              <a:t>You will the be split into groups to discuss one of the elements. </a:t>
            </a:r>
            <a:endParaRPr sz="2000" b="0" i="0" u="none" strike="noStrike" cap="none">
              <a:solidFill>
                <a:srgbClr val="000000"/>
              </a:solidFill>
              <a:latin typeface="Montserrat Medium"/>
              <a:ea typeface="Montserrat Medium"/>
              <a:cs typeface="Montserrat Medium"/>
              <a:sym typeface="Montserrat Medium"/>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008" name="Google Shape;1008;p19"/>
          <p:cNvSpPr txBox="1">
            <a:spLocks noGrp="1"/>
          </p:cNvSpPr>
          <p:nvPr>
            <p:ph type="title"/>
          </p:nvPr>
        </p:nvSpPr>
        <p:spPr>
          <a:xfrm>
            <a:off x="1397000" y="365128"/>
            <a:ext cx="9956799" cy="112500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B5EC4"/>
              </a:buClr>
              <a:buSzPts val="4400"/>
              <a:buFont typeface="Montserrat SemiBold"/>
              <a:buNone/>
            </a:pPr>
            <a:r>
              <a:rPr lang="en-ZA"/>
              <a:t>Overcoming challenges</a:t>
            </a:r>
            <a:endParaRPr/>
          </a:p>
        </p:txBody>
      </p:sp>
      <p:grpSp>
        <p:nvGrpSpPr>
          <p:cNvPr id="1009" name="Google Shape;1009;p19"/>
          <p:cNvGrpSpPr/>
          <p:nvPr/>
        </p:nvGrpSpPr>
        <p:grpSpPr>
          <a:xfrm>
            <a:off x="6942138" y="1623374"/>
            <a:ext cx="5021262" cy="4452840"/>
            <a:chOff x="0" y="64342"/>
            <a:chExt cx="5021262" cy="4452840"/>
          </a:xfrm>
        </p:grpSpPr>
        <p:sp>
          <p:nvSpPr>
            <p:cNvPr id="1010" name="Google Shape;1010;p19"/>
            <p:cNvSpPr/>
            <p:nvPr/>
          </p:nvSpPr>
          <p:spPr>
            <a:xfrm>
              <a:off x="0" y="64342"/>
              <a:ext cx="5021262" cy="503685"/>
            </a:xfrm>
            <a:prstGeom prst="roundRect">
              <a:avLst>
                <a:gd name="adj" fmla="val 16667"/>
              </a:avLst>
            </a:prstGeom>
            <a:solidFill>
              <a:srgbClr val="929ED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19"/>
            <p:cNvSpPr txBox="1"/>
            <p:nvPr/>
          </p:nvSpPr>
          <p:spPr>
            <a:xfrm>
              <a:off x="24588" y="88930"/>
              <a:ext cx="4972086" cy="454509"/>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Calibri"/>
                <a:buNone/>
              </a:pPr>
              <a:r>
                <a:rPr lang="en-ZA" sz="2100" b="0" i="0" u="none" strike="noStrike" cap="none">
                  <a:solidFill>
                    <a:schemeClr val="lt1"/>
                  </a:solidFill>
                  <a:latin typeface="Calibri"/>
                  <a:ea typeface="Calibri"/>
                  <a:cs typeface="Calibri"/>
                  <a:sym typeface="Calibri"/>
                </a:rPr>
                <a:t>Lone Wolf</a:t>
              </a:r>
              <a:endParaRPr sz="2100" b="0" i="0" u="none" strike="noStrike" cap="none">
                <a:solidFill>
                  <a:schemeClr val="lt1"/>
                </a:solidFill>
                <a:latin typeface="Calibri"/>
                <a:ea typeface="Calibri"/>
                <a:cs typeface="Calibri"/>
                <a:sym typeface="Calibri"/>
              </a:endParaRPr>
            </a:p>
          </p:txBody>
        </p:sp>
        <p:sp>
          <p:nvSpPr>
            <p:cNvPr id="1012" name="Google Shape;1012;p19"/>
            <p:cNvSpPr/>
            <p:nvPr/>
          </p:nvSpPr>
          <p:spPr>
            <a:xfrm>
              <a:off x="0" y="628507"/>
              <a:ext cx="5021262" cy="503685"/>
            </a:xfrm>
            <a:prstGeom prst="roundRect">
              <a:avLst>
                <a:gd name="adj" fmla="val 16667"/>
              </a:avLst>
            </a:prstGeom>
            <a:solidFill>
              <a:srgbClr val="929ED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19"/>
            <p:cNvSpPr txBox="1"/>
            <p:nvPr/>
          </p:nvSpPr>
          <p:spPr>
            <a:xfrm>
              <a:off x="24588" y="653095"/>
              <a:ext cx="4972086" cy="454509"/>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Calibri"/>
                <a:buNone/>
              </a:pPr>
              <a:r>
                <a:rPr lang="en-ZA" sz="2100" b="0" i="0" u="none" strike="noStrike" cap="none">
                  <a:solidFill>
                    <a:schemeClr val="lt1"/>
                  </a:solidFill>
                  <a:latin typeface="Calibri"/>
                  <a:ea typeface="Calibri"/>
                  <a:cs typeface="Calibri"/>
                  <a:sym typeface="Calibri"/>
                </a:rPr>
                <a:t>PBL Noisy and Messy</a:t>
              </a:r>
              <a:endParaRPr sz="2100" b="0" i="0" u="none" strike="noStrike" cap="none">
                <a:solidFill>
                  <a:schemeClr val="lt1"/>
                </a:solidFill>
                <a:latin typeface="Calibri"/>
                <a:ea typeface="Calibri"/>
                <a:cs typeface="Calibri"/>
                <a:sym typeface="Calibri"/>
              </a:endParaRPr>
            </a:p>
          </p:txBody>
        </p:sp>
        <p:sp>
          <p:nvSpPr>
            <p:cNvPr id="1014" name="Google Shape;1014;p19"/>
            <p:cNvSpPr/>
            <p:nvPr/>
          </p:nvSpPr>
          <p:spPr>
            <a:xfrm>
              <a:off x="0" y="1192672"/>
              <a:ext cx="5021262" cy="503685"/>
            </a:xfrm>
            <a:prstGeom prst="roundRect">
              <a:avLst>
                <a:gd name="adj" fmla="val 16667"/>
              </a:avLst>
            </a:prstGeom>
            <a:solidFill>
              <a:srgbClr val="929ED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19"/>
            <p:cNvSpPr txBox="1"/>
            <p:nvPr/>
          </p:nvSpPr>
          <p:spPr>
            <a:xfrm>
              <a:off x="24588" y="1217260"/>
              <a:ext cx="4972086" cy="454509"/>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Calibri"/>
                <a:buNone/>
              </a:pPr>
              <a:r>
                <a:rPr lang="en-ZA" sz="2100" b="0" i="0" u="none" strike="noStrike" cap="none">
                  <a:solidFill>
                    <a:schemeClr val="lt1"/>
                  </a:solidFill>
                  <a:latin typeface="Calibri"/>
                  <a:ea typeface="Calibri"/>
                  <a:cs typeface="Calibri"/>
                  <a:sym typeface="Calibri"/>
                </a:rPr>
                <a:t>Move from Chalk and Talk</a:t>
              </a:r>
              <a:endParaRPr sz="2100" b="0" i="0" u="none" strike="noStrike" cap="none">
                <a:solidFill>
                  <a:schemeClr val="lt1"/>
                </a:solidFill>
                <a:latin typeface="Calibri"/>
                <a:ea typeface="Calibri"/>
                <a:cs typeface="Calibri"/>
                <a:sym typeface="Calibri"/>
              </a:endParaRPr>
            </a:p>
          </p:txBody>
        </p:sp>
        <p:sp>
          <p:nvSpPr>
            <p:cNvPr id="1016" name="Google Shape;1016;p19"/>
            <p:cNvSpPr/>
            <p:nvPr/>
          </p:nvSpPr>
          <p:spPr>
            <a:xfrm>
              <a:off x="0" y="1756837"/>
              <a:ext cx="5021262" cy="503685"/>
            </a:xfrm>
            <a:prstGeom prst="roundRect">
              <a:avLst>
                <a:gd name="adj" fmla="val 16667"/>
              </a:avLst>
            </a:prstGeom>
            <a:solidFill>
              <a:srgbClr val="929ED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19"/>
            <p:cNvSpPr txBox="1"/>
            <p:nvPr/>
          </p:nvSpPr>
          <p:spPr>
            <a:xfrm>
              <a:off x="24588" y="1781425"/>
              <a:ext cx="4972086" cy="454509"/>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Calibri"/>
                <a:buNone/>
              </a:pPr>
              <a:r>
                <a:rPr lang="en-ZA" sz="2100" b="0" i="0" u="none" strike="noStrike" cap="none">
                  <a:solidFill>
                    <a:schemeClr val="lt1"/>
                  </a:solidFill>
                  <a:latin typeface="Calibri"/>
                  <a:ea typeface="Calibri"/>
                  <a:cs typeface="Calibri"/>
                  <a:sym typeface="Calibri"/>
                </a:rPr>
                <a:t>Late for other classes</a:t>
              </a:r>
              <a:endParaRPr sz="2100" b="0" i="0" u="none" strike="noStrike" cap="none">
                <a:solidFill>
                  <a:schemeClr val="lt1"/>
                </a:solidFill>
                <a:latin typeface="Calibri"/>
                <a:ea typeface="Calibri"/>
                <a:cs typeface="Calibri"/>
                <a:sym typeface="Calibri"/>
              </a:endParaRPr>
            </a:p>
          </p:txBody>
        </p:sp>
        <p:sp>
          <p:nvSpPr>
            <p:cNvPr id="1018" name="Google Shape;1018;p19"/>
            <p:cNvSpPr/>
            <p:nvPr/>
          </p:nvSpPr>
          <p:spPr>
            <a:xfrm>
              <a:off x="0" y="2321002"/>
              <a:ext cx="5021262" cy="503685"/>
            </a:xfrm>
            <a:prstGeom prst="roundRect">
              <a:avLst>
                <a:gd name="adj" fmla="val 16667"/>
              </a:avLst>
            </a:prstGeom>
            <a:solidFill>
              <a:srgbClr val="929ED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19"/>
            <p:cNvSpPr txBox="1"/>
            <p:nvPr/>
          </p:nvSpPr>
          <p:spPr>
            <a:xfrm>
              <a:off x="24588" y="2345590"/>
              <a:ext cx="4972086" cy="454509"/>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Calibri"/>
                <a:buNone/>
              </a:pPr>
              <a:r>
                <a:rPr lang="en-ZA" sz="2100" b="0" i="0" u="none" strike="noStrike" cap="none">
                  <a:solidFill>
                    <a:schemeClr val="lt1"/>
                  </a:solidFill>
                  <a:latin typeface="Calibri"/>
                  <a:ea typeface="Calibri"/>
                  <a:cs typeface="Calibri"/>
                  <a:sym typeface="Calibri"/>
                </a:rPr>
                <a:t>Started enjoying Maths</a:t>
              </a:r>
              <a:endParaRPr sz="2100" b="0" i="0" u="none" strike="noStrike" cap="none">
                <a:solidFill>
                  <a:schemeClr val="lt1"/>
                </a:solidFill>
                <a:latin typeface="Calibri"/>
                <a:ea typeface="Calibri"/>
                <a:cs typeface="Calibri"/>
                <a:sym typeface="Calibri"/>
              </a:endParaRPr>
            </a:p>
          </p:txBody>
        </p:sp>
        <p:sp>
          <p:nvSpPr>
            <p:cNvPr id="1020" name="Google Shape;1020;p19"/>
            <p:cNvSpPr/>
            <p:nvPr/>
          </p:nvSpPr>
          <p:spPr>
            <a:xfrm>
              <a:off x="0" y="2885167"/>
              <a:ext cx="5021262" cy="503685"/>
            </a:xfrm>
            <a:prstGeom prst="roundRect">
              <a:avLst>
                <a:gd name="adj" fmla="val 16667"/>
              </a:avLst>
            </a:prstGeom>
            <a:solidFill>
              <a:srgbClr val="929ED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p19"/>
            <p:cNvSpPr txBox="1"/>
            <p:nvPr/>
          </p:nvSpPr>
          <p:spPr>
            <a:xfrm>
              <a:off x="24588" y="2909755"/>
              <a:ext cx="4972086" cy="454509"/>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Calibri"/>
                <a:buNone/>
              </a:pPr>
              <a:r>
                <a:rPr lang="en-ZA" sz="2100" b="0" i="0" u="none" strike="noStrike" cap="none">
                  <a:solidFill>
                    <a:schemeClr val="lt1"/>
                  </a:solidFill>
                  <a:latin typeface="Calibri"/>
                  <a:ea typeface="Calibri"/>
                  <a:cs typeface="Calibri"/>
                  <a:sym typeface="Calibri"/>
                </a:rPr>
                <a:t>Marks Improved</a:t>
              </a:r>
              <a:endParaRPr sz="2100" b="0" i="0" u="none" strike="noStrike" cap="none">
                <a:solidFill>
                  <a:schemeClr val="lt1"/>
                </a:solidFill>
                <a:latin typeface="Calibri"/>
                <a:ea typeface="Calibri"/>
                <a:cs typeface="Calibri"/>
                <a:sym typeface="Calibri"/>
              </a:endParaRPr>
            </a:p>
          </p:txBody>
        </p:sp>
        <p:sp>
          <p:nvSpPr>
            <p:cNvPr id="1022" name="Google Shape;1022;p19"/>
            <p:cNvSpPr/>
            <p:nvPr/>
          </p:nvSpPr>
          <p:spPr>
            <a:xfrm>
              <a:off x="0" y="3449332"/>
              <a:ext cx="5021262" cy="503685"/>
            </a:xfrm>
            <a:prstGeom prst="roundRect">
              <a:avLst>
                <a:gd name="adj" fmla="val 16667"/>
              </a:avLst>
            </a:prstGeom>
            <a:solidFill>
              <a:srgbClr val="929ED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19"/>
            <p:cNvSpPr txBox="1"/>
            <p:nvPr/>
          </p:nvSpPr>
          <p:spPr>
            <a:xfrm>
              <a:off x="24588" y="3473920"/>
              <a:ext cx="4972086" cy="454509"/>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Calibri"/>
                <a:buNone/>
              </a:pPr>
              <a:r>
                <a:rPr lang="en-ZA" sz="2100" b="0" i="0" u="none" strike="noStrike" cap="none">
                  <a:solidFill>
                    <a:schemeClr val="lt1"/>
                  </a:solidFill>
                  <a:latin typeface="Calibri"/>
                  <a:ea typeface="Calibri"/>
                  <a:cs typeface="Calibri"/>
                  <a:sym typeface="Calibri"/>
                </a:rPr>
                <a:t>Deeper understanding of Math</a:t>
              </a:r>
              <a:endParaRPr sz="2100" b="0" i="0" u="none" strike="noStrike" cap="none">
                <a:solidFill>
                  <a:schemeClr val="lt1"/>
                </a:solidFill>
                <a:latin typeface="Calibri"/>
                <a:ea typeface="Calibri"/>
                <a:cs typeface="Calibri"/>
                <a:sym typeface="Calibri"/>
              </a:endParaRPr>
            </a:p>
          </p:txBody>
        </p:sp>
        <p:sp>
          <p:nvSpPr>
            <p:cNvPr id="1024" name="Google Shape;1024;p19"/>
            <p:cNvSpPr/>
            <p:nvPr/>
          </p:nvSpPr>
          <p:spPr>
            <a:xfrm>
              <a:off x="0" y="4013497"/>
              <a:ext cx="5021262" cy="503685"/>
            </a:xfrm>
            <a:prstGeom prst="roundRect">
              <a:avLst>
                <a:gd name="adj" fmla="val 16667"/>
              </a:avLst>
            </a:prstGeom>
            <a:solidFill>
              <a:srgbClr val="929ED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p19"/>
            <p:cNvSpPr txBox="1"/>
            <p:nvPr/>
          </p:nvSpPr>
          <p:spPr>
            <a:xfrm>
              <a:off x="24588" y="4038085"/>
              <a:ext cx="4972086" cy="454509"/>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Calibri"/>
                <a:buNone/>
              </a:pPr>
              <a:r>
                <a:rPr lang="en-ZA" sz="2100" b="0" i="0" u="none" strike="noStrike" cap="none">
                  <a:solidFill>
                    <a:schemeClr val="lt1"/>
                  </a:solidFill>
                  <a:latin typeface="Calibri"/>
                  <a:ea typeface="Calibri"/>
                  <a:cs typeface="Calibri"/>
                  <a:sym typeface="Calibri"/>
                </a:rPr>
                <a:t>Parent involvement</a:t>
              </a:r>
              <a:endParaRPr sz="2100" b="0" i="0" u="none" strike="noStrike" cap="none">
                <a:solidFill>
                  <a:schemeClr val="lt1"/>
                </a:solidFill>
                <a:latin typeface="Calibri"/>
                <a:ea typeface="Calibri"/>
                <a:cs typeface="Calibri"/>
                <a:sym typeface="Calibri"/>
              </a:endParaRPr>
            </a:p>
          </p:txBody>
        </p:sp>
      </p:grpSp>
      <p:pic>
        <p:nvPicPr>
          <p:cNvPr id="1026" name="Google Shape;1026;p19"/>
          <p:cNvPicPr preferRelativeResize="0"/>
          <p:nvPr/>
        </p:nvPicPr>
        <p:blipFill rotWithShape="1">
          <a:blip r:embed="rId3">
            <a:alphaModFix/>
          </a:blip>
          <a:srcRect/>
          <a:stretch/>
        </p:blipFill>
        <p:spPr>
          <a:xfrm>
            <a:off x="601028" y="1864042"/>
            <a:ext cx="6063932" cy="462883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pic>
        <p:nvPicPr>
          <p:cNvPr id="1034" name="Google Shape;1034;p20"/>
          <p:cNvPicPr preferRelativeResize="0"/>
          <p:nvPr/>
        </p:nvPicPr>
        <p:blipFill rotWithShape="1">
          <a:blip r:embed="rId3">
            <a:alphaModFix/>
          </a:blip>
          <a:srcRect l="17414" r="12669" b="-1"/>
          <a:stretch/>
        </p:blipFill>
        <p:spPr>
          <a:xfrm>
            <a:off x="5008682" y="10"/>
            <a:ext cx="7183318" cy="6857990"/>
          </a:xfrm>
          <a:prstGeom prst="rect">
            <a:avLst/>
          </a:prstGeom>
          <a:noFill/>
          <a:ln>
            <a:noFill/>
          </a:ln>
        </p:spPr>
      </p:pic>
      <p:sp>
        <p:nvSpPr>
          <p:cNvPr id="1035" name="Google Shape;1035;p20"/>
          <p:cNvSpPr txBox="1">
            <a:spLocks noGrp="1"/>
          </p:cNvSpPr>
          <p:nvPr>
            <p:ph type="title"/>
          </p:nvPr>
        </p:nvSpPr>
        <p:spPr>
          <a:xfrm>
            <a:off x="576869" y="400318"/>
            <a:ext cx="5250688" cy="112500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4B5EC4"/>
              </a:buClr>
              <a:buSzPct val="111111"/>
              <a:buFont typeface="Montserrat SemiBold"/>
              <a:buNone/>
            </a:pPr>
            <a:r>
              <a:rPr lang="en-ZA" sz="4100"/>
              <a:t>Seeing real excitement </a:t>
            </a:r>
            <a:endParaRPr/>
          </a:p>
        </p:txBody>
      </p:sp>
      <p:sp>
        <p:nvSpPr>
          <p:cNvPr id="1036" name="Google Shape;1036;p20"/>
          <p:cNvSpPr txBox="1">
            <a:spLocks noGrp="1"/>
          </p:cNvSpPr>
          <p:nvPr>
            <p:ph type="body" idx="1"/>
          </p:nvPr>
        </p:nvSpPr>
        <p:spPr>
          <a:xfrm>
            <a:off x="652282" y="1855252"/>
            <a:ext cx="5322977" cy="433830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ZA" sz="2400"/>
              <a:t>Started a Parents Academy</a:t>
            </a:r>
            <a:endParaRPr/>
          </a:p>
          <a:p>
            <a:pPr marL="228600" lvl="0" indent="-228600" algn="l" rtl="0">
              <a:lnSpc>
                <a:spcPct val="90000"/>
              </a:lnSpc>
              <a:spcBef>
                <a:spcPts val="1000"/>
              </a:spcBef>
              <a:spcAft>
                <a:spcPts val="0"/>
              </a:spcAft>
              <a:buClr>
                <a:schemeClr val="dk1"/>
              </a:buClr>
              <a:buSzPts val="2400"/>
              <a:buChar char="•"/>
            </a:pPr>
            <a:r>
              <a:rPr lang="en-ZA" sz="2400"/>
              <a:t>Involved lego</a:t>
            </a:r>
            <a:endParaRPr/>
          </a:p>
          <a:p>
            <a:pPr marL="228600" lvl="0" indent="-228600" algn="l" rtl="0">
              <a:lnSpc>
                <a:spcPct val="90000"/>
              </a:lnSpc>
              <a:spcBef>
                <a:spcPts val="1000"/>
              </a:spcBef>
              <a:spcAft>
                <a:spcPts val="0"/>
              </a:spcAft>
              <a:buClr>
                <a:schemeClr val="dk1"/>
              </a:buClr>
              <a:buSzPts val="2400"/>
              <a:buChar char="•"/>
            </a:pPr>
            <a:r>
              <a:rPr lang="en-ZA" sz="2400"/>
              <a:t>Involved previous learners</a:t>
            </a:r>
            <a:endParaRPr/>
          </a:p>
          <a:p>
            <a:pPr marL="228600" lvl="0" indent="-228600" algn="l" rtl="0">
              <a:lnSpc>
                <a:spcPct val="90000"/>
              </a:lnSpc>
              <a:spcBef>
                <a:spcPts val="1000"/>
              </a:spcBef>
              <a:spcAft>
                <a:spcPts val="0"/>
              </a:spcAft>
              <a:buClr>
                <a:schemeClr val="dk1"/>
              </a:buClr>
              <a:buSzPts val="2400"/>
              <a:buChar char="•"/>
            </a:pPr>
            <a:r>
              <a:rPr lang="en-ZA" sz="2400"/>
              <a:t>Teachers involved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21"/>
          <p:cNvSpPr txBox="1">
            <a:spLocks noGrp="1"/>
          </p:cNvSpPr>
          <p:nvPr>
            <p:ph type="title"/>
          </p:nvPr>
        </p:nvSpPr>
        <p:spPr>
          <a:xfrm>
            <a:off x="777087" y="323500"/>
            <a:ext cx="4797600" cy="11985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4B5EC4"/>
              </a:buClr>
              <a:buSzPct val="100000"/>
              <a:buFont typeface="Montserrat SemiBold"/>
              <a:buNone/>
            </a:pPr>
            <a:r>
              <a:rPr lang="en-ZA"/>
              <a:t>Would I do it again, ABSOLUTELY!</a:t>
            </a:r>
            <a:endParaRPr/>
          </a:p>
        </p:txBody>
      </p:sp>
      <p:pic>
        <p:nvPicPr>
          <p:cNvPr id="1045" name="Google Shape;1045;p21"/>
          <p:cNvPicPr preferRelativeResize="0">
            <a:picLocks noGrp="1"/>
          </p:cNvPicPr>
          <p:nvPr>
            <p:ph type="body" idx="1"/>
          </p:nvPr>
        </p:nvPicPr>
        <p:blipFill rotWithShape="1">
          <a:blip r:embed="rId3">
            <a:alphaModFix/>
          </a:blip>
          <a:srcRect l="16667" r="16666"/>
          <a:stretch/>
        </p:blipFill>
        <p:spPr>
          <a:xfrm>
            <a:off x="5751576" y="-1"/>
            <a:ext cx="6440424" cy="6865581"/>
          </a:xfrm>
          <a:prstGeom prst="rect">
            <a:avLst/>
          </a:prstGeom>
          <a:noFill/>
          <a:ln>
            <a:noFill/>
          </a:ln>
        </p:spPr>
      </p:pic>
      <p:grpSp>
        <p:nvGrpSpPr>
          <p:cNvPr id="1046" name="Google Shape;1046;p21"/>
          <p:cNvGrpSpPr/>
          <p:nvPr/>
        </p:nvGrpSpPr>
        <p:grpSpPr>
          <a:xfrm>
            <a:off x="848264" y="1787714"/>
            <a:ext cx="4655243" cy="4566488"/>
            <a:chOff x="848263" y="46596"/>
            <a:chExt cx="4655243" cy="4566488"/>
          </a:xfrm>
        </p:grpSpPr>
        <p:sp>
          <p:nvSpPr>
            <p:cNvPr id="1047" name="Google Shape;1047;p21"/>
            <p:cNvSpPr/>
            <p:nvPr/>
          </p:nvSpPr>
          <p:spPr>
            <a:xfrm>
              <a:off x="1919989" y="46596"/>
              <a:ext cx="2423034" cy="2423034"/>
            </a:xfrm>
            <a:prstGeom prst="ellipse">
              <a:avLst/>
            </a:prstGeom>
            <a:solidFill>
              <a:srgbClr val="4B5EC3">
                <a:alpha val="49411"/>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21"/>
            <p:cNvSpPr txBox="1"/>
            <p:nvPr/>
          </p:nvSpPr>
          <p:spPr>
            <a:xfrm>
              <a:off x="2199570" y="372774"/>
              <a:ext cx="1863872" cy="7688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Lots of work – Spinnoff great</a:t>
              </a:r>
              <a:endParaRPr sz="1800" b="0" i="0" u="none" strike="noStrike" cap="none">
                <a:solidFill>
                  <a:schemeClr val="dk1"/>
                </a:solidFill>
                <a:latin typeface="Calibri"/>
                <a:ea typeface="Calibri"/>
                <a:cs typeface="Calibri"/>
                <a:sym typeface="Calibri"/>
              </a:endParaRPr>
            </a:p>
          </p:txBody>
        </p:sp>
        <p:sp>
          <p:nvSpPr>
            <p:cNvPr id="1049" name="Google Shape;1049;p21"/>
            <p:cNvSpPr/>
            <p:nvPr/>
          </p:nvSpPr>
          <p:spPr>
            <a:xfrm>
              <a:off x="3080472" y="1162689"/>
              <a:ext cx="2423034" cy="2423034"/>
            </a:xfrm>
            <a:prstGeom prst="ellipse">
              <a:avLst/>
            </a:prstGeom>
            <a:solidFill>
              <a:srgbClr val="4B5EC3">
                <a:alpha val="49411"/>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 name="Google Shape;1050;p21"/>
            <p:cNvSpPr txBox="1"/>
            <p:nvPr/>
          </p:nvSpPr>
          <p:spPr>
            <a:xfrm>
              <a:off x="4385182" y="1442270"/>
              <a:ext cx="931936" cy="186387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It created excited amongts learners</a:t>
              </a:r>
              <a:endParaRPr sz="1800" b="0" i="0" u="none" strike="noStrike" cap="none">
                <a:solidFill>
                  <a:schemeClr val="dk1"/>
                </a:solidFill>
                <a:latin typeface="Calibri"/>
                <a:ea typeface="Calibri"/>
                <a:cs typeface="Calibri"/>
                <a:sym typeface="Calibri"/>
              </a:endParaRPr>
            </a:p>
          </p:txBody>
        </p:sp>
        <p:sp>
          <p:nvSpPr>
            <p:cNvPr id="1051" name="Google Shape;1051;p21"/>
            <p:cNvSpPr/>
            <p:nvPr/>
          </p:nvSpPr>
          <p:spPr>
            <a:xfrm>
              <a:off x="1919989" y="2190050"/>
              <a:ext cx="2423034" cy="2423034"/>
            </a:xfrm>
            <a:prstGeom prst="ellipse">
              <a:avLst/>
            </a:prstGeom>
            <a:solidFill>
              <a:srgbClr val="4B5EC3">
                <a:alpha val="49411"/>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21"/>
            <p:cNvSpPr txBox="1"/>
            <p:nvPr/>
          </p:nvSpPr>
          <p:spPr>
            <a:xfrm>
              <a:off x="2199570" y="3518059"/>
              <a:ext cx="1863872" cy="7688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Positive learners</a:t>
              </a:r>
              <a:endParaRPr sz="1800" b="0" i="0" u="none" strike="noStrike" cap="none">
                <a:solidFill>
                  <a:schemeClr val="dk1"/>
                </a:solidFill>
                <a:latin typeface="Calibri"/>
                <a:ea typeface="Calibri"/>
                <a:cs typeface="Calibri"/>
                <a:sym typeface="Calibri"/>
              </a:endParaRPr>
            </a:p>
          </p:txBody>
        </p:sp>
        <p:sp>
          <p:nvSpPr>
            <p:cNvPr id="1053" name="Google Shape;1053;p21"/>
            <p:cNvSpPr/>
            <p:nvPr/>
          </p:nvSpPr>
          <p:spPr>
            <a:xfrm>
              <a:off x="848263" y="1118323"/>
              <a:ext cx="2423034" cy="2423034"/>
            </a:xfrm>
            <a:prstGeom prst="ellipse">
              <a:avLst/>
            </a:prstGeom>
            <a:solidFill>
              <a:srgbClr val="4B5EC3">
                <a:alpha val="49411"/>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4" name="Google Shape;1054;p21"/>
            <p:cNvSpPr txBox="1"/>
            <p:nvPr/>
          </p:nvSpPr>
          <p:spPr>
            <a:xfrm>
              <a:off x="1034650" y="1397904"/>
              <a:ext cx="931936" cy="186387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ZA" sz="1800" b="0" i="0" u="none" strike="noStrike" cap="none">
                  <a:solidFill>
                    <a:schemeClr val="dk1"/>
                  </a:solidFill>
                  <a:latin typeface="Calibri"/>
                  <a:ea typeface="Calibri"/>
                  <a:cs typeface="Calibri"/>
                  <a:sym typeface="Calibri"/>
                </a:rPr>
                <a:t>Constant discussions</a:t>
              </a: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gd9e981dc1f_0_7"/>
          <p:cNvSpPr txBox="1">
            <a:spLocks noGrp="1"/>
          </p:cNvSpPr>
          <p:nvPr>
            <p:ph type="title"/>
          </p:nvPr>
        </p:nvSpPr>
        <p:spPr>
          <a:xfrm>
            <a:off x="1397001" y="365128"/>
            <a:ext cx="5250600" cy="1125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ZA"/>
              <a:t>Activity Time</a:t>
            </a:r>
            <a:endParaRPr/>
          </a:p>
        </p:txBody>
      </p:sp>
      <p:sp>
        <p:nvSpPr>
          <p:cNvPr id="1061" name="Google Shape;1061;gd9e981dc1f_0_7"/>
          <p:cNvSpPr txBox="1">
            <a:spLocks noGrp="1"/>
          </p:cNvSpPr>
          <p:nvPr>
            <p:ph type="body" idx="1"/>
          </p:nvPr>
        </p:nvSpPr>
        <p:spPr>
          <a:xfrm>
            <a:off x="728700" y="1379059"/>
            <a:ext cx="11463300" cy="3903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ZA"/>
              <a:t>I am going to read a statement, you will then write down what step this is in the process.</a:t>
            </a:r>
            <a:endParaRPr/>
          </a:p>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r>
              <a:rPr lang="en-ZA"/>
              <a:t>Share your answers in the chat box </a:t>
            </a:r>
            <a:endParaRPr/>
          </a:p>
          <a:p>
            <a:pPr marL="0" lvl="0" indent="0" algn="l" rtl="0">
              <a:lnSpc>
                <a:spcPct val="90000"/>
              </a:lnSpc>
              <a:spcBef>
                <a:spcPts val="1000"/>
              </a:spcBef>
              <a:spcAft>
                <a:spcPts val="0"/>
              </a:spcAft>
              <a:buSzPts val="1800"/>
              <a:buNone/>
            </a:pPr>
            <a:r>
              <a:rPr lang="en-ZA"/>
              <a:t>or </a:t>
            </a:r>
            <a:endParaRPr/>
          </a:p>
          <a:p>
            <a:pPr marL="0" lvl="0" indent="0" algn="l" rtl="0">
              <a:lnSpc>
                <a:spcPct val="90000"/>
              </a:lnSpc>
              <a:spcBef>
                <a:spcPts val="1000"/>
              </a:spcBef>
              <a:spcAft>
                <a:spcPts val="0"/>
              </a:spcAft>
              <a:buSzPts val="1800"/>
              <a:buNone/>
            </a:pPr>
            <a:r>
              <a:rPr lang="en-ZA"/>
              <a:t>write them down on paper and mark yourself as we go along.</a:t>
            </a:r>
            <a:endParaRPr/>
          </a:p>
          <a:p>
            <a:pPr marL="0" lvl="0" indent="0" algn="l" rtl="0">
              <a:lnSpc>
                <a:spcPct val="90000"/>
              </a:lnSpc>
              <a:spcBef>
                <a:spcPts val="1000"/>
              </a:spcBef>
              <a:spcAft>
                <a:spcPts val="0"/>
              </a:spcAft>
              <a:buSzPts val="1800"/>
              <a:buNone/>
            </a:pPr>
            <a:endParaRPr/>
          </a:p>
          <a:p>
            <a:pPr marL="457200" lvl="0" indent="0" algn="l" rtl="0">
              <a:lnSpc>
                <a:spcPct val="90000"/>
              </a:lnSpc>
              <a:spcBef>
                <a:spcPts val="1000"/>
              </a:spcBef>
              <a:spcAft>
                <a:spcPts val="0"/>
              </a:spcAft>
              <a:buSzPts val="18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pic>
        <p:nvPicPr>
          <p:cNvPr id="1069" name="Google Shape;1069;p23"/>
          <p:cNvPicPr preferRelativeResize="0"/>
          <p:nvPr/>
        </p:nvPicPr>
        <p:blipFill rotWithShape="1">
          <a:blip r:embed="rId3">
            <a:alphaModFix/>
          </a:blip>
          <a:srcRect/>
          <a:stretch/>
        </p:blipFill>
        <p:spPr>
          <a:xfrm>
            <a:off x="11358380" y="6176963"/>
            <a:ext cx="660400" cy="533400"/>
          </a:xfrm>
          <a:prstGeom prst="rect">
            <a:avLst/>
          </a:prstGeom>
          <a:noFill/>
          <a:ln>
            <a:noFill/>
          </a:ln>
        </p:spPr>
      </p:pic>
      <p:pic>
        <p:nvPicPr>
          <p:cNvPr id="1070" name="Google Shape;1070;p23"/>
          <p:cNvPicPr preferRelativeResize="0"/>
          <p:nvPr/>
        </p:nvPicPr>
        <p:blipFill rotWithShape="1">
          <a:blip r:embed="rId4">
            <a:alphaModFix amt="33000"/>
          </a:blip>
          <a:srcRect/>
          <a:stretch/>
        </p:blipFill>
        <p:spPr>
          <a:xfrm>
            <a:off x="0" y="-3569"/>
            <a:ext cx="12192000" cy="6858000"/>
          </a:xfrm>
          <a:prstGeom prst="rect">
            <a:avLst/>
          </a:prstGeom>
          <a:noFill/>
          <a:ln>
            <a:noFill/>
          </a:ln>
        </p:spPr>
      </p:pic>
      <p:sp>
        <p:nvSpPr>
          <p:cNvPr id="1071" name="Google Shape;1071;p23"/>
          <p:cNvSpPr/>
          <p:nvPr/>
        </p:nvSpPr>
        <p:spPr>
          <a:xfrm>
            <a:off x="242066" y="199828"/>
            <a:ext cx="6186713"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ZA" sz="2000" b="1" i="0" u="none" strike="noStrike" cap="none">
                <a:solidFill>
                  <a:srgbClr val="46B85F"/>
                </a:solidFill>
                <a:latin typeface="Montserrat"/>
                <a:ea typeface="Montserrat"/>
                <a:cs typeface="Montserrat"/>
                <a:sym typeface="Montserrat"/>
              </a:rPr>
              <a:t>Our Playful Project-based Learning Process</a:t>
            </a:r>
            <a:endParaRPr sz="1400" b="0" i="0" u="none" strike="noStrike" cap="none">
              <a:solidFill>
                <a:srgbClr val="000000"/>
              </a:solidFill>
              <a:latin typeface="Arial"/>
              <a:ea typeface="Arial"/>
              <a:cs typeface="Arial"/>
              <a:sym typeface="Arial"/>
            </a:endParaRPr>
          </a:p>
        </p:txBody>
      </p:sp>
      <p:grpSp>
        <p:nvGrpSpPr>
          <p:cNvPr id="1072" name="Google Shape;1072;p23"/>
          <p:cNvGrpSpPr/>
          <p:nvPr/>
        </p:nvGrpSpPr>
        <p:grpSpPr>
          <a:xfrm>
            <a:off x="622241" y="1213368"/>
            <a:ext cx="1272513" cy="1396088"/>
            <a:chOff x="8986063" y="576205"/>
            <a:chExt cx="1272513" cy="1396088"/>
          </a:xfrm>
        </p:grpSpPr>
        <p:sp>
          <p:nvSpPr>
            <p:cNvPr id="1073" name="Google Shape;1073;p23"/>
            <p:cNvSpPr/>
            <p:nvPr/>
          </p:nvSpPr>
          <p:spPr>
            <a:xfrm>
              <a:off x="8986063" y="1233629"/>
              <a:ext cx="1272513"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ZA" sz="1400" b="1" i="0" u="none" strike="noStrike" cap="none">
                  <a:solidFill>
                    <a:srgbClr val="46B85F"/>
                  </a:solidFill>
                  <a:latin typeface="Montserrat"/>
                  <a:ea typeface="Montserrat"/>
                  <a:cs typeface="Montserrat"/>
                  <a:sym typeface="Montserrat"/>
                </a:rPr>
                <a:t>Design Based Learning</a:t>
              </a:r>
              <a:endParaRPr sz="1400" b="0" i="0" u="none" strike="noStrike" cap="none">
                <a:solidFill>
                  <a:srgbClr val="000000"/>
                </a:solidFill>
                <a:latin typeface="Arial"/>
                <a:ea typeface="Arial"/>
                <a:cs typeface="Arial"/>
                <a:sym typeface="Arial"/>
              </a:endParaRPr>
            </a:p>
          </p:txBody>
        </p:sp>
        <p:pic>
          <p:nvPicPr>
            <p:cNvPr id="1074" name="Google Shape;1074;p23"/>
            <p:cNvPicPr preferRelativeResize="0"/>
            <p:nvPr/>
          </p:nvPicPr>
          <p:blipFill rotWithShape="1">
            <a:blip r:embed="rId5">
              <a:alphaModFix/>
            </a:blip>
            <a:srcRect/>
            <a:stretch/>
          </p:blipFill>
          <p:spPr>
            <a:xfrm>
              <a:off x="9260269" y="576205"/>
              <a:ext cx="724099" cy="668547"/>
            </a:xfrm>
            <a:prstGeom prst="rect">
              <a:avLst/>
            </a:prstGeom>
            <a:noFill/>
            <a:ln>
              <a:noFill/>
            </a:ln>
          </p:spPr>
        </p:pic>
      </p:grpSp>
      <p:grpSp>
        <p:nvGrpSpPr>
          <p:cNvPr id="1075" name="Google Shape;1075;p23"/>
          <p:cNvGrpSpPr/>
          <p:nvPr/>
        </p:nvGrpSpPr>
        <p:grpSpPr>
          <a:xfrm>
            <a:off x="597073" y="5084527"/>
            <a:ext cx="1306069" cy="1329078"/>
            <a:chOff x="8969285" y="4955177"/>
            <a:chExt cx="1306069" cy="1329078"/>
          </a:xfrm>
        </p:grpSpPr>
        <p:sp>
          <p:nvSpPr>
            <p:cNvPr id="1076" name="Google Shape;1076;p23"/>
            <p:cNvSpPr/>
            <p:nvPr/>
          </p:nvSpPr>
          <p:spPr>
            <a:xfrm>
              <a:off x="8969285" y="5545591"/>
              <a:ext cx="1306069"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ZA" sz="1400" b="1" i="0" u="none" strike="noStrike" cap="none">
                  <a:solidFill>
                    <a:srgbClr val="1891D1"/>
                  </a:solidFill>
                  <a:latin typeface="Montserrat"/>
                  <a:ea typeface="Montserrat"/>
                  <a:cs typeface="Montserrat"/>
                  <a:sym typeface="Montserrat"/>
                </a:rPr>
                <a:t>Inquiry Based Learning</a:t>
              </a:r>
              <a:endParaRPr sz="1400" b="0" i="0" u="none" strike="noStrike" cap="none">
                <a:solidFill>
                  <a:srgbClr val="000000"/>
                </a:solidFill>
                <a:latin typeface="Arial"/>
                <a:ea typeface="Arial"/>
                <a:cs typeface="Arial"/>
                <a:sym typeface="Arial"/>
              </a:endParaRPr>
            </a:p>
          </p:txBody>
        </p:sp>
        <p:pic>
          <p:nvPicPr>
            <p:cNvPr id="1077" name="Google Shape;1077;p23" descr="Icon&#10;&#10;Description automatically generated"/>
            <p:cNvPicPr preferRelativeResize="0"/>
            <p:nvPr/>
          </p:nvPicPr>
          <p:blipFill rotWithShape="1">
            <a:blip r:embed="rId6">
              <a:alphaModFix/>
            </a:blip>
            <a:srcRect/>
            <a:stretch/>
          </p:blipFill>
          <p:spPr>
            <a:xfrm>
              <a:off x="9204723" y="4955177"/>
              <a:ext cx="835193" cy="626395"/>
            </a:xfrm>
            <a:prstGeom prst="rect">
              <a:avLst/>
            </a:prstGeom>
            <a:noFill/>
            <a:ln>
              <a:noFill/>
            </a:ln>
          </p:spPr>
        </p:pic>
      </p:grpSp>
      <p:grpSp>
        <p:nvGrpSpPr>
          <p:cNvPr id="1078" name="Google Shape;1078;p23"/>
          <p:cNvGrpSpPr/>
          <p:nvPr/>
        </p:nvGrpSpPr>
        <p:grpSpPr>
          <a:xfrm>
            <a:off x="544034" y="3033416"/>
            <a:ext cx="1412148" cy="1479323"/>
            <a:chOff x="8916245" y="2837942"/>
            <a:chExt cx="1412148" cy="1479323"/>
          </a:xfrm>
        </p:grpSpPr>
        <p:sp>
          <p:nvSpPr>
            <p:cNvPr id="1079" name="Google Shape;1079;p23"/>
            <p:cNvSpPr/>
            <p:nvPr/>
          </p:nvSpPr>
          <p:spPr>
            <a:xfrm>
              <a:off x="8916245" y="3578601"/>
              <a:ext cx="1412148"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ZA" sz="1400" b="1" i="0" u="none" strike="noStrike" cap="none">
                  <a:solidFill>
                    <a:srgbClr val="EE368F"/>
                  </a:solidFill>
                  <a:latin typeface="Montserrat"/>
                  <a:ea typeface="Montserrat"/>
                  <a:cs typeface="Montserrat"/>
                  <a:sym typeface="Montserrat"/>
                </a:rPr>
                <a:t>Problem Based Learning</a:t>
              </a:r>
              <a:endParaRPr sz="1400" b="0" i="0" u="none" strike="noStrike" cap="none">
                <a:solidFill>
                  <a:srgbClr val="000000"/>
                </a:solidFill>
                <a:latin typeface="Arial"/>
                <a:ea typeface="Arial"/>
                <a:cs typeface="Arial"/>
                <a:sym typeface="Arial"/>
              </a:endParaRPr>
            </a:p>
          </p:txBody>
        </p:sp>
        <p:pic>
          <p:nvPicPr>
            <p:cNvPr id="1080" name="Google Shape;1080;p23" descr="Icon&#10;&#10;Description automatically generated"/>
            <p:cNvPicPr preferRelativeResize="0"/>
            <p:nvPr/>
          </p:nvPicPr>
          <p:blipFill rotWithShape="1">
            <a:blip r:embed="rId7">
              <a:alphaModFix/>
            </a:blip>
            <a:srcRect/>
            <a:stretch/>
          </p:blipFill>
          <p:spPr>
            <a:xfrm>
              <a:off x="9238996" y="2837942"/>
              <a:ext cx="766647" cy="707830"/>
            </a:xfrm>
            <a:prstGeom prst="rect">
              <a:avLst/>
            </a:prstGeom>
            <a:noFill/>
            <a:ln>
              <a:noFill/>
            </a:ln>
          </p:spPr>
        </p:pic>
      </p:grpSp>
      <p:sp>
        <p:nvSpPr>
          <p:cNvPr id="1081" name="Google Shape;1081;p23"/>
          <p:cNvSpPr/>
          <p:nvPr/>
        </p:nvSpPr>
        <p:spPr>
          <a:xfrm>
            <a:off x="6949587" y="176032"/>
            <a:ext cx="185193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ZA" sz="1400" b="1" i="0" u="none" strike="noStrike" cap="none">
                <a:solidFill>
                  <a:srgbClr val="3E154D"/>
                </a:solidFill>
                <a:latin typeface="Montserrat"/>
                <a:ea typeface="Montserrat"/>
                <a:cs typeface="Montserrat"/>
                <a:sym typeface="Montserrat"/>
              </a:rPr>
              <a:t>Solution -seeking mindset </a:t>
            </a:r>
            <a:endParaRPr sz="1400" b="0" i="0" u="none" strike="noStrike" cap="none">
              <a:solidFill>
                <a:srgbClr val="000000"/>
              </a:solidFill>
              <a:latin typeface="Arial"/>
              <a:ea typeface="Arial"/>
              <a:cs typeface="Arial"/>
              <a:sym typeface="Arial"/>
            </a:endParaRPr>
          </a:p>
        </p:txBody>
      </p:sp>
      <p:grpSp>
        <p:nvGrpSpPr>
          <p:cNvPr id="1082" name="Google Shape;1082;p23"/>
          <p:cNvGrpSpPr/>
          <p:nvPr/>
        </p:nvGrpSpPr>
        <p:grpSpPr>
          <a:xfrm>
            <a:off x="1301151" y="99015"/>
            <a:ext cx="5738800" cy="6886057"/>
            <a:chOff x="1544432" y="99015"/>
            <a:chExt cx="5738800" cy="6886057"/>
          </a:xfrm>
        </p:grpSpPr>
        <p:grpSp>
          <p:nvGrpSpPr>
            <p:cNvPr id="1083" name="Google Shape;1083;p23"/>
            <p:cNvGrpSpPr/>
            <p:nvPr/>
          </p:nvGrpSpPr>
          <p:grpSpPr>
            <a:xfrm>
              <a:off x="1544432" y="510865"/>
              <a:ext cx="5738800" cy="6474207"/>
              <a:chOff x="1544432" y="510865"/>
              <a:chExt cx="5738800" cy="6474207"/>
            </a:xfrm>
          </p:grpSpPr>
          <p:grpSp>
            <p:nvGrpSpPr>
              <p:cNvPr id="1084" name="Google Shape;1084;p23"/>
              <p:cNvGrpSpPr/>
              <p:nvPr/>
            </p:nvGrpSpPr>
            <p:grpSpPr>
              <a:xfrm>
                <a:off x="1544432" y="510865"/>
                <a:ext cx="5738800" cy="6474207"/>
                <a:chOff x="1536043" y="510865"/>
                <a:chExt cx="5738800" cy="6474207"/>
              </a:xfrm>
            </p:grpSpPr>
            <p:pic>
              <p:nvPicPr>
                <p:cNvPr id="1085" name="Google Shape;1085;p23"/>
                <p:cNvPicPr preferRelativeResize="0"/>
                <p:nvPr/>
              </p:nvPicPr>
              <p:blipFill rotWithShape="1">
                <a:blip r:embed="rId8">
                  <a:alphaModFix/>
                </a:blip>
                <a:srcRect/>
                <a:stretch/>
              </p:blipFill>
              <p:spPr>
                <a:xfrm>
                  <a:off x="1536043" y="510865"/>
                  <a:ext cx="5738800" cy="6474207"/>
                </a:xfrm>
                <a:prstGeom prst="rect">
                  <a:avLst/>
                </a:prstGeom>
                <a:noFill/>
                <a:ln>
                  <a:noFill/>
                </a:ln>
              </p:spPr>
            </p:pic>
            <p:grpSp>
              <p:nvGrpSpPr>
                <p:cNvPr id="1086" name="Google Shape;1086;p23"/>
                <p:cNvGrpSpPr/>
                <p:nvPr/>
              </p:nvGrpSpPr>
              <p:grpSpPr>
                <a:xfrm>
                  <a:off x="4008669" y="1723715"/>
                  <a:ext cx="354021" cy="4201819"/>
                  <a:chOff x="7432081" y="1719105"/>
                  <a:chExt cx="354021" cy="4201819"/>
                </a:xfrm>
              </p:grpSpPr>
              <p:sp>
                <p:nvSpPr>
                  <p:cNvPr id="1087" name="Google Shape;1087;p23"/>
                  <p:cNvSpPr txBox="1"/>
                  <p:nvPr/>
                </p:nvSpPr>
                <p:spPr>
                  <a:xfrm rot="-5400000">
                    <a:off x="7004842" y="3405581"/>
                    <a:ext cx="1193033"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ZA" sz="1600" b="0" i="0" u="none" strike="noStrike" cap="none">
                        <a:solidFill>
                          <a:schemeClr val="lt1"/>
                        </a:solidFill>
                        <a:latin typeface="Montserrat"/>
                        <a:ea typeface="Montserrat"/>
                        <a:cs typeface="Montserrat"/>
                        <a:sym typeface="Montserrat"/>
                      </a:rPr>
                      <a:t>through</a:t>
                    </a:r>
                    <a:endParaRPr sz="1400" b="0" i="0" u="none" strike="noStrike" cap="none">
                      <a:solidFill>
                        <a:srgbClr val="000000"/>
                      </a:solidFill>
                      <a:latin typeface="Arial"/>
                      <a:ea typeface="Arial"/>
                      <a:cs typeface="Arial"/>
                      <a:sym typeface="Arial"/>
                    </a:endParaRPr>
                  </a:p>
                </p:txBody>
              </p:sp>
              <p:sp>
                <p:nvSpPr>
                  <p:cNvPr id="1088" name="Google Shape;1088;p23"/>
                  <p:cNvSpPr txBox="1"/>
                  <p:nvPr/>
                </p:nvSpPr>
                <p:spPr>
                  <a:xfrm rot="-5400000">
                    <a:off x="7024867" y="5159688"/>
                    <a:ext cx="1183917"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ZA" sz="1600" b="0" i="0" u="none" strike="noStrike" cap="none">
                        <a:solidFill>
                          <a:schemeClr val="lt1"/>
                        </a:solidFill>
                        <a:latin typeface="Montserrat"/>
                        <a:ea typeface="Montserrat"/>
                        <a:cs typeface="Montserrat"/>
                        <a:sym typeface="Montserrat"/>
                      </a:rPr>
                      <a:t>Learning</a:t>
                    </a:r>
                    <a:endParaRPr sz="1400" b="0" i="0" u="none" strike="noStrike" cap="none">
                      <a:solidFill>
                        <a:srgbClr val="000000"/>
                      </a:solidFill>
                      <a:latin typeface="Arial"/>
                      <a:ea typeface="Arial"/>
                      <a:cs typeface="Arial"/>
                      <a:sym typeface="Arial"/>
                    </a:endParaRPr>
                  </a:p>
                </p:txBody>
              </p:sp>
              <p:sp>
                <p:nvSpPr>
                  <p:cNvPr id="1089" name="Google Shape;1089;p23"/>
                  <p:cNvSpPr txBox="1"/>
                  <p:nvPr/>
                </p:nvSpPr>
                <p:spPr>
                  <a:xfrm rot="-5400000">
                    <a:off x="7241100" y="1910086"/>
                    <a:ext cx="720517"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ZA" sz="1600" b="0" i="0" u="none" strike="noStrike" cap="none">
                        <a:solidFill>
                          <a:schemeClr val="lt1"/>
                        </a:solidFill>
                        <a:latin typeface="Montserrat"/>
                        <a:ea typeface="Montserrat"/>
                        <a:cs typeface="Montserrat"/>
                        <a:sym typeface="Montserrat"/>
                      </a:rPr>
                      <a:t>Play</a:t>
                    </a:r>
                    <a:endParaRPr sz="1400" b="0" i="0" u="none" strike="noStrike" cap="none">
                      <a:solidFill>
                        <a:srgbClr val="000000"/>
                      </a:solidFill>
                      <a:latin typeface="Arial"/>
                      <a:ea typeface="Arial"/>
                      <a:cs typeface="Arial"/>
                      <a:sym typeface="Arial"/>
                    </a:endParaRPr>
                  </a:p>
                </p:txBody>
              </p:sp>
            </p:grpSp>
          </p:grpSp>
          <p:sp>
            <p:nvSpPr>
              <p:cNvPr id="1090" name="Google Shape;1090;p23"/>
              <p:cNvSpPr txBox="1"/>
              <p:nvPr/>
            </p:nvSpPr>
            <p:spPr>
              <a:xfrm>
                <a:off x="4850279" y="4390050"/>
                <a:ext cx="869484"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ZA" sz="1000" b="0" i="0" u="none" strike="noStrike" cap="none">
                    <a:solidFill>
                      <a:srgbClr val="1891D1"/>
                    </a:solidFill>
                    <a:latin typeface="Montserrat"/>
                    <a:ea typeface="Montserrat"/>
                    <a:cs typeface="Montserrat"/>
                    <a:sym typeface="Montserrat"/>
                  </a:rPr>
                  <a:t>Reflect and Iterate </a:t>
                </a:r>
                <a:endParaRPr sz="1400" b="0" i="0" u="none" strike="noStrike" cap="none">
                  <a:solidFill>
                    <a:srgbClr val="000000"/>
                  </a:solidFill>
                  <a:latin typeface="Arial"/>
                  <a:ea typeface="Arial"/>
                  <a:cs typeface="Arial"/>
                  <a:sym typeface="Arial"/>
                </a:endParaRPr>
              </a:p>
            </p:txBody>
          </p:sp>
          <p:sp>
            <p:nvSpPr>
              <p:cNvPr id="1091" name="Google Shape;1091;p23"/>
              <p:cNvSpPr txBox="1"/>
              <p:nvPr/>
            </p:nvSpPr>
            <p:spPr>
              <a:xfrm>
                <a:off x="5385998" y="905066"/>
                <a:ext cx="839952"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ZA" sz="1000" b="0" i="0" u="none" strike="noStrike" cap="none">
                    <a:solidFill>
                      <a:srgbClr val="46B85F"/>
                    </a:solidFill>
                    <a:latin typeface="Montserrat"/>
                    <a:ea typeface="Montserrat"/>
                    <a:cs typeface="Montserrat"/>
                    <a:sym typeface="Montserrat"/>
                  </a:rPr>
                  <a:t>Reflect and Iterate </a:t>
                </a:r>
                <a:endParaRPr sz="1400" b="0" i="0" u="none" strike="noStrike" cap="none">
                  <a:solidFill>
                    <a:srgbClr val="000000"/>
                  </a:solidFill>
                  <a:latin typeface="Arial"/>
                  <a:ea typeface="Arial"/>
                  <a:cs typeface="Arial"/>
                  <a:sym typeface="Arial"/>
                </a:endParaRPr>
              </a:p>
            </p:txBody>
          </p:sp>
          <p:sp>
            <p:nvSpPr>
              <p:cNvPr id="1092" name="Google Shape;1092;p23"/>
              <p:cNvSpPr txBox="1"/>
              <p:nvPr/>
            </p:nvSpPr>
            <p:spPr>
              <a:xfrm>
                <a:off x="5053898" y="2721239"/>
                <a:ext cx="839952"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ZA" sz="1000" b="0" i="0" u="none" strike="noStrike" cap="none">
                    <a:solidFill>
                      <a:srgbClr val="EE368F"/>
                    </a:solidFill>
                    <a:latin typeface="Montserrat"/>
                    <a:ea typeface="Montserrat"/>
                    <a:cs typeface="Montserrat"/>
                    <a:sym typeface="Montserrat"/>
                  </a:rPr>
                  <a:t>Reflect and Iterate </a:t>
                </a:r>
                <a:endParaRPr sz="1400" b="0" i="0" u="none" strike="noStrike" cap="none">
                  <a:solidFill>
                    <a:srgbClr val="000000"/>
                  </a:solidFill>
                  <a:latin typeface="Arial"/>
                  <a:ea typeface="Arial"/>
                  <a:cs typeface="Arial"/>
                  <a:sym typeface="Arial"/>
                </a:endParaRPr>
              </a:p>
            </p:txBody>
          </p:sp>
        </p:grpSp>
        <p:pic>
          <p:nvPicPr>
            <p:cNvPr id="1093" name="Google Shape;1093;p23"/>
            <p:cNvPicPr preferRelativeResize="0"/>
            <p:nvPr/>
          </p:nvPicPr>
          <p:blipFill rotWithShape="1">
            <a:blip r:embed="rId9">
              <a:alphaModFix/>
            </a:blip>
            <a:srcRect/>
            <a:stretch/>
          </p:blipFill>
          <p:spPr>
            <a:xfrm>
              <a:off x="3161967" y="5434301"/>
              <a:ext cx="878402" cy="1298429"/>
            </a:xfrm>
            <a:prstGeom prst="rect">
              <a:avLst/>
            </a:prstGeom>
            <a:noFill/>
            <a:ln>
              <a:noFill/>
            </a:ln>
          </p:spPr>
        </p:pic>
        <p:pic>
          <p:nvPicPr>
            <p:cNvPr id="1094" name="Google Shape;1094;p23"/>
            <p:cNvPicPr preferRelativeResize="0"/>
            <p:nvPr/>
          </p:nvPicPr>
          <p:blipFill rotWithShape="1">
            <a:blip r:embed="rId10">
              <a:alphaModFix/>
            </a:blip>
            <a:srcRect/>
            <a:stretch/>
          </p:blipFill>
          <p:spPr>
            <a:xfrm>
              <a:off x="2761953" y="2827798"/>
              <a:ext cx="964494" cy="1424243"/>
            </a:xfrm>
            <a:prstGeom prst="rect">
              <a:avLst/>
            </a:prstGeom>
            <a:noFill/>
            <a:ln>
              <a:noFill/>
            </a:ln>
          </p:spPr>
        </p:pic>
        <p:pic>
          <p:nvPicPr>
            <p:cNvPr id="1095" name="Google Shape;1095;p23"/>
            <p:cNvPicPr preferRelativeResize="0"/>
            <p:nvPr/>
          </p:nvPicPr>
          <p:blipFill rotWithShape="1">
            <a:blip r:embed="rId11">
              <a:alphaModFix/>
            </a:blip>
            <a:srcRect/>
            <a:stretch/>
          </p:blipFill>
          <p:spPr>
            <a:xfrm>
              <a:off x="6437793" y="99015"/>
              <a:ext cx="743126" cy="1383622"/>
            </a:xfrm>
            <a:prstGeom prst="rect">
              <a:avLst/>
            </a:prstGeom>
            <a:noFill/>
            <a:ln>
              <a:noFill/>
            </a:ln>
          </p:spPr>
        </p:pic>
      </p:grpSp>
      <p:grpSp>
        <p:nvGrpSpPr>
          <p:cNvPr id="1096" name="Google Shape;1096;p23"/>
          <p:cNvGrpSpPr/>
          <p:nvPr/>
        </p:nvGrpSpPr>
        <p:grpSpPr>
          <a:xfrm>
            <a:off x="9367605" y="4272736"/>
            <a:ext cx="2874783" cy="2408562"/>
            <a:chOff x="-3012" y="4390171"/>
            <a:chExt cx="2874783" cy="2408562"/>
          </a:xfrm>
        </p:grpSpPr>
        <p:pic>
          <p:nvPicPr>
            <p:cNvPr id="1097" name="Google Shape;1097;p23"/>
            <p:cNvPicPr preferRelativeResize="0"/>
            <p:nvPr/>
          </p:nvPicPr>
          <p:blipFill rotWithShape="1">
            <a:blip r:embed="rId12">
              <a:alphaModFix/>
            </a:blip>
            <a:srcRect/>
            <a:stretch/>
          </p:blipFill>
          <p:spPr>
            <a:xfrm>
              <a:off x="214022" y="4618286"/>
              <a:ext cx="1841999" cy="2180447"/>
            </a:xfrm>
            <a:prstGeom prst="rect">
              <a:avLst/>
            </a:prstGeom>
            <a:noFill/>
            <a:ln>
              <a:noFill/>
            </a:ln>
          </p:spPr>
        </p:pic>
        <p:grpSp>
          <p:nvGrpSpPr>
            <p:cNvPr id="1098" name="Google Shape;1098;p23"/>
            <p:cNvGrpSpPr/>
            <p:nvPr/>
          </p:nvGrpSpPr>
          <p:grpSpPr>
            <a:xfrm>
              <a:off x="1535958" y="5180215"/>
              <a:ext cx="1335813" cy="1084220"/>
              <a:chOff x="1535958" y="5180215"/>
              <a:chExt cx="1335813" cy="1084220"/>
            </a:xfrm>
          </p:grpSpPr>
          <p:sp>
            <p:nvSpPr>
              <p:cNvPr id="1099" name="Google Shape;1099;p23"/>
              <p:cNvSpPr txBox="1"/>
              <p:nvPr/>
            </p:nvSpPr>
            <p:spPr>
              <a:xfrm>
                <a:off x="1535958" y="5180215"/>
                <a:ext cx="1120319"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ZA" sz="1050" b="1" i="0" u="none" strike="noStrike" cap="none">
                    <a:solidFill>
                      <a:srgbClr val="3E154D"/>
                    </a:solidFill>
                    <a:latin typeface="Montserrat"/>
                    <a:ea typeface="Montserrat"/>
                    <a:cs typeface="Montserrat"/>
                    <a:sym typeface="Montserrat"/>
                  </a:rPr>
                  <a:t>Multi literacy pedagogy</a:t>
                </a:r>
                <a:endParaRPr sz="1400" b="0" i="0" u="none" strike="noStrike" cap="none">
                  <a:solidFill>
                    <a:srgbClr val="000000"/>
                  </a:solidFill>
                  <a:latin typeface="Arial"/>
                  <a:ea typeface="Arial"/>
                  <a:cs typeface="Arial"/>
                  <a:sym typeface="Arial"/>
                </a:endParaRPr>
              </a:p>
            </p:txBody>
          </p:sp>
          <p:sp>
            <p:nvSpPr>
              <p:cNvPr id="1100" name="Google Shape;1100;p23"/>
              <p:cNvSpPr txBox="1"/>
              <p:nvPr/>
            </p:nvSpPr>
            <p:spPr>
              <a:xfrm>
                <a:off x="1538412" y="5556549"/>
                <a:ext cx="133335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0" i="0" u="none" strike="noStrike" cap="none">
                    <a:solidFill>
                      <a:srgbClr val="EE368F"/>
                    </a:solidFill>
                    <a:latin typeface="Montserrat"/>
                    <a:ea typeface="Montserrat"/>
                    <a:cs typeface="Montserrat"/>
                    <a:sym typeface="Montserrat"/>
                  </a:rPr>
                  <a:t>Experiencing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ZA" sz="1000" b="0" i="0" u="none" strike="noStrike" cap="none">
                    <a:solidFill>
                      <a:srgbClr val="EE368F"/>
                    </a:solidFill>
                    <a:latin typeface="Montserrat"/>
                    <a:ea typeface="Montserrat"/>
                    <a:cs typeface="Montserrat"/>
                    <a:sym typeface="Montserrat"/>
                  </a:rPr>
                  <a:t>Conceptualising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ZA" sz="1000" b="0" i="0" u="none" strike="noStrike" cap="none">
                    <a:solidFill>
                      <a:srgbClr val="EE368F"/>
                    </a:solidFill>
                    <a:latin typeface="Montserrat"/>
                    <a:ea typeface="Montserrat"/>
                    <a:cs typeface="Montserrat"/>
                    <a:sym typeface="Montserrat"/>
                  </a:rPr>
                  <a:t>Analysing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ZA" sz="1000" b="0" i="0" u="none" strike="noStrike" cap="none">
                    <a:solidFill>
                      <a:srgbClr val="EE368F"/>
                    </a:solidFill>
                    <a:latin typeface="Montserrat"/>
                    <a:ea typeface="Montserrat"/>
                    <a:cs typeface="Montserrat"/>
                    <a:sym typeface="Montserrat"/>
                  </a:rPr>
                  <a:t>Applying</a:t>
                </a:r>
                <a:endParaRPr sz="1400" b="0" i="0" u="none" strike="noStrike" cap="none">
                  <a:solidFill>
                    <a:srgbClr val="000000"/>
                  </a:solidFill>
                  <a:latin typeface="Arial"/>
                  <a:ea typeface="Arial"/>
                  <a:cs typeface="Arial"/>
                  <a:sym typeface="Arial"/>
                </a:endParaRPr>
              </a:p>
            </p:txBody>
          </p:sp>
        </p:grpSp>
        <p:sp>
          <p:nvSpPr>
            <p:cNvPr id="1101" name="Google Shape;1101;p23"/>
            <p:cNvSpPr txBox="1"/>
            <p:nvPr/>
          </p:nvSpPr>
          <p:spPr>
            <a:xfrm>
              <a:off x="-3012" y="4390171"/>
              <a:ext cx="955335" cy="4154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ZA" sz="1050" b="1" i="0" u="none" strike="noStrike" cap="none">
                  <a:solidFill>
                    <a:srgbClr val="3E154D"/>
                  </a:solidFill>
                  <a:latin typeface="Montserrat"/>
                  <a:ea typeface="Montserrat"/>
                  <a:cs typeface="Montserrat"/>
                  <a:sym typeface="Montserrat"/>
                </a:rPr>
                <a:t>Tools and Resources</a:t>
              </a:r>
              <a:endParaRPr sz="1400" b="0" i="0" u="none" strike="noStrike" cap="none">
                <a:solidFill>
                  <a:srgbClr val="000000"/>
                </a:solidFill>
                <a:latin typeface="Arial"/>
                <a:ea typeface="Arial"/>
                <a:cs typeface="Arial"/>
                <a:sym typeface="Arial"/>
              </a:endParaRPr>
            </a:p>
          </p:txBody>
        </p:sp>
      </p:grpSp>
      <p:sp>
        <p:nvSpPr>
          <p:cNvPr id="1102" name="Google Shape;1102;p23"/>
          <p:cNvSpPr txBox="1"/>
          <p:nvPr/>
        </p:nvSpPr>
        <p:spPr>
          <a:xfrm>
            <a:off x="10806438" y="2547454"/>
            <a:ext cx="1357472" cy="12234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ZA" sz="1050" b="1" i="0" u="none" strike="noStrike" cap="none">
                <a:solidFill>
                  <a:srgbClr val="3E154D"/>
                </a:solidFill>
                <a:latin typeface="Montserrat"/>
                <a:ea typeface="Montserrat"/>
                <a:cs typeface="Montserrat"/>
                <a:sym typeface="Montserrat"/>
              </a:rPr>
              <a:t>The teacher facilitates this learning process using tools and resources and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ZA" sz="1050" b="1" i="0" u="none" strike="noStrike" cap="none">
                <a:solidFill>
                  <a:srgbClr val="3E154D"/>
                </a:solidFill>
                <a:latin typeface="Montserrat"/>
                <a:ea typeface="Montserrat"/>
                <a:cs typeface="Montserrat"/>
                <a:sym typeface="Montserrat"/>
              </a:rPr>
              <a:t> learning through play </a:t>
            </a:r>
            <a:endParaRPr sz="1400" b="0" i="0" u="none" strike="noStrike" cap="none">
              <a:solidFill>
                <a:srgbClr val="000000"/>
              </a:solidFill>
              <a:latin typeface="Arial"/>
              <a:ea typeface="Arial"/>
              <a:cs typeface="Arial"/>
              <a:sym typeface="Arial"/>
            </a:endParaRPr>
          </a:p>
        </p:txBody>
      </p:sp>
      <p:pic>
        <p:nvPicPr>
          <p:cNvPr id="1103" name="Google Shape;1103;p23" descr="Icon&#10;&#10;Description automatically generated"/>
          <p:cNvPicPr preferRelativeResize="0"/>
          <p:nvPr/>
        </p:nvPicPr>
        <p:blipFill rotWithShape="1">
          <a:blip r:embed="rId13">
            <a:alphaModFix/>
          </a:blip>
          <a:srcRect/>
          <a:stretch/>
        </p:blipFill>
        <p:spPr>
          <a:xfrm rot="-1148229">
            <a:off x="10478553" y="3869497"/>
            <a:ext cx="849760" cy="618298"/>
          </a:xfrm>
          <a:prstGeom prst="rect">
            <a:avLst/>
          </a:prstGeom>
          <a:noFill/>
          <a:ln>
            <a:noFill/>
          </a:ln>
        </p:spPr>
      </p:pic>
      <p:sp>
        <p:nvSpPr>
          <p:cNvPr id="1104" name="Google Shape;1104;p23"/>
          <p:cNvSpPr txBox="1">
            <a:spLocks noGrp="1"/>
          </p:cNvSpPr>
          <p:nvPr>
            <p:ph type="sldNum" idx="12"/>
          </p:nvPr>
        </p:nvSpPr>
        <p:spPr>
          <a:xfrm>
            <a:off x="9259824" y="640207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ZA"/>
              <a:t>27</a:t>
            </a:fld>
            <a:endParaRPr/>
          </a:p>
        </p:txBody>
      </p:sp>
      <p:grpSp>
        <p:nvGrpSpPr>
          <p:cNvPr id="1105" name="Google Shape;1105;p23"/>
          <p:cNvGrpSpPr/>
          <p:nvPr/>
        </p:nvGrpSpPr>
        <p:grpSpPr>
          <a:xfrm>
            <a:off x="5479118" y="5430287"/>
            <a:ext cx="4149819" cy="419261"/>
            <a:chOff x="5525118" y="5654164"/>
            <a:chExt cx="4149819" cy="419261"/>
          </a:xfrm>
        </p:grpSpPr>
        <p:sp>
          <p:nvSpPr>
            <p:cNvPr id="1106" name="Google Shape;1106;p23"/>
            <p:cNvSpPr txBox="1"/>
            <p:nvPr/>
          </p:nvSpPr>
          <p:spPr>
            <a:xfrm>
              <a:off x="6309993" y="5800096"/>
              <a:ext cx="336494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0" i="1" u="none" strike="noStrike" cap="none">
                  <a:solidFill>
                    <a:srgbClr val="595959"/>
                  </a:solidFill>
                  <a:latin typeface="Montserrat"/>
                  <a:ea typeface="Montserrat"/>
                  <a:cs typeface="Montserrat"/>
                  <a:sym typeface="Montserrat"/>
                </a:rPr>
                <a:t>Order and categorise your existing knowledge </a:t>
              </a:r>
              <a:endParaRPr sz="1400" b="0" i="0" u="none" strike="noStrike" cap="none">
                <a:solidFill>
                  <a:srgbClr val="000000"/>
                </a:solidFill>
                <a:latin typeface="Arial"/>
                <a:ea typeface="Arial"/>
                <a:cs typeface="Arial"/>
                <a:sym typeface="Arial"/>
              </a:endParaRPr>
            </a:p>
          </p:txBody>
        </p:sp>
        <p:grpSp>
          <p:nvGrpSpPr>
            <p:cNvPr id="1107" name="Google Shape;1107;p23"/>
            <p:cNvGrpSpPr/>
            <p:nvPr/>
          </p:nvGrpSpPr>
          <p:grpSpPr>
            <a:xfrm>
              <a:off x="5525118" y="5654164"/>
              <a:ext cx="889811" cy="419261"/>
              <a:chOff x="3936658" y="5596191"/>
              <a:chExt cx="889810" cy="419261"/>
            </a:xfrm>
          </p:grpSpPr>
          <p:sp>
            <p:nvSpPr>
              <p:cNvPr id="1108" name="Google Shape;1108;p23"/>
              <p:cNvSpPr txBox="1"/>
              <p:nvPr/>
            </p:nvSpPr>
            <p:spPr>
              <a:xfrm>
                <a:off x="4124498" y="5769231"/>
                <a:ext cx="70197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0" i="0" u="none" strike="noStrike" cap="none">
                    <a:solidFill>
                      <a:schemeClr val="accent4"/>
                    </a:solidFill>
                    <a:latin typeface="Montserrat"/>
                    <a:ea typeface="Montserrat"/>
                    <a:cs typeface="Montserrat"/>
                    <a:sym typeface="Montserrat"/>
                  </a:rPr>
                  <a:t>ORDER</a:t>
                </a:r>
                <a:endParaRPr sz="1400" b="0" i="0" u="none" strike="noStrike" cap="none">
                  <a:solidFill>
                    <a:srgbClr val="000000"/>
                  </a:solidFill>
                  <a:latin typeface="Arial"/>
                  <a:ea typeface="Arial"/>
                  <a:cs typeface="Arial"/>
                  <a:sym typeface="Arial"/>
                </a:endParaRPr>
              </a:p>
            </p:txBody>
          </p:sp>
          <p:grpSp>
            <p:nvGrpSpPr>
              <p:cNvPr id="1109" name="Google Shape;1109;p23"/>
              <p:cNvGrpSpPr/>
              <p:nvPr/>
            </p:nvGrpSpPr>
            <p:grpSpPr>
              <a:xfrm>
                <a:off x="3936658" y="5596191"/>
                <a:ext cx="784874" cy="394098"/>
                <a:chOff x="3936658" y="5596191"/>
                <a:chExt cx="784874" cy="394098"/>
              </a:xfrm>
            </p:grpSpPr>
            <p:grpSp>
              <p:nvGrpSpPr>
                <p:cNvPr id="1110" name="Google Shape;1110;p23"/>
                <p:cNvGrpSpPr/>
                <p:nvPr/>
              </p:nvGrpSpPr>
              <p:grpSpPr>
                <a:xfrm>
                  <a:off x="3960463" y="5596191"/>
                  <a:ext cx="761069" cy="394098"/>
                  <a:chOff x="3960463" y="5596191"/>
                  <a:chExt cx="761069" cy="394098"/>
                </a:xfrm>
              </p:grpSpPr>
              <p:pic>
                <p:nvPicPr>
                  <p:cNvPr id="1111" name="Google Shape;1111;p23"/>
                  <p:cNvPicPr preferRelativeResize="0"/>
                  <p:nvPr/>
                </p:nvPicPr>
                <p:blipFill rotWithShape="1">
                  <a:blip r:embed="rId14">
                    <a:alphaModFix/>
                  </a:blip>
                  <a:srcRect/>
                  <a:stretch/>
                </p:blipFill>
                <p:spPr>
                  <a:xfrm>
                    <a:off x="3960463" y="5596191"/>
                    <a:ext cx="264278" cy="394098"/>
                  </a:xfrm>
                  <a:prstGeom prst="rect">
                    <a:avLst/>
                  </a:prstGeom>
                  <a:noFill/>
                  <a:ln>
                    <a:noFill/>
                  </a:ln>
                </p:spPr>
              </p:pic>
              <p:cxnSp>
                <p:nvCxnSpPr>
                  <p:cNvPr id="1112" name="Google Shape;1112;p23"/>
                  <p:cNvCxnSpPr/>
                  <p:nvPr/>
                </p:nvCxnSpPr>
                <p:spPr>
                  <a:xfrm>
                    <a:off x="4088587" y="5977223"/>
                    <a:ext cx="632945" cy="0"/>
                  </a:xfrm>
                  <a:prstGeom prst="straightConnector1">
                    <a:avLst/>
                  </a:prstGeom>
                  <a:noFill/>
                  <a:ln w="12700" cap="flat" cmpd="sng">
                    <a:solidFill>
                      <a:srgbClr val="1891D1"/>
                    </a:solidFill>
                    <a:prstDash val="solid"/>
                    <a:miter lim="800000"/>
                    <a:headEnd type="none" w="sm" len="sm"/>
                    <a:tailEnd type="none" w="sm" len="sm"/>
                  </a:ln>
                </p:spPr>
              </p:cxnSp>
            </p:grpSp>
            <p:sp>
              <p:nvSpPr>
                <p:cNvPr id="1113" name="Google Shape;1113;p23"/>
                <p:cNvSpPr txBox="1"/>
                <p:nvPr/>
              </p:nvSpPr>
              <p:spPr>
                <a:xfrm>
                  <a:off x="3936658" y="5609572"/>
                  <a:ext cx="3038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ZA" sz="1600" b="1" i="0" u="none" strike="noStrike" cap="none">
                      <a:solidFill>
                        <a:schemeClr val="accent4"/>
                      </a:solidFill>
                      <a:latin typeface="Montserrat"/>
                      <a:ea typeface="Montserrat"/>
                      <a:cs typeface="Montserrat"/>
                      <a:sym typeface="Montserrat"/>
                    </a:rPr>
                    <a:t>3</a:t>
                  </a:r>
                  <a:endParaRPr sz="1400" b="0" i="0" u="none" strike="noStrike" cap="none">
                    <a:solidFill>
                      <a:srgbClr val="000000"/>
                    </a:solidFill>
                    <a:latin typeface="Arial"/>
                    <a:ea typeface="Arial"/>
                    <a:cs typeface="Arial"/>
                    <a:sym typeface="Arial"/>
                  </a:endParaRPr>
                </a:p>
              </p:txBody>
            </p:sp>
          </p:grpSp>
        </p:grpSp>
      </p:grpSp>
      <p:grpSp>
        <p:nvGrpSpPr>
          <p:cNvPr id="1114" name="Google Shape;1114;p23"/>
          <p:cNvGrpSpPr/>
          <p:nvPr/>
        </p:nvGrpSpPr>
        <p:grpSpPr>
          <a:xfrm>
            <a:off x="5691729" y="5051262"/>
            <a:ext cx="3701968" cy="461676"/>
            <a:chOff x="5754242" y="5213494"/>
            <a:chExt cx="3701968" cy="461676"/>
          </a:xfrm>
        </p:grpSpPr>
        <p:grpSp>
          <p:nvGrpSpPr>
            <p:cNvPr id="1115" name="Google Shape;1115;p23"/>
            <p:cNvGrpSpPr/>
            <p:nvPr/>
          </p:nvGrpSpPr>
          <p:grpSpPr>
            <a:xfrm>
              <a:off x="5754242" y="5213494"/>
              <a:ext cx="789779" cy="442504"/>
              <a:chOff x="4419130" y="4675028"/>
              <a:chExt cx="789779" cy="442504"/>
            </a:xfrm>
          </p:grpSpPr>
          <p:sp>
            <p:nvSpPr>
              <p:cNvPr id="1116" name="Google Shape;1116;p23"/>
              <p:cNvSpPr txBox="1"/>
              <p:nvPr/>
            </p:nvSpPr>
            <p:spPr>
              <a:xfrm>
                <a:off x="4571540" y="4871311"/>
                <a:ext cx="637369"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0" i="0" u="none" strike="noStrike" cap="none">
                    <a:solidFill>
                      <a:schemeClr val="accent4"/>
                    </a:solidFill>
                    <a:latin typeface="Montserrat"/>
                    <a:ea typeface="Montserrat"/>
                    <a:cs typeface="Montserrat"/>
                    <a:sym typeface="Montserrat"/>
                  </a:rPr>
                  <a:t>APPLY</a:t>
                </a:r>
                <a:endParaRPr sz="1400" b="0" i="0" u="none" strike="noStrike" cap="none">
                  <a:solidFill>
                    <a:srgbClr val="000000"/>
                  </a:solidFill>
                  <a:latin typeface="Arial"/>
                  <a:ea typeface="Arial"/>
                  <a:cs typeface="Arial"/>
                  <a:sym typeface="Arial"/>
                </a:endParaRPr>
              </a:p>
            </p:txBody>
          </p:sp>
          <p:grpSp>
            <p:nvGrpSpPr>
              <p:cNvPr id="1117" name="Google Shape;1117;p23"/>
              <p:cNvGrpSpPr/>
              <p:nvPr/>
            </p:nvGrpSpPr>
            <p:grpSpPr>
              <a:xfrm>
                <a:off x="4419130" y="4675028"/>
                <a:ext cx="701926" cy="410520"/>
                <a:chOff x="4419130" y="4675028"/>
                <a:chExt cx="701926" cy="410520"/>
              </a:xfrm>
            </p:grpSpPr>
            <p:grpSp>
              <p:nvGrpSpPr>
                <p:cNvPr id="1118" name="Google Shape;1118;p23"/>
                <p:cNvGrpSpPr/>
                <p:nvPr/>
              </p:nvGrpSpPr>
              <p:grpSpPr>
                <a:xfrm>
                  <a:off x="4447239" y="4691450"/>
                  <a:ext cx="673817" cy="394098"/>
                  <a:chOff x="3941418" y="5620257"/>
                  <a:chExt cx="673817" cy="394098"/>
                </a:xfrm>
              </p:grpSpPr>
              <p:pic>
                <p:nvPicPr>
                  <p:cNvPr id="1119" name="Google Shape;1119;p23"/>
                  <p:cNvPicPr preferRelativeResize="0"/>
                  <p:nvPr/>
                </p:nvPicPr>
                <p:blipFill rotWithShape="1">
                  <a:blip r:embed="rId14">
                    <a:alphaModFix/>
                  </a:blip>
                  <a:srcRect/>
                  <a:stretch/>
                </p:blipFill>
                <p:spPr>
                  <a:xfrm>
                    <a:off x="3941418" y="5620257"/>
                    <a:ext cx="264278" cy="394098"/>
                  </a:xfrm>
                  <a:prstGeom prst="rect">
                    <a:avLst/>
                  </a:prstGeom>
                  <a:noFill/>
                  <a:ln>
                    <a:noFill/>
                  </a:ln>
                </p:spPr>
              </p:pic>
              <p:cxnSp>
                <p:nvCxnSpPr>
                  <p:cNvPr id="1120" name="Google Shape;1120;p23"/>
                  <p:cNvCxnSpPr/>
                  <p:nvPr/>
                </p:nvCxnSpPr>
                <p:spPr>
                  <a:xfrm>
                    <a:off x="4072277" y="6004503"/>
                    <a:ext cx="542958" cy="0"/>
                  </a:xfrm>
                  <a:prstGeom prst="straightConnector1">
                    <a:avLst/>
                  </a:prstGeom>
                  <a:noFill/>
                  <a:ln w="12700" cap="flat" cmpd="sng">
                    <a:solidFill>
                      <a:srgbClr val="1891D1"/>
                    </a:solidFill>
                    <a:prstDash val="solid"/>
                    <a:miter lim="800000"/>
                    <a:headEnd type="none" w="sm" len="sm"/>
                    <a:tailEnd type="none" w="sm" len="sm"/>
                  </a:ln>
                </p:spPr>
              </p:cxnSp>
            </p:grpSp>
            <p:sp>
              <p:nvSpPr>
                <p:cNvPr id="1121" name="Google Shape;1121;p23"/>
                <p:cNvSpPr txBox="1"/>
                <p:nvPr/>
              </p:nvSpPr>
              <p:spPr>
                <a:xfrm>
                  <a:off x="4419130" y="4675028"/>
                  <a:ext cx="3038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ZA" sz="1600" b="1" i="0" u="none" strike="noStrike" cap="none">
                      <a:solidFill>
                        <a:schemeClr val="accent4"/>
                      </a:solidFill>
                      <a:latin typeface="Montserrat"/>
                      <a:ea typeface="Montserrat"/>
                      <a:cs typeface="Montserrat"/>
                      <a:sym typeface="Montserrat"/>
                    </a:rPr>
                    <a:t>4</a:t>
                  </a:r>
                  <a:endParaRPr sz="1400" b="0" i="0" u="none" strike="noStrike" cap="none">
                    <a:solidFill>
                      <a:srgbClr val="000000"/>
                    </a:solidFill>
                    <a:latin typeface="Arial"/>
                    <a:ea typeface="Arial"/>
                    <a:cs typeface="Arial"/>
                    <a:sym typeface="Arial"/>
                  </a:endParaRPr>
                </a:p>
              </p:txBody>
            </p:sp>
          </p:grpSp>
        </p:grpSp>
        <p:sp>
          <p:nvSpPr>
            <p:cNvPr id="1122" name="Google Shape;1122;p23"/>
            <p:cNvSpPr txBox="1"/>
            <p:nvPr/>
          </p:nvSpPr>
          <p:spPr>
            <a:xfrm>
              <a:off x="6442628" y="5428949"/>
              <a:ext cx="3013582"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0" i="1" u="none" strike="noStrike" cap="none">
                  <a:solidFill>
                    <a:srgbClr val="595959"/>
                  </a:solidFill>
                  <a:latin typeface="Montserrat"/>
                  <a:ea typeface="Montserrat"/>
                  <a:cs typeface="Montserrat"/>
                  <a:sym typeface="Montserrat"/>
                </a:rPr>
                <a:t>Apply your knowledge to your environment </a:t>
              </a:r>
              <a:endParaRPr sz="1400" b="0" i="0" u="none" strike="noStrike" cap="none">
                <a:solidFill>
                  <a:srgbClr val="000000"/>
                </a:solidFill>
                <a:latin typeface="Arial"/>
                <a:ea typeface="Arial"/>
                <a:cs typeface="Arial"/>
                <a:sym typeface="Arial"/>
              </a:endParaRPr>
            </a:p>
          </p:txBody>
        </p:sp>
      </p:grpSp>
      <p:grpSp>
        <p:nvGrpSpPr>
          <p:cNvPr id="1123" name="Google Shape;1123;p23"/>
          <p:cNvGrpSpPr/>
          <p:nvPr/>
        </p:nvGrpSpPr>
        <p:grpSpPr>
          <a:xfrm>
            <a:off x="5766800" y="4558978"/>
            <a:ext cx="3787844" cy="495873"/>
            <a:chOff x="5871725" y="4683335"/>
            <a:chExt cx="3787844" cy="495873"/>
          </a:xfrm>
        </p:grpSpPr>
        <p:sp>
          <p:nvSpPr>
            <p:cNvPr id="1124" name="Google Shape;1124;p23"/>
            <p:cNvSpPr txBox="1"/>
            <p:nvPr/>
          </p:nvSpPr>
          <p:spPr>
            <a:xfrm>
              <a:off x="6695931" y="4779098"/>
              <a:ext cx="296363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0" i="1" u="none" strike="noStrike" cap="none">
                  <a:solidFill>
                    <a:srgbClr val="595959"/>
                  </a:solidFill>
                  <a:latin typeface="Montserrat"/>
                  <a:ea typeface="Montserrat"/>
                  <a:cs typeface="Montserrat"/>
                  <a:sym typeface="Montserrat"/>
                </a:rPr>
                <a:t>Ask lots of questions to help you define your problem</a:t>
              </a:r>
              <a:endParaRPr sz="1400" b="0" i="0" u="none" strike="noStrike" cap="none">
                <a:solidFill>
                  <a:srgbClr val="000000"/>
                </a:solidFill>
                <a:latin typeface="Arial"/>
                <a:ea typeface="Arial"/>
                <a:cs typeface="Arial"/>
                <a:sym typeface="Arial"/>
              </a:endParaRPr>
            </a:p>
          </p:txBody>
        </p:sp>
        <p:grpSp>
          <p:nvGrpSpPr>
            <p:cNvPr id="1125" name="Google Shape;1125;p23"/>
            <p:cNvGrpSpPr/>
            <p:nvPr/>
          </p:nvGrpSpPr>
          <p:grpSpPr>
            <a:xfrm>
              <a:off x="5871725" y="4683335"/>
              <a:ext cx="873436" cy="430296"/>
              <a:chOff x="3868980" y="4352745"/>
              <a:chExt cx="873436" cy="430296"/>
            </a:xfrm>
          </p:grpSpPr>
          <p:grpSp>
            <p:nvGrpSpPr>
              <p:cNvPr id="1126" name="Google Shape;1126;p23"/>
              <p:cNvGrpSpPr/>
              <p:nvPr/>
            </p:nvGrpSpPr>
            <p:grpSpPr>
              <a:xfrm>
                <a:off x="3888770" y="4364538"/>
                <a:ext cx="853646" cy="418503"/>
                <a:chOff x="3682323" y="4342308"/>
                <a:chExt cx="853646" cy="418503"/>
              </a:xfrm>
            </p:grpSpPr>
            <p:sp>
              <p:nvSpPr>
                <p:cNvPr id="1127" name="Google Shape;1127;p23"/>
                <p:cNvSpPr txBox="1"/>
                <p:nvPr/>
              </p:nvSpPr>
              <p:spPr>
                <a:xfrm>
                  <a:off x="3814300" y="4514590"/>
                  <a:ext cx="721669"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ZA" sz="1000" b="0" i="0" u="none" strike="noStrike" cap="none">
                      <a:solidFill>
                        <a:schemeClr val="accent2"/>
                      </a:solidFill>
                      <a:latin typeface="Montserrat"/>
                      <a:ea typeface="Montserrat"/>
                      <a:cs typeface="Montserrat"/>
                      <a:sym typeface="Montserrat"/>
                    </a:rPr>
                    <a:t>DEFINE</a:t>
                  </a:r>
                  <a:endParaRPr sz="1400" b="0" i="0" u="none" strike="noStrike" cap="none">
                    <a:solidFill>
                      <a:srgbClr val="000000"/>
                    </a:solidFill>
                    <a:latin typeface="Arial"/>
                    <a:ea typeface="Arial"/>
                    <a:cs typeface="Arial"/>
                    <a:sym typeface="Arial"/>
                  </a:endParaRPr>
                </a:p>
              </p:txBody>
            </p:sp>
            <p:grpSp>
              <p:nvGrpSpPr>
                <p:cNvPr id="1128" name="Google Shape;1128;p23"/>
                <p:cNvGrpSpPr/>
                <p:nvPr/>
              </p:nvGrpSpPr>
              <p:grpSpPr>
                <a:xfrm>
                  <a:off x="3682323" y="4342308"/>
                  <a:ext cx="768382" cy="394098"/>
                  <a:chOff x="3827438" y="5585999"/>
                  <a:chExt cx="768382" cy="394098"/>
                </a:xfrm>
              </p:grpSpPr>
              <p:pic>
                <p:nvPicPr>
                  <p:cNvPr id="1129" name="Google Shape;1129;p23"/>
                  <p:cNvPicPr preferRelativeResize="0"/>
                  <p:nvPr/>
                </p:nvPicPr>
                <p:blipFill rotWithShape="1">
                  <a:blip r:embed="rId15">
                    <a:alphaModFix/>
                  </a:blip>
                  <a:srcRect/>
                  <a:stretch/>
                </p:blipFill>
                <p:spPr>
                  <a:xfrm>
                    <a:off x="3827438" y="5585999"/>
                    <a:ext cx="264277" cy="394098"/>
                  </a:xfrm>
                  <a:prstGeom prst="rect">
                    <a:avLst/>
                  </a:prstGeom>
                  <a:noFill/>
                  <a:ln>
                    <a:noFill/>
                  </a:ln>
                </p:spPr>
              </p:pic>
              <p:cxnSp>
                <p:nvCxnSpPr>
                  <p:cNvPr id="1130" name="Google Shape;1130;p23"/>
                  <p:cNvCxnSpPr/>
                  <p:nvPr/>
                </p:nvCxnSpPr>
                <p:spPr>
                  <a:xfrm>
                    <a:off x="3951763" y="5963648"/>
                    <a:ext cx="644057" cy="0"/>
                  </a:xfrm>
                  <a:prstGeom prst="straightConnector1">
                    <a:avLst/>
                  </a:prstGeom>
                  <a:noFill/>
                  <a:ln w="12700" cap="flat" cmpd="sng">
                    <a:solidFill>
                      <a:srgbClr val="EE368F"/>
                    </a:solidFill>
                    <a:prstDash val="solid"/>
                    <a:miter lim="800000"/>
                    <a:headEnd type="none" w="sm" len="sm"/>
                    <a:tailEnd type="none" w="sm" len="sm"/>
                  </a:ln>
                </p:spPr>
              </p:cxnSp>
            </p:grpSp>
          </p:grpSp>
          <p:sp>
            <p:nvSpPr>
              <p:cNvPr id="1131" name="Google Shape;1131;p23"/>
              <p:cNvSpPr txBox="1"/>
              <p:nvPr/>
            </p:nvSpPr>
            <p:spPr>
              <a:xfrm>
                <a:off x="3868980" y="4352745"/>
                <a:ext cx="3038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ZA" sz="1600" b="1" i="0" u="none" strike="noStrike" cap="none">
                    <a:solidFill>
                      <a:schemeClr val="accent2"/>
                    </a:solidFill>
                    <a:latin typeface="Montserrat"/>
                    <a:ea typeface="Montserrat"/>
                    <a:cs typeface="Montserrat"/>
                    <a:sym typeface="Montserrat"/>
                  </a:rPr>
                  <a:t>5</a:t>
                </a:r>
                <a:endParaRPr sz="1400" b="0" i="0" u="none" strike="noStrike" cap="none">
                  <a:solidFill>
                    <a:srgbClr val="000000"/>
                  </a:solidFill>
                  <a:latin typeface="Arial"/>
                  <a:ea typeface="Arial"/>
                  <a:cs typeface="Arial"/>
                  <a:sym typeface="Arial"/>
                </a:endParaRPr>
              </a:p>
            </p:txBody>
          </p:sp>
        </p:grpSp>
      </p:grpSp>
      <p:grpSp>
        <p:nvGrpSpPr>
          <p:cNvPr id="1132" name="Google Shape;1132;p23"/>
          <p:cNvGrpSpPr/>
          <p:nvPr/>
        </p:nvGrpSpPr>
        <p:grpSpPr>
          <a:xfrm>
            <a:off x="6000471" y="3564643"/>
            <a:ext cx="3788966" cy="474914"/>
            <a:chOff x="5980485" y="3746538"/>
            <a:chExt cx="3788966" cy="474914"/>
          </a:xfrm>
        </p:grpSpPr>
        <p:sp>
          <p:nvSpPr>
            <p:cNvPr id="1133" name="Google Shape;1133;p23"/>
            <p:cNvSpPr txBox="1"/>
            <p:nvPr/>
          </p:nvSpPr>
          <p:spPr>
            <a:xfrm>
              <a:off x="7165404" y="3821342"/>
              <a:ext cx="260404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0" i="1" u="none" strike="noStrike" cap="none">
                  <a:solidFill>
                    <a:srgbClr val="595959"/>
                  </a:solidFill>
                  <a:latin typeface="Montserrat"/>
                  <a:ea typeface="Montserrat"/>
                  <a:cs typeface="Montserrat"/>
                  <a:sym typeface="Montserrat"/>
                </a:rPr>
                <a:t>Brainstorm as many solutions to your problem as you can</a:t>
              </a:r>
              <a:endParaRPr sz="1400" b="0" i="0" u="none" strike="noStrike" cap="none">
                <a:solidFill>
                  <a:srgbClr val="000000"/>
                </a:solidFill>
                <a:latin typeface="Arial"/>
                <a:ea typeface="Arial"/>
                <a:cs typeface="Arial"/>
                <a:sym typeface="Arial"/>
              </a:endParaRPr>
            </a:p>
          </p:txBody>
        </p:sp>
        <p:grpSp>
          <p:nvGrpSpPr>
            <p:cNvPr id="1134" name="Google Shape;1134;p23"/>
            <p:cNvGrpSpPr/>
            <p:nvPr/>
          </p:nvGrpSpPr>
          <p:grpSpPr>
            <a:xfrm>
              <a:off x="5980485" y="3746538"/>
              <a:ext cx="1256961" cy="449174"/>
              <a:chOff x="3269349" y="4175354"/>
              <a:chExt cx="1256961" cy="449174"/>
            </a:xfrm>
          </p:grpSpPr>
          <p:grpSp>
            <p:nvGrpSpPr>
              <p:cNvPr id="1135" name="Google Shape;1135;p23"/>
              <p:cNvGrpSpPr/>
              <p:nvPr/>
            </p:nvGrpSpPr>
            <p:grpSpPr>
              <a:xfrm>
                <a:off x="3283172" y="4195036"/>
                <a:ext cx="1243138" cy="429492"/>
                <a:chOff x="3157102" y="4175788"/>
                <a:chExt cx="1243138" cy="429492"/>
              </a:xfrm>
            </p:grpSpPr>
            <p:sp>
              <p:nvSpPr>
                <p:cNvPr id="1136" name="Google Shape;1136;p23"/>
                <p:cNvSpPr txBox="1"/>
                <p:nvPr/>
              </p:nvSpPr>
              <p:spPr>
                <a:xfrm>
                  <a:off x="3312518" y="4359059"/>
                  <a:ext cx="108772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ZA" sz="1000" b="0" i="0" u="none" strike="noStrike" cap="none">
                      <a:solidFill>
                        <a:schemeClr val="accent2"/>
                      </a:solidFill>
                      <a:latin typeface="Montserrat"/>
                      <a:ea typeface="Montserrat"/>
                      <a:cs typeface="Montserrat"/>
                      <a:sym typeface="Montserrat"/>
                    </a:rPr>
                    <a:t>BRAINSTORM</a:t>
                  </a:r>
                  <a:endParaRPr sz="1400" b="0" i="0" u="none" strike="noStrike" cap="none">
                    <a:solidFill>
                      <a:srgbClr val="000000"/>
                    </a:solidFill>
                    <a:latin typeface="Arial"/>
                    <a:ea typeface="Arial"/>
                    <a:cs typeface="Arial"/>
                    <a:sym typeface="Arial"/>
                  </a:endParaRPr>
                </a:p>
              </p:txBody>
            </p:sp>
            <p:grpSp>
              <p:nvGrpSpPr>
                <p:cNvPr id="1137" name="Google Shape;1137;p23"/>
                <p:cNvGrpSpPr/>
                <p:nvPr/>
              </p:nvGrpSpPr>
              <p:grpSpPr>
                <a:xfrm>
                  <a:off x="3157102" y="4175788"/>
                  <a:ext cx="1158742" cy="394098"/>
                  <a:chOff x="3624520" y="5768681"/>
                  <a:chExt cx="1158742" cy="394098"/>
                </a:xfrm>
              </p:grpSpPr>
              <p:pic>
                <p:nvPicPr>
                  <p:cNvPr id="1138" name="Google Shape;1138;p23"/>
                  <p:cNvPicPr preferRelativeResize="0"/>
                  <p:nvPr/>
                </p:nvPicPr>
                <p:blipFill rotWithShape="1">
                  <a:blip r:embed="rId15">
                    <a:alphaModFix/>
                  </a:blip>
                  <a:srcRect/>
                  <a:stretch/>
                </p:blipFill>
                <p:spPr>
                  <a:xfrm>
                    <a:off x="3624520" y="5768681"/>
                    <a:ext cx="264277" cy="394098"/>
                  </a:xfrm>
                  <a:prstGeom prst="rect">
                    <a:avLst/>
                  </a:prstGeom>
                  <a:noFill/>
                  <a:ln>
                    <a:noFill/>
                  </a:ln>
                </p:spPr>
              </p:pic>
              <p:cxnSp>
                <p:nvCxnSpPr>
                  <p:cNvPr id="1139" name="Google Shape;1139;p23"/>
                  <p:cNvCxnSpPr/>
                  <p:nvPr/>
                </p:nvCxnSpPr>
                <p:spPr>
                  <a:xfrm>
                    <a:off x="3756658" y="6151483"/>
                    <a:ext cx="1026604" cy="0"/>
                  </a:xfrm>
                  <a:prstGeom prst="straightConnector1">
                    <a:avLst/>
                  </a:prstGeom>
                  <a:noFill/>
                  <a:ln w="12700" cap="flat" cmpd="sng">
                    <a:solidFill>
                      <a:srgbClr val="EE368F"/>
                    </a:solidFill>
                    <a:prstDash val="solid"/>
                    <a:miter lim="800000"/>
                    <a:headEnd type="none" w="sm" len="sm"/>
                    <a:tailEnd type="none" w="sm" len="sm"/>
                  </a:ln>
                </p:spPr>
              </p:cxnSp>
            </p:grpSp>
          </p:grpSp>
          <p:sp>
            <p:nvSpPr>
              <p:cNvPr id="1140" name="Google Shape;1140;p23"/>
              <p:cNvSpPr txBox="1"/>
              <p:nvPr/>
            </p:nvSpPr>
            <p:spPr>
              <a:xfrm>
                <a:off x="3269349" y="4175354"/>
                <a:ext cx="3038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ZA" sz="1600" b="1" i="0" u="none" strike="noStrike" cap="none">
                    <a:solidFill>
                      <a:schemeClr val="accent2"/>
                    </a:solidFill>
                    <a:latin typeface="Montserrat"/>
                    <a:ea typeface="Montserrat"/>
                    <a:cs typeface="Montserrat"/>
                    <a:sym typeface="Montserrat"/>
                  </a:rPr>
                  <a:t>7</a:t>
                </a:r>
                <a:endParaRPr sz="1400" b="0" i="0" u="none" strike="noStrike" cap="none">
                  <a:solidFill>
                    <a:srgbClr val="000000"/>
                  </a:solidFill>
                  <a:latin typeface="Arial"/>
                  <a:ea typeface="Arial"/>
                  <a:cs typeface="Arial"/>
                  <a:sym typeface="Arial"/>
                </a:endParaRPr>
              </a:p>
            </p:txBody>
          </p:sp>
        </p:grpSp>
      </p:grpSp>
      <p:grpSp>
        <p:nvGrpSpPr>
          <p:cNvPr id="1141" name="Google Shape;1141;p23"/>
          <p:cNvGrpSpPr/>
          <p:nvPr/>
        </p:nvGrpSpPr>
        <p:grpSpPr>
          <a:xfrm>
            <a:off x="5858987" y="4045905"/>
            <a:ext cx="3436129" cy="488061"/>
            <a:chOff x="5882473" y="4199450"/>
            <a:chExt cx="3436129" cy="488061"/>
          </a:xfrm>
        </p:grpSpPr>
        <p:sp>
          <p:nvSpPr>
            <p:cNvPr id="1142" name="Google Shape;1142;p23"/>
            <p:cNvSpPr txBox="1"/>
            <p:nvPr/>
          </p:nvSpPr>
          <p:spPr>
            <a:xfrm>
              <a:off x="6767274" y="4287401"/>
              <a:ext cx="255132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0" i="1" u="none" strike="noStrike" cap="none">
                  <a:solidFill>
                    <a:srgbClr val="595959"/>
                  </a:solidFill>
                  <a:latin typeface="Montserrat"/>
                  <a:ea typeface="Montserrat"/>
                  <a:cs typeface="Montserrat"/>
                  <a:sym typeface="Montserrat"/>
                </a:rPr>
                <a:t>Consider the different points of view to understand more</a:t>
              </a:r>
              <a:endParaRPr sz="1400" b="0" i="0" u="none" strike="noStrike" cap="none">
                <a:solidFill>
                  <a:srgbClr val="000000"/>
                </a:solidFill>
                <a:latin typeface="Arial"/>
                <a:ea typeface="Arial"/>
                <a:cs typeface="Arial"/>
                <a:sym typeface="Arial"/>
              </a:endParaRPr>
            </a:p>
          </p:txBody>
        </p:sp>
        <p:grpSp>
          <p:nvGrpSpPr>
            <p:cNvPr id="1143" name="Google Shape;1143;p23"/>
            <p:cNvGrpSpPr/>
            <p:nvPr/>
          </p:nvGrpSpPr>
          <p:grpSpPr>
            <a:xfrm>
              <a:off x="5882473" y="4199450"/>
              <a:ext cx="951326" cy="448575"/>
              <a:chOff x="3325895" y="3601196"/>
              <a:chExt cx="951326" cy="448575"/>
            </a:xfrm>
          </p:grpSpPr>
          <p:grpSp>
            <p:nvGrpSpPr>
              <p:cNvPr id="1144" name="Google Shape;1144;p23"/>
              <p:cNvGrpSpPr/>
              <p:nvPr/>
            </p:nvGrpSpPr>
            <p:grpSpPr>
              <a:xfrm>
                <a:off x="3351737" y="3627462"/>
                <a:ext cx="861168" cy="394098"/>
                <a:chOff x="3831205" y="5605070"/>
                <a:chExt cx="861168" cy="394098"/>
              </a:xfrm>
            </p:grpSpPr>
            <p:pic>
              <p:nvPicPr>
                <p:cNvPr id="1145" name="Google Shape;1145;p23"/>
                <p:cNvPicPr preferRelativeResize="0"/>
                <p:nvPr/>
              </p:nvPicPr>
              <p:blipFill rotWithShape="1">
                <a:blip r:embed="rId15">
                  <a:alphaModFix/>
                </a:blip>
                <a:srcRect/>
                <a:stretch/>
              </p:blipFill>
              <p:spPr>
                <a:xfrm>
                  <a:off x="3831205" y="5605070"/>
                  <a:ext cx="264277" cy="394098"/>
                </a:xfrm>
                <a:prstGeom prst="rect">
                  <a:avLst/>
                </a:prstGeom>
                <a:noFill/>
                <a:ln>
                  <a:noFill/>
                </a:ln>
              </p:spPr>
            </p:pic>
            <p:cxnSp>
              <p:nvCxnSpPr>
                <p:cNvPr id="1146" name="Google Shape;1146;p23"/>
                <p:cNvCxnSpPr/>
                <p:nvPr/>
              </p:nvCxnSpPr>
              <p:spPr>
                <a:xfrm>
                  <a:off x="3957292" y="5981151"/>
                  <a:ext cx="735081" cy="0"/>
                </a:xfrm>
                <a:prstGeom prst="straightConnector1">
                  <a:avLst/>
                </a:prstGeom>
                <a:noFill/>
                <a:ln w="12700" cap="flat" cmpd="sng">
                  <a:solidFill>
                    <a:srgbClr val="EE368F"/>
                  </a:solidFill>
                  <a:prstDash val="solid"/>
                  <a:miter lim="800000"/>
                  <a:headEnd type="none" w="sm" len="sm"/>
                  <a:tailEnd type="none" w="sm" len="sm"/>
                </a:ln>
              </p:spPr>
            </p:cxnSp>
          </p:grpSp>
          <p:sp>
            <p:nvSpPr>
              <p:cNvPr id="1147" name="Google Shape;1147;p23"/>
              <p:cNvSpPr txBox="1"/>
              <p:nvPr/>
            </p:nvSpPr>
            <p:spPr>
              <a:xfrm>
                <a:off x="3456374" y="3803550"/>
                <a:ext cx="820847"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ZA" sz="1000" b="0" i="0" u="none" strike="noStrike" cap="none">
                    <a:solidFill>
                      <a:schemeClr val="accent2"/>
                    </a:solidFill>
                    <a:latin typeface="Montserrat"/>
                    <a:ea typeface="Montserrat"/>
                    <a:cs typeface="Montserrat"/>
                    <a:sym typeface="Montserrat"/>
                  </a:rPr>
                  <a:t>EXPLORE</a:t>
                </a:r>
                <a:endParaRPr sz="1400" b="0" i="0" u="none" strike="noStrike" cap="none">
                  <a:solidFill>
                    <a:srgbClr val="000000"/>
                  </a:solidFill>
                  <a:latin typeface="Arial"/>
                  <a:ea typeface="Arial"/>
                  <a:cs typeface="Arial"/>
                  <a:sym typeface="Arial"/>
                </a:endParaRPr>
              </a:p>
            </p:txBody>
          </p:sp>
          <p:sp>
            <p:nvSpPr>
              <p:cNvPr id="1148" name="Google Shape;1148;p23"/>
              <p:cNvSpPr txBox="1"/>
              <p:nvPr/>
            </p:nvSpPr>
            <p:spPr>
              <a:xfrm>
                <a:off x="3325895" y="3601196"/>
                <a:ext cx="3038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ZA" sz="1600" b="1" i="0" u="none" strike="noStrike" cap="none">
                    <a:solidFill>
                      <a:schemeClr val="accent2"/>
                    </a:solidFill>
                    <a:latin typeface="Montserrat"/>
                    <a:ea typeface="Montserrat"/>
                    <a:cs typeface="Montserrat"/>
                    <a:sym typeface="Montserrat"/>
                  </a:rPr>
                  <a:t>6</a:t>
                </a:r>
                <a:endParaRPr sz="1400" b="0" i="0" u="none" strike="noStrike" cap="none">
                  <a:solidFill>
                    <a:srgbClr val="000000"/>
                  </a:solidFill>
                  <a:latin typeface="Arial"/>
                  <a:ea typeface="Arial"/>
                  <a:cs typeface="Arial"/>
                  <a:sym typeface="Arial"/>
                </a:endParaRPr>
              </a:p>
            </p:txBody>
          </p:sp>
        </p:grpSp>
      </p:grpSp>
      <p:grpSp>
        <p:nvGrpSpPr>
          <p:cNvPr id="1149" name="Google Shape;1149;p23"/>
          <p:cNvGrpSpPr/>
          <p:nvPr/>
        </p:nvGrpSpPr>
        <p:grpSpPr>
          <a:xfrm>
            <a:off x="6089273" y="3089005"/>
            <a:ext cx="4473822" cy="459024"/>
            <a:chOff x="6111858" y="3310180"/>
            <a:chExt cx="4473822" cy="459024"/>
          </a:xfrm>
        </p:grpSpPr>
        <p:sp>
          <p:nvSpPr>
            <p:cNvPr id="1150" name="Google Shape;1150;p23"/>
            <p:cNvSpPr txBox="1"/>
            <p:nvPr/>
          </p:nvSpPr>
          <p:spPr>
            <a:xfrm>
              <a:off x="6975194" y="3522983"/>
              <a:ext cx="3610486"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0" i="1" u="none" strike="noStrike" cap="none">
                  <a:solidFill>
                    <a:srgbClr val="595959"/>
                  </a:solidFill>
                  <a:latin typeface="Montserrat"/>
                  <a:ea typeface="Montserrat"/>
                  <a:cs typeface="Montserrat"/>
                  <a:sym typeface="Montserrat"/>
                </a:rPr>
                <a:t>Present the point of view and options to an audience</a:t>
              </a:r>
              <a:endParaRPr sz="1400" b="0" i="0" u="none" strike="noStrike" cap="none">
                <a:solidFill>
                  <a:srgbClr val="000000"/>
                </a:solidFill>
                <a:latin typeface="Arial"/>
                <a:ea typeface="Arial"/>
                <a:cs typeface="Arial"/>
                <a:sym typeface="Arial"/>
              </a:endParaRPr>
            </a:p>
          </p:txBody>
        </p:sp>
        <p:grpSp>
          <p:nvGrpSpPr>
            <p:cNvPr id="1151" name="Google Shape;1151;p23"/>
            <p:cNvGrpSpPr/>
            <p:nvPr/>
          </p:nvGrpSpPr>
          <p:grpSpPr>
            <a:xfrm>
              <a:off x="6111858" y="3310180"/>
              <a:ext cx="959220" cy="443696"/>
              <a:chOff x="3454460" y="3388192"/>
              <a:chExt cx="931947" cy="443696"/>
            </a:xfrm>
          </p:grpSpPr>
          <p:grpSp>
            <p:nvGrpSpPr>
              <p:cNvPr id="1152" name="Google Shape;1152;p23"/>
              <p:cNvGrpSpPr/>
              <p:nvPr/>
            </p:nvGrpSpPr>
            <p:grpSpPr>
              <a:xfrm>
                <a:off x="3475277" y="3406721"/>
                <a:ext cx="822102" cy="394098"/>
                <a:chOff x="3727255" y="5833455"/>
                <a:chExt cx="822102" cy="394098"/>
              </a:xfrm>
            </p:grpSpPr>
            <p:pic>
              <p:nvPicPr>
                <p:cNvPr id="1153" name="Google Shape;1153;p23"/>
                <p:cNvPicPr preferRelativeResize="0"/>
                <p:nvPr/>
              </p:nvPicPr>
              <p:blipFill rotWithShape="1">
                <a:blip r:embed="rId16">
                  <a:alphaModFix/>
                </a:blip>
                <a:srcRect/>
                <a:stretch/>
              </p:blipFill>
              <p:spPr>
                <a:xfrm>
                  <a:off x="3727255" y="5833455"/>
                  <a:ext cx="264277" cy="394098"/>
                </a:xfrm>
                <a:prstGeom prst="rect">
                  <a:avLst/>
                </a:prstGeom>
                <a:noFill/>
                <a:ln>
                  <a:noFill/>
                </a:ln>
              </p:spPr>
            </p:pic>
            <p:cxnSp>
              <p:nvCxnSpPr>
                <p:cNvPr id="1154" name="Google Shape;1154;p23"/>
                <p:cNvCxnSpPr/>
                <p:nvPr/>
              </p:nvCxnSpPr>
              <p:spPr>
                <a:xfrm>
                  <a:off x="3859393" y="6208947"/>
                  <a:ext cx="689964" cy="0"/>
                </a:xfrm>
                <a:prstGeom prst="straightConnector1">
                  <a:avLst/>
                </a:prstGeom>
                <a:noFill/>
                <a:ln w="12700" cap="flat" cmpd="sng">
                  <a:solidFill>
                    <a:srgbClr val="EE368F"/>
                  </a:solidFill>
                  <a:prstDash val="solid"/>
                  <a:miter lim="800000"/>
                  <a:headEnd type="none" w="sm" len="sm"/>
                  <a:tailEnd type="none" w="sm" len="sm"/>
                </a:ln>
              </p:spPr>
            </p:cxnSp>
          </p:grpSp>
          <p:sp>
            <p:nvSpPr>
              <p:cNvPr id="1155" name="Google Shape;1155;p23"/>
              <p:cNvSpPr txBox="1"/>
              <p:nvPr/>
            </p:nvSpPr>
            <p:spPr>
              <a:xfrm>
                <a:off x="3552133" y="3585667"/>
                <a:ext cx="834274"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ZA" sz="1000" b="0" i="0" u="none" strike="noStrike" cap="none">
                    <a:solidFill>
                      <a:schemeClr val="accent2"/>
                    </a:solidFill>
                    <a:latin typeface="Montserrat"/>
                    <a:ea typeface="Montserrat"/>
                    <a:cs typeface="Montserrat"/>
                    <a:sym typeface="Montserrat"/>
                  </a:rPr>
                  <a:t>PRESENT</a:t>
                </a:r>
                <a:endParaRPr sz="1400" b="0" i="0" u="none" strike="noStrike" cap="none">
                  <a:solidFill>
                    <a:srgbClr val="000000"/>
                  </a:solidFill>
                  <a:latin typeface="Arial"/>
                  <a:ea typeface="Arial"/>
                  <a:cs typeface="Arial"/>
                  <a:sym typeface="Arial"/>
                </a:endParaRPr>
              </a:p>
            </p:txBody>
          </p:sp>
          <p:sp>
            <p:nvSpPr>
              <p:cNvPr id="1156" name="Google Shape;1156;p23"/>
              <p:cNvSpPr txBox="1"/>
              <p:nvPr/>
            </p:nvSpPr>
            <p:spPr>
              <a:xfrm>
                <a:off x="3454460" y="3388192"/>
                <a:ext cx="3038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ZA" sz="1600" b="1" i="0" u="none" strike="noStrike" cap="none">
                    <a:solidFill>
                      <a:schemeClr val="accent2"/>
                    </a:solidFill>
                    <a:latin typeface="Montserrat"/>
                    <a:ea typeface="Montserrat"/>
                    <a:cs typeface="Montserrat"/>
                    <a:sym typeface="Montserrat"/>
                  </a:rPr>
                  <a:t>8</a:t>
                </a:r>
                <a:endParaRPr sz="1400" b="0" i="0" u="none" strike="noStrike" cap="none">
                  <a:solidFill>
                    <a:srgbClr val="000000"/>
                  </a:solidFill>
                  <a:latin typeface="Arial"/>
                  <a:ea typeface="Arial"/>
                  <a:cs typeface="Arial"/>
                  <a:sym typeface="Arial"/>
                </a:endParaRPr>
              </a:p>
            </p:txBody>
          </p:sp>
        </p:grpSp>
      </p:grpSp>
      <p:grpSp>
        <p:nvGrpSpPr>
          <p:cNvPr id="1157" name="Google Shape;1157;p23"/>
          <p:cNvGrpSpPr/>
          <p:nvPr/>
        </p:nvGrpSpPr>
        <p:grpSpPr>
          <a:xfrm>
            <a:off x="6840267" y="1399469"/>
            <a:ext cx="5468985" cy="523924"/>
            <a:chOff x="6873391" y="1537830"/>
            <a:chExt cx="5468985" cy="523924"/>
          </a:xfrm>
        </p:grpSpPr>
        <p:sp>
          <p:nvSpPr>
            <p:cNvPr id="1158" name="Google Shape;1158;p23"/>
            <p:cNvSpPr txBox="1"/>
            <p:nvPr/>
          </p:nvSpPr>
          <p:spPr>
            <a:xfrm>
              <a:off x="7939800" y="1661644"/>
              <a:ext cx="440257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0" i="1" u="none" strike="noStrike" cap="none">
                  <a:solidFill>
                    <a:srgbClr val="595959"/>
                  </a:solidFill>
                  <a:latin typeface="Montserrat"/>
                  <a:ea typeface="Montserrat"/>
                  <a:cs typeface="Montserrat"/>
                  <a:sym typeface="Montserrat"/>
                </a:rPr>
                <a:t>The </a:t>
              </a:r>
              <a:r>
                <a:rPr lang="en-ZA" sz="1000" b="1" i="1" u="none" strike="noStrike" cap="none">
                  <a:solidFill>
                    <a:srgbClr val="595959"/>
                  </a:solidFill>
                  <a:latin typeface="Montserrat"/>
                  <a:ea typeface="Montserrat"/>
                  <a:cs typeface="Montserrat"/>
                  <a:sym typeface="Montserrat"/>
                </a:rPr>
                <a:t>MADD</a:t>
              </a:r>
              <a:r>
                <a:rPr lang="en-ZA" sz="1000" b="0" i="1" u="none" strike="noStrike" cap="none">
                  <a:solidFill>
                    <a:srgbClr val="595959"/>
                  </a:solidFill>
                  <a:latin typeface="Montserrat"/>
                  <a:ea typeface="Montserrat"/>
                  <a:cs typeface="Montserrat"/>
                  <a:sym typeface="Montserrat"/>
                </a:rPr>
                <a:t> Space – present your work using </a:t>
              </a:r>
              <a:r>
                <a:rPr lang="en-ZA" sz="1000" b="1" i="1" u="none" strike="noStrike" cap="none">
                  <a:solidFill>
                    <a:srgbClr val="595959"/>
                  </a:solidFill>
                  <a:latin typeface="Montserrat"/>
                  <a:ea typeface="Montserrat"/>
                  <a:cs typeface="Montserrat"/>
                  <a:sym typeface="Montserrat"/>
                </a:rPr>
                <a:t>M</a:t>
              </a:r>
              <a:r>
                <a:rPr lang="en-ZA" sz="1000" b="0" i="1" u="none" strike="noStrike" cap="none">
                  <a:solidFill>
                    <a:srgbClr val="595959"/>
                  </a:solidFill>
                  <a:latin typeface="Montserrat"/>
                  <a:ea typeface="Montserrat"/>
                  <a:cs typeface="Montserrat"/>
                  <a:sym typeface="Montserrat"/>
                </a:rPr>
                <a:t>usic, </a:t>
              </a:r>
              <a:r>
                <a:rPr lang="en-ZA" sz="1000" b="1" i="1" u="none" strike="noStrike" cap="none">
                  <a:solidFill>
                    <a:srgbClr val="595959"/>
                  </a:solidFill>
                  <a:latin typeface="Montserrat"/>
                  <a:ea typeface="Montserrat"/>
                  <a:cs typeface="Montserrat"/>
                  <a:sym typeface="Montserrat"/>
                </a:rPr>
                <a:t>A</a:t>
              </a:r>
              <a:r>
                <a:rPr lang="en-ZA" sz="1000" b="0" i="1" u="none" strike="noStrike" cap="none">
                  <a:solidFill>
                    <a:srgbClr val="595959"/>
                  </a:solidFill>
                  <a:latin typeface="Montserrat"/>
                  <a:ea typeface="Montserrat"/>
                  <a:cs typeface="Montserrat"/>
                  <a:sym typeface="Montserrat"/>
                </a:rPr>
                <a:t>rt, </a:t>
              </a:r>
              <a:r>
                <a:rPr lang="en-ZA" sz="1000" b="1" i="1" u="none" strike="noStrike" cap="none">
                  <a:solidFill>
                    <a:srgbClr val="595959"/>
                  </a:solidFill>
                  <a:latin typeface="Montserrat"/>
                  <a:ea typeface="Montserrat"/>
                  <a:cs typeface="Montserrat"/>
                  <a:sym typeface="Montserrat"/>
                </a:rPr>
                <a:t>D</a:t>
              </a:r>
              <a:r>
                <a:rPr lang="en-ZA" sz="1000" b="0" i="1" u="none" strike="noStrike" cap="none">
                  <a:solidFill>
                    <a:srgbClr val="595959"/>
                  </a:solidFill>
                  <a:latin typeface="Montserrat"/>
                  <a:ea typeface="Montserrat"/>
                  <a:cs typeface="Montserrat"/>
                  <a:sym typeface="Montserrat"/>
                </a:rPr>
                <a:t>rama, </a:t>
              </a:r>
              <a:r>
                <a:rPr lang="en-ZA" sz="1000" b="1" i="1" u="none" strike="noStrike" cap="none">
                  <a:solidFill>
                    <a:srgbClr val="595959"/>
                  </a:solidFill>
                  <a:latin typeface="Montserrat"/>
                  <a:ea typeface="Montserrat"/>
                  <a:cs typeface="Montserrat"/>
                  <a:sym typeface="Montserrat"/>
                </a:rPr>
                <a:t>D</a:t>
              </a:r>
              <a:r>
                <a:rPr lang="en-ZA" sz="1000" b="0" i="1" u="none" strike="noStrike" cap="none">
                  <a:solidFill>
                    <a:srgbClr val="595959"/>
                  </a:solidFill>
                  <a:latin typeface="Montserrat"/>
                  <a:ea typeface="Montserrat"/>
                  <a:cs typeface="Montserrat"/>
                  <a:sym typeface="Montserrat"/>
                </a:rPr>
                <a:t>ance</a:t>
              </a:r>
              <a:endParaRPr sz="1400" b="0" i="0" u="none" strike="noStrike" cap="none">
                <a:solidFill>
                  <a:srgbClr val="000000"/>
                </a:solidFill>
                <a:latin typeface="Arial"/>
                <a:ea typeface="Arial"/>
                <a:cs typeface="Arial"/>
                <a:sym typeface="Arial"/>
              </a:endParaRPr>
            </a:p>
          </p:txBody>
        </p:sp>
        <p:grpSp>
          <p:nvGrpSpPr>
            <p:cNvPr id="1159" name="Google Shape;1159;p23"/>
            <p:cNvGrpSpPr/>
            <p:nvPr/>
          </p:nvGrpSpPr>
          <p:grpSpPr>
            <a:xfrm>
              <a:off x="6873391" y="1537830"/>
              <a:ext cx="1236292" cy="461743"/>
              <a:chOff x="4675887" y="835693"/>
              <a:chExt cx="1302404" cy="461743"/>
            </a:xfrm>
          </p:grpSpPr>
          <p:grpSp>
            <p:nvGrpSpPr>
              <p:cNvPr id="1160" name="Google Shape;1160;p23"/>
              <p:cNvGrpSpPr/>
              <p:nvPr/>
            </p:nvGrpSpPr>
            <p:grpSpPr>
              <a:xfrm>
                <a:off x="4675887" y="835693"/>
                <a:ext cx="1123435" cy="427194"/>
                <a:chOff x="4675887" y="835693"/>
                <a:chExt cx="1123435" cy="427194"/>
              </a:xfrm>
            </p:grpSpPr>
            <p:grpSp>
              <p:nvGrpSpPr>
                <p:cNvPr id="1161" name="Google Shape;1161;p23"/>
                <p:cNvGrpSpPr/>
                <p:nvPr/>
              </p:nvGrpSpPr>
              <p:grpSpPr>
                <a:xfrm>
                  <a:off x="4738533" y="868790"/>
                  <a:ext cx="1060789" cy="394097"/>
                  <a:chOff x="4518441" y="5608430"/>
                  <a:chExt cx="1060789" cy="394097"/>
                </a:xfrm>
              </p:grpSpPr>
              <p:pic>
                <p:nvPicPr>
                  <p:cNvPr id="1162" name="Google Shape;1162;p23"/>
                  <p:cNvPicPr preferRelativeResize="0"/>
                  <p:nvPr/>
                </p:nvPicPr>
                <p:blipFill rotWithShape="1">
                  <a:blip r:embed="rId17">
                    <a:alphaModFix/>
                  </a:blip>
                  <a:srcRect/>
                  <a:stretch/>
                </p:blipFill>
                <p:spPr>
                  <a:xfrm>
                    <a:off x="4518441" y="5608430"/>
                    <a:ext cx="264276" cy="394097"/>
                  </a:xfrm>
                  <a:prstGeom prst="rect">
                    <a:avLst/>
                  </a:prstGeom>
                  <a:noFill/>
                  <a:ln>
                    <a:noFill/>
                  </a:ln>
                </p:spPr>
              </p:pic>
              <p:cxnSp>
                <p:nvCxnSpPr>
                  <p:cNvPr id="1163" name="Google Shape;1163;p23"/>
                  <p:cNvCxnSpPr/>
                  <p:nvPr/>
                </p:nvCxnSpPr>
                <p:spPr>
                  <a:xfrm>
                    <a:off x="4648475" y="5989487"/>
                    <a:ext cx="930755" cy="0"/>
                  </a:xfrm>
                  <a:prstGeom prst="straightConnector1">
                    <a:avLst/>
                  </a:prstGeom>
                  <a:noFill/>
                  <a:ln w="12700" cap="flat" cmpd="sng">
                    <a:solidFill>
                      <a:srgbClr val="46B85F"/>
                    </a:solidFill>
                    <a:prstDash val="solid"/>
                    <a:miter lim="800000"/>
                    <a:headEnd type="none" w="sm" len="sm"/>
                    <a:tailEnd type="none" w="sm" len="sm"/>
                  </a:ln>
                </p:spPr>
              </p:cxnSp>
            </p:grpSp>
            <p:sp>
              <p:nvSpPr>
                <p:cNvPr id="1164" name="Google Shape;1164;p23"/>
                <p:cNvSpPr txBox="1"/>
                <p:nvPr/>
              </p:nvSpPr>
              <p:spPr>
                <a:xfrm>
                  <a:off x="4675887" y="835693"/>
                  <a:ext cx="441729" cy="3308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ZA" sz="1550" b="1" i="0" u="none" strike="noStrike" cap="none">
                      <a:solidFill>
                        <a:srgbClr val="46B85F"/>
                      </a:solidFill>
                      <a:latin typeface="Montserrat"/>
                      <a:ea typeface="Montserrat"/>
                      <a:cs typeface="Montserrat"/>
                      <a:sym typeface="Montserrat"/>
                    </a:rPr>
                    <a:t>12</a:t>
                  </a:r>
                  <a:endParaRPr sz="1400" b="0" i="0" u="none" strike="noStrike" cap="none">
                    <a:solidFill>
                      <a:srgbClr val="000000"/>
                    </a:solidFill>
                    <a:latin typeface="Arial"/>
                    <a:ea typeface="Arial"/>
                    <a:cs typeface="Arial"/>
                    <a:sym typeface="Arial"/>
                  </a:endParaRPr>
                </a:p>
              </p:txBody>
            </p:sp>
          </p:grpSp>
          <p:sp>
            <p:nvSpPr>
              <p:cNvPr id="1165" name="Google Shape;1165;p23"/>
              <p:cNvSpPr txBox="1"/>
              <p:nvPr/>
            </p:nvSpPr>
            <p:spPr>
              <a:xfrm>
                <a:off x="4877342" y="1043520"/>
                <a:ext cx="1100949"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ZA" sz="1050" b="0" i="0" u="none" strike="noStrike" cap="none">
                    <a:solidFill>
                      <a:srgbClr val="46B85F"/>
                    </a:solidFill>
                    <a:latin typeface="Montserrat"/>
                    <a:ea typeface="Montserrat"/>
                    <a:cs typeface="Montserrat"/>
                    <a:sym typeface="Montserrat"/>
                  </a:rPr>
                  <a:t>INTEGRATE</a:t>
                </a:r>
                <a:endParaRPr sz="1400" b="0" i="0" u="none" strike="noStrike" cap="none">
                  <a:solidFill>
                    <a:srgbClr val="000000"/>
                  </a:solidFill>
                  <a:latin typeface="Arial"/>
                  <a:ea typeface="Arial"/>
                  <a:cs typeface="Arial"/>
                  <a:sym typeface="Arial"/>
                </a:endParaRPr>
              </a:p>
            </p:txBody>
          </p:sp>
        </p:grpSp>
      </p:grpSp>
      <p:grpSp>
        <p:nvGrpSpPr>
          <p:cNvPr id="1166" name="Google Shape;1166;p23"/>
          <p:cNvGrpSpPr/>
          <p:nvPr/>
        </p:nvGrpSpPr>
        <p:grpSpPr>
          <a:xfrm>
            <a:off x="7079753" y="933444"/>
            <a:ext cx="4549323" cy="445544"/>
            <a:chOff x="7178201" y="1169459"/>
            <a:chExt cx="4549323" cy="445544"/>
          </a:xfrm>
        </p:grpSpPr>
        <p:sp>
          <p:nvSpPr>
            <p:cNvPr id="1167" name="Google Shape;1167;p23"/>
            <p:cNvSpPr txBox="1"/>
            <p:nvPr/>
          </p:nvSpPr>
          <p:spPr>
            <a:xfrm>
              <a:off x="8105613" y="1315879"/>
              <a:ext cx="362191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0" i="1" u="none" strike="noStrike" cap="none">
                  <a:solidFill>
                    <a:srgbClr val="595959"/>
                  </a:solidFill>
                  <a:latin typeface="Montserrat"/>
                  <a:ea typeface="Montserrat"/>
                  <a:cs typeface="Montserrat"/>
                  <a:sym typeface="Montserrat"/>
                </a:rPr>
                <a:t>Hold a public exhibition and present to the public </a:t>
              </a:r>
              <a:endParaRPr sz="1400" b="0" i="0" u="none" strike="noStrike" cap="none">
                <a:solidFill>
                  <a:srgbClr val="000000"/>
                </a:solidFill>
                <a:latin typeface="Arial"/>
                <a:ea typeface="Arial"/>
                <a:cs typeface="Arial"/>
                <a:sym typeface="Arial"/>
              </a:endParaRPr>
            </a:p>
          </p:txBody>
        </p:sp>
        <p:grpSp>
          <p:nvGrpSpPr>
            <p:cNvPr id="1168" name="Google Shape;1168;p23"/>
            <p:cNvGrpSpPr/>
            <p:nvPr/>
          </p:nvGrpSpPr>
          <p:grpSpPr>
            <a:xfrm>
              <a:off x="7178201" y="1169459"/>
              <a:ext cx="1006584" cy="445544"/>
              <a:chOff x="4667725" y="1315397"/>
              <a:chExt cx="1006584" cy="445544"/>
            </a:xfrm>
          </p:grpSpPr>
          <p:grpSp>
            <p:nvGrpSpPr>
              <p:cNvPr id="1169" name="Google Shape;1169;p23"/>
              <p:cNvGrpSpPr/>
              <p:nvPr/>
            </p:nvGrpSpPr>
            <p:grpSpPr>
              <a:xfrm>
                <a:off x="4667725" y="1315397"/>
                <a:ext cx="924333" cy="420589"/>
                <a:chOff x="4667725" y="1315397"/>
                <a:chExt cx="924333" cy="420589"/>
              </a:xfrm>
            </p:grpSpPr>
            <p:grpSp>
              <p:nvGrpSpPr>
                <p:cNvPr id="1170" name="Google Shape;1170;p23"/>
                <p:cNvGrpSpPr/>
                <p:nvPr/>
              </p:nvGrpSpPr>
              <p:grpSpPr>
                <a:xfrm>
                  <a:off x="4727285" y="1341889"/>
                  <a:ext cx="864773" cy="394097"/>
                  <a:chOff x="5142193" y="5649729"/>
                  <a:chExt cx="864773" cy="394097"/>
                </a:xfrm>
              </p:grpSpPr>
              <p:pic>
                <p:nvPicPr>
                  <p:cNvPr id="1171" name="Google Shape;1171;p23"/>
                  <p:cNvPicPr preferRelativeResize="0"/>
                  <p:nvPr/>
                </p:nvPicPr>
                <p:blipFill rotWithShape="1">
                  <a:blip r:embed="rId17">
                    <a:alphaModFix/>
                  </a:blip>
                  <a:srcRect/>
                  <a:stretch/>
                </p:blipFill>
                <p:spPr>
                  <a:xfrm>
                    <a:off x="5142193" y="5649729"/>
                    <a:ext cx="264276" cy="394097"/>
                  </a:xfrm>
                  <a:prstGeom prst="rect">
                    <a:avLst/>
                  </a:prstGeom>
                  <a:noFill/>
                  <a:ln>
                    <a:noFill/>
                  </a:ln>
                </p:spPr>
              </p:pic>
              <p:cxnSp>
                <p:nvCxnSpPr>
                  <p:cNvPr id="1172" name="Google Shape;1172;p23"/>
                  <p:cNvCxnSpPr/>
                  <p:nvPr/>
                </p:nvCxnSpPr>
                <p:spPr>
                  <a:xfrm>
                    <a:off x="5272677" y="6032834"/>
                    <a:ext cx="734289" cy="0"/>
                  </a:xfrm>
                  <a:prstGeom prst="straightConnector1">
                    <a:avLst/>
                  </a:prstGeom>
                  <a:noFill/>
                  <a:ln w="12700" cap="flat" cmpd="sng">
                    <a:solidFill>
                      <a:srgbClr val="46B85F"/>
                    </a:solidFill>
                    <a:prstDash val="solid"/>
                    <a:miter lim="800000"/>
                    <a:headEnd type="none" w="sm" len="sm"/>
                    <a:tailEnd type="none" w="sm" len="sm"/>
                  </a:ln>
                </p:spPr>
              </p:cxnSp>
            </p:grpSp>
            <p:sp>
              <p:nvSpPr>
                <p:cNvPr id="1173" name="Google Shape;1173;p23"/>
                <p:cNvSpPr txBox="1"/>
                <p:nvPr/>
              </p:nvSpPr>
              <p:spPr>
                <a:xfrm>
                  <a:off x="4667725" y="1315397"/>
                  <a:ext cx="44172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ZA" sz="1550" b="1" i="0" u="none" strike="noStrike" cap="none">
                      <a:solidFill>
                        <a:srgbClr val="46B85F"/>
                      </a:solidFill>
                      <a:latin typeface="Montserrat"/>
                      <a:ea typeface="Montserrat"/>
                      <a:cs typeface="Montserrat"/>
                      <a:sym typeface="Montserrat"/>
                    </a:rPr>
                    <a:t>13</a:t>
                  </a:r>
                  <a:endParaRPr sz="1400" b="0" i="0" u="none" strike="noStrike" cap="none">
                    <a:solidFill>
                      <a:srgbClr val="000000"/>
                    </a:solidFill>
                    <a:latin typeface="Arial"/>
                    <a:ea typeface="Arial"/>
                    <a:cs typeface="Arial"/>
                    <a:sym typeface="Arial"/>
                  </a:endParaRPr>
                </a:p>
              </p:txBody>
            </p:sp>
          </p:grpSp>
          <p:sp>
            <p:nvSpPr>
              <p:cNvPr id="1174" name="Google Shape;1174;p23"/>
              <p:cNvSpPr txBox="1"/>
              <p:nvPr/>
            </p:nvSpPr>
            <p:spPr>
              <a:xfrm>
                <a:off x="4858848" y="1514720"/>
                <a:ext cx="815461"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ZA" sz="1000" b="0" i="0" u="none" strike="noStrike" cap="none">
                    <a:solidFill>
                      <a:srgbClr val="46B85F"/>
                    </a:solidFill>
                    <a:latin typeface="Montserrat"/>
                    <a:ea typeface="Montserrat"/>
                    <a:cs typeface="Montserrat"/>
                    <a:sym typeface="Montserrat"/>
                  </a:rPr>
                  <a:t>PRESENT</a:t>
                </a:r>
                <a:endParaRPr sz="1400" b="0" i="0" u="none" strike="noStrike" cap="none">
                  <a:solidFill>
                    <a:srgbClr val="000000"/>
                  </a:solidFill>
                  <a:latin typeface="Arial"/>
                  <a:ea typeface="Arial"/>
                  <a:cs typeface="Arial"/>
                  <a:sym typeface="Arial"/>
                </a:endParaRPr>
              </a:p>
            </p:txBody>
          </p:sp>
        </p:grpSp>
      </p:grpSp>
      <p:grpSp>
        <p:nvGrpSpPr>
          <p:cNvPr id="1175" name="Google Shape;1175;p23"/>
          <p:cNvGrpSpPr/>
          <p:nvPr/>
        </p:nvGrpSpPr>
        <p:grpSpPr>
          <a:xfrm>
            <a:off x="6579238" y="1787889"/>
            <a:ext cx="5227889" cy="451641"/>
            <a:chOff x="6529060" y="1912700"/>
            <a:chExt cx="5227889" cy="451641"/>
          </a:xfrm>
        </p:grpSpPr>
        <p:sp>
          <p:nvSpPr>
            <p:cNvPr id="1176" name="Google Shape;1176;p23"/>
            <p:cNvSpPr txBox="1"/>
            <p:nvPr/>
          </p:nvSpPr>
          <p:spPr>
            <a:xfrm>
              <a:off x="7742106" y="2105382"/>
              <a:ext cx="401484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0" i="1" u="none" strike="noStrike" cap="none">
                  <a:solidFill>
                    <a:srgbClr val="595959"/>
                  </a:solidFill>
                  <a:latin typeface="Montserrat"/>
                  <a:ea typeface="Montserrat"/>
                  <a:cs typeface="Montserrat"/>
                  <a:sym typeface="Montserrat"/>
                </a:rPr>
                <a:t>Speak to experts or the community to get REAL feedback</a:t>
              </a:r>
              <a:endParaRPr sz="1400" b="0" i="0" u="none" strike="noStrike" cap="none">
                <a:solidFill>
                  <a:srgbClr val="000000"/>
                </a:solidFill>
                <a:latin typeface="Arial"/>
                <a:ea typeface="Arial"/>
                <a:cs typeface="Arial"/>
                <a:sym typeface="Arial"/>
              </a:endParaRPr>
            </a:p>
          </p:txBody>
        </p:sp>
        <p:grpSp>
          <p:nvGrpSpPr>
            <p:cNvPr id="1177" name="Google Shape;1177;p23"/>
            <p:cNvGrpSpPr/>
            <p:nvPr/>
          </p:nvGrpSpPr>
          <p:grpSpPr>
            <a:xfrm>
              <a:off x="6529060" y="1912700"/>
              <a:ext cx="1156477" cy="451641"/>
              <a:chOff x="3466828" y="1820696"/>
              <a:chExt cx="1156477" cy="451641"/>
            </a:xfrm>
          </p:grpSpPr>
          <p:grpSp>
            <p:nvGrpSpPr>
              <p:cNvPr id="1178" name="Google Shape;1178;p23"/>
              <p:cNvGrpSpPr/>
              <p:nvPr/>
            </p:nvGrpSpPr>
            <p:grpSpPr>
              <a:xfrm>
                <a:off x="3466828" y="1820696"/>
                <a:ext cx="1002834" cy="421796"/>
                <a:chOff x="3466828" y="1820696"/>
                <a:chExt cx="1002834" cy="421796"/>
              </a:xfrm>
            </p:grpSpPr>
            <p:grpSp>
              <p:nvGrpSpPr>
                <p:cNvPr id="1179" name="Google Shape;1179;p23"/>
                <p:cNvGrpSpPr/>
                <p:nvPr/>
              </p:nvGrpSpPr>
              <p:grpSpPr>
                <a:xfrm>
                  <a:off x="3507880" y="1848395"/>
                  <a:ext cx="961782" cy="394097"/>
                  <a:chOff x="4303788" y="5565685"/>
                  <a:chExt cx="961782" cy="394097"/>
                </a:xfrm>
              </p:grpSpPr>
              <p:pic>
                <p:nvPicPr>
                  <p:cNvPr id="1180" name="Google Shape;1180;p23"/>
                  <p:cNvPicPr preferRelativeResize="0"/>
                  <p:nvPr/>
                </p:nvPicPr>
                <p:blipFill rotWithShape="1">
                  <a:blip r:embed="rId17">
                    <a:alphaModFix/>
                  </a:blip>
                  <a:srcRect/>
                  <a:stretch/>
                </p:blipFill>
                <p:spPr>
                  <a:xfrm>
                    <a:off x="4303788" y="5565685"/>
                    <a:ext cx="264276" cy="394097"/>
                  </a:xfrm>
                  <a:prstGeom prst="rect">
                    <a:avLst/>
                  </a:prstGeom>
                  <a:noFill/>
                  <a:ln>
                    <a:noFill/>
                  </a:ln>
                </p:spPr>
              </p:pic>
              <p:cxnSp>
                <p:nvCxnSpPr>
                  <p:cNvPr id="1181" name="Google Shape;1181;p23"/>
                  <p:cNvCxnSpPr/>
                  <p:nvPr/>
                </p:nvCxnSpPr>
                <p:spPr>
                  <a:xfrm>
                    <a:off x="4432751" y="5946625"/>
                    <a:ext cx="832819" cy="0"/>
                  </a:xfrm>
                  <a:prstGeom prst="straightConnector1">
                    <a:avLst/>
                  </a:prstGeom>
                  <a:noFill/>
                  <a:ln w="12700" cap="flat" cmpd="sng">
                    <a:solidFill>
                      <a:srgbClr val="46B85F"/>
                    </a:solidFill>
                    <a:prstDash val="solid"/>
                    <a:miter lim="800000"/>
                    <a:headEnd type="none" w="sm" len="sm"/>
                    <a:tailEnd type="none" w="sm" len="sm"/>
                  </a:ln>
                </p:spPr>
              </p:cxnSp>
            </p:grpSp>
            <p:sp>
              <p:nvSpPr>
                <p:cNvPr id="1182" name="Google Shape;1182;p23"/>
                <p:cNvSpPr txBox="1"/>
                <p:nvPr/>
              </p:nvSpPr>
              <p:spPr>
                <a:xfrm>
                  <a:off x="3466828" y="1820696"/>
                  <a:ext cx="41099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ZA" sz="1600" b="1" i="0" u="none" strike="noStrike" cap="none">
                      <a:solidFill>
                        <a:srgbClr val="46B85F"/>
                      </a:solidFill>
                      <a:latin typeface="Montserrat"/>
                      <a:ea typeface="Montserrat"/>
                      <a:cs typeface="Montserrat"/>
                      <a:sym typeface="Montserrat"/>
                    </a:rPr>
                    <a:t>11</a:t>
                  </a:r>
                  <a:endParaRPr sz="1400" b="0" i="0" u="none" strike="noStrike" cap="none">
                    <a:solidFill>
                      <a:srgbClr val="000000"/>
                    </a:solidFill>
                    <a:latin typeface="Arial"/>
                    <a:ea typeface="Arial"/>
                    <a:cs typeface="Arial"/>
                    <a:sym typeface="Arial"/>
                  </a:endParaRPr>
                </a:p>
              </p:txBody>
            </p:sp>
          </p:grpSp>
          <p:sp>
            <p:nvSpPr>
              <p:cNvPr id="1183" name="Google Shape;1183;p23"/>
              <p:cNvSpPr txBox="1"/>
              <p:nvPr/>
            </p:nvSpPr>
            <p:spPr>
              <a:xfrm>
                <a:off x="3650871" y="2026116"/>
                <a:ext cx="972434"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ZA" sz="1000" b="0" i="0" u="none" strike="noStrike" cap="none">
                    <a:solidFill>
                      <a:srgbClr val="46B85F"/>
                    </a:solidFill>
                    <a:latin typeface="Montserrat"/>
                    <a:ea typeface="Montserrat"/>
                    <a:cs typeface="Montserrat"/>
                    <a:sym typeface="Montserrat"/>
                  </a:rPr>
                  <a:t>FEEDBACK</a:t>
                </a:r>
                <a:endParaRPr sz="1400" b="0" i="0" u="none" strike="noStrike" cap="none">
                  <a:solidFill>
                    <a:srgbClr val="000000"/>
                  </a:solidFill>
                  <a:latin typeface="Arial"/>
                  <a:ea typeface="Arial"/>
                  <a:cs typeface="Arial"/>
                  <a:sym typeface="Arial"/>
                </a:endParaRPr>
              </a:p>
            </p:txBody>
          </p:sp>
        </p:grpSp>
      </p:grpSp>
      <p:grpSp>
        <p:nvGrpSpPr>
          <p:cNvPr id="1184" name="Google Shape;1184;p23"/>
          <p:cNvGrpSpPr/>
          <p:nvPr/>
        </p:nvGrpSpPr>
        <p:grpSpPr>
          <a:xfrm>
            <a:off x="6395406" y="2190179"/>
            <a:ext cx="4497808" cy="476602"/>
            <a:chOff x="6280554" y="2314540"/>
            <a:chExt cx="4497808" cy="476602"/>
          </a:xfrm>
        </p:grpSpPr>
        <p:sp>
          <p:nvSpPr>
            <p:cNvPr id="1185" name="Google Shape;1185;p23"/>
            <p:cNvSpPr txBox="1"/>
            <p:nvPr/>
          </p:nvSpPr>
          <p:spPr>
            <a:xfrm>
              <a:off x="7404707" y="2544921"/>
              <a:ext cx="3373655"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0" i="1" u="none" strike="noStrike" cap="none">
                  <a:solidFill>
                    <a:srgbClr val="595959"/>
                  </a:solidFill>
                  <a:latin typeface="Montserrat"/>
                  <a:ea typeface="Montserrat"/>
                  <a:cs typeface="Montserrat"/>
                  <a:sym typeface="Montserrat"/>
                </a:rPr>
                <a:t>Make your own prototype of your best solution</a:t>
              </a:r>
              <a:endParaRPr sz="1400" b="0" i="0" u="none" strike="noStrike" cap="none">
                <a:solidFill>
                  <a:srgbClr val="000000"/>
                </a:solidFill>
                <a:latin typeface="Arial"/>
                <a:ea typeface="Arial"/>
                <a:cs typeface="Arial"/>
                <a:sym typeface="Arial"/>
              </a:endParaRPr>
            </a:p>
          </p:txBody>
        </p:sp>
        <p:grpSp>
          <p:nvGrpSpPr>
            <p:cNvPr id="1186" name="Google Shape;1186;p23"/>
            <p:cNvGrpSpPr/>
            <p:nvPr/>
          </p:nvGrpSpPr>
          <p:grpSpPr>
            <a:xfrm>
              <a:off x="6280554" y="2314540"/>
              <a:ext cx="1190203" cy="457398"/>
              <a:chOff x="3597678" y="2328845"/>
              <a:chExt cx="1190203" cy="457398"/>
            </a:xfrm>
          </p:grpSpPr>
          <p:grpSp>
            <p:nvGrpSpPr>
              <p:cNvPr id="1187" name="Google Shape;1187;p23"/>
              <p:cNvGrpSpPr/>
              <p:nvPr/>
            </p:nvGrpSpPr>
            <p:grpSpPr>
              <a:xfrm>
                <a:off x="3597678" y="2328845"/>
                <a:ext cx="1125300" cy="418025"/>
                <a:chOff x="3597678" y="2328845"/>
                <a:chExt cx="1125300" cy="418025"/>
              </a:xfrm>
            </p:grpSpPr>
            <p:grpSp>
              <p:nvGrpSpPr>
                <p:cNvPr id="1188" name="Google Shape;1188;p23"/>
                <p:cNvGrpSpPr/>
                <p:nvPr/>
              </p:nvGrpSpPr>
              <p:grpSpPr>
                <a:xfrm>
                  <a:off x="3662706" y="2352773"/>
                  <a:ext cx="1060272" cy="394097"/>
                  <a:chOff x="4344314" y="5606513"/>
                  <a:chExt cx="1060272" cy="394097"/>
                </a:xfrm>
              </p:grpSpPr>
              <p:pic>
                <p:nvPicPr>
                  <p:cNvPr id="1189" name="Google Shape;1189;p23"/>
                  <p:cNvPicPr preferRelativeResize="0"/>
                  <p:nvPr/>
                </p:nvPicPr>
                <p:blipFill rotWithShape="1">
                  <a:blip r:embed="rId17">
                    <a:alphaModFix/>
                  </a:blip>
                  <a:srcRect/>
                  <a:stretch/>
                </p:blipFill>
                <p:spPr>
                  <a:xfrm>
                    <a:off x="4344314" y="5606513"/>
                    <a:ext cx="264276" cy="394097"/>
                  </a:xfrm>
                  <a:prstGeom prst="rect">
                    <a:avLst/>
                  </a:prstGeom>
                  <a:noFill/>
                  <a:ln>
                    <a:noFill/>
                  </a:ln>
                </p:spPr>
              </p:pic>
              <p:cxnSp>
                <p:nvCxnSpPr>
                  <p:cNvPr id="1190" name="Google Shape;1190;p23"/>
                  <p:cNvCxnSpPr/>
                  <p:nvPr/>
                </p:nvCxnSpPr>
                <p:spPr>
                  <a:xfrm>
                    <a:off x="4473277" y="5993920"/>
                    <a:ext cx="931309" cy="0"/>
                  </a:xfrm>
                  <a:prstGeom prst="straightConnector1">
                    <a:avLst/>
                  </a:prstGeom>
                  <a:noFill/>
                  <a:ln w="12700" cap="flat" cmpd="sng">
                    <a:solidFill>
                      <a:srgbClr val="46B85F"/>
                    </a:solidFill>
                    <a:prstDash val="solid"/>
                    <a:miter lim="800000"/>
                    <a:headEnd type="none" w="sm" len="sm"/>
                    <a:tailEnd type="none" w="sm" len="sm"/>
                  </a:ln>
                </p:spPr>
              </p:cxnSp>
            </p:grpSp>
            <p:sp>
              <p:nvSpPr>
                <p:cNvPr id="1191" name="Google Shape;1191;p23"/>
                <p:cNvSpPr txBox="1"/>
                <p:nvPr/>
              </p:nvSpPr>
              <p:spPr>
                <a:xfrm>
                  <a:off x="3597678" y="2328845"/>
                  <a:ext cx="44172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ZA" sz="1550" b="1" i="0" u="none" strike="noStrike" cap="none">
                      <a:solidFill>
                        <a:srgbClr val="46B85F"/>
                      </a:solidFill>
                      <a:latin typeface="Montserrat"/>
                      <a:ea typeface="Montserrat"/>
                      <a:cs typeface="Montserrat"/>
                      <a:sym typeface="Montserrat"/>
                    </a:rPr>
                    <a:t>10</a:t>
                  </a:r>
                  <a:endParaRPr sz="1400" b="0" i="0" u="none" strike="noStrike" cap="none">
                    <a:solidFill>
                      <a:srgbClr val="000000"/>
                    </a:solidFill>
                    <a:latin typeface="Arial"/>
                    <a:ea typeface="Arial"/>
                    <a:cs typeface="Arial"/>
                    <a:sym typeface="Arial"/>
                  </a:endParaRPr>
                </a:p>
              </p:txBody>
            </p:sp>
          </p:grpSp>
          <p:sp>
            <p:nvSpPr>
              <p:cNvPr id="1192" name="Google Shape;1192;p23"/>
              <p:cNvSpPr txBox="1"/>
              <p:nvPr/>
            </p:nvSpPr>
            <p:spPr>
              <a:xfrm>
                <a:off x="3782818" y="2540022"/>
                <a:ext cx="1005063"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ZA" sz="1000" b="0" i="0" u="none" strike="noStrike" cap="none">
                    <a:solidFill>
                      <a:srgbClr val="46B85F"/>
                    </a:solidFill>
                    <a:latin typeface="Montserrat"/>
                    <a:ea typeface="Montserrat"/>
                    <a:cs typeface="Montserrat"/>
                    <a:sym typeface="Montserrat"/>
                  </a:rPr>
                  <a:t>PROTOTYPE</a:t>
                </a:r>
                <a:endParaRPr sz="1400" b="0" i="0" u="none" strike="noStrike" cap="none">
                  <a:solidFill>
                    <a:srgbClr val="000000"/>
                  </a:solidFill>
                  <a:latin typeface="Arial"/>
                  <a:ea typeface="Arial"/>
                  <a:cs typeface="Arial"/>
                  <a:sym typeface="Arial"/>
                </a:endParaRPr>
              </a:p>
            </p:txBody>
          </p:sp>
        </p:grpSp>
      </p:grpSp>
      <p:grpSp>
        <p:nvGrpSpPr>
          <p:cNvPr id="1193" name="Google Shape;1193;p23"/>
          <p:cNvGrpSpPr/>
          <p:nvPr/>
        </p:nvGrpSpPr>
        <p:grpSpPr>
          <a:xfrm>
            <a:off x="6220457" y="2628623"/>
            <a:ext cx="4055576" cy="470078"/>
            <a:chOff x="6200277" y="2780937"/>
            <a:chExt cx="4055576" cy="470078"/>
          </a:xfrm>
        </p:grpSpPr>
        <p:grpSp>
          <p:nvGrpSpPr>
            <p:cNvPr id="1194" name="Google Shape;1194;p23"/>
            <p:cNvGrpSpPr/>
            <p:nvPr/>
          </p:nvGrpSpPr>
          <p:grpSpPr>
            <a:xfrm>
              <a:off x="6200277" y="2780937"/>
              <a:ext cx="1058860" cy="447909"/>
              <a:chOff x="4276803" y="2619472"/>
              <a:chExt cx="1058860" cy="447909"/>
            </a:xfrm>
          </p:grpSpPr>
          <p:grpSp>
            <p:nvGrpSpPr>
              <p:cNvPr id="1195" name="Google Shape;1195;p23"/>
              <p:cNvGrpSpPr/>
              <p:nvPr/>
            </p:nvGrpSpPr>
            <p:grpSpPr>
              <a:xfrm>
                <a:off x="4276803" y="2619472"/>
                <a:ext cx="969540" cy="412544"/>
                <a:chOff x="4375956" y="2610371"/>
                <a:chExt cx="969540" cy="412544"/>
              </a:xfrm>
            </p:grpSpPr>
            <p:grpSp>
              <p:nvGrpSpPr>
                <p:cNvPr id="1196" name="Google Shape;1196;p23"/>
                <p:cNvGrpSpPr/>
                <p:nvPr/>
              </p:nvGrpSpPr>
              <p:grpSpPr>
                <a:xfrm>
                  <a:off x="4400500" y="2628818"/>
                  <a:ext cx="944996" cy="394097"/>
                  <a:chOff x="4389483" y="5525126"/>
                  <a:chExt cx="944996" cy="394097"/>
                </a:xfrm>
              </p:grpSpPr>
              <p:pic>
                <p:nvPicPr>
                  <p:cNvPr id="1197" name="Google Shape;1197;p23"/>
                  <p:cNvPicPr preferRelativeResize="0"/>
                  <p:nvPr/>
                </p:nvPicPr>
                <p:blipFill rotWithShape="1">
                  <a:blip r:embed="rId17">
                    <a:alphaModFix/>
                  </a:blip>
                  <a:srcRect/>
                  <a:stretch/>
                </p:blipFill>
                <p:spPr>
                  <a:xfrm>
                    <a:off x="4389483" y="5525126"/>
                    <a:ext cx="264276" cy="394097"/>
                  </a:xfrm>
                  <a:prstGeom prst="rect">
                    <a:avLst/>
                  </a:prstGeom>
                  <a:noFill/>
                  <a:ln>
                    <a:noFill/>
                  </a:ln>
                </p:spPr>
              </p:pic>
              <p:cxnSp>
                <p:nvCxnSpPr>
                  <p:cNvPr id="1198" name="Google Shape;1198;p23"/>
                  <p:cNvCxnSpPr/>
                  <p:nvPr/>
                </p:nvCxnSpPr>
                <p:spPr>
                  <a:xfrm>
                    <a:off x="4518446" y="5911866"/>
                    <a:ext cx="816033" cy="0"/>
                  </a:xfrm>
                  <a:prstGeom prst="straightConnector1">
                    <a:avLst/>
                  </a:prstGeom>
                  <a:noFill/>
                  <a:ln w="12700" cap="flat" cmpd="sng">
                    <a:solidFill>
                      <a:srgbClr val="46B85F"/>
                    </a:solidFill>
                    <a:prstDash val="solid"/>
                    <a:miter lim="800000"/>
                    <a:headEnd type="none" w="sm" len="sm"/>
                    <a:tailEnd type="none" w="sm" len="sm"/>
                  </a:ln>
                </p:spPr>
              </p:cxnSp>
            </p:grpSp>
            <p:sp>
              <p:nvSpPr>
                <p:cNvPr id="1199" name="Google Shape;1199;p23"/>
                <p:cNvSpPr txBox="1"/>
                <p:nvPr/>
              </p:nvSpPr>
              <p:spPr>
                <a:xfrm>
                  <a:off x="4375956" y="2610371"/>
                  <a:ext cx="3038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ZA" sz="1600" b="1" i="0" u="none" strike="noStrike" cap="none">
                      <a:solidFill>
                        <a:srgbClr val="46B85F"/>
                      </a:solidFill>
                      <a:latin typeface="Montserrat"/>
                      <a:ea typeface="Montserrat"/>
                      <a:cs typeface="Montserrat"/>
                      <a:sym typeface="Montserrat"/>
                    </a:rPr>
                    <a:t>9</a:t>
                  </a:r>
                  <a:endParaRPr sz="1400" b="0" i="0" u="none" strike="noStrike" cap="none">
                    <a:solidFill>
                      <a:srgbClr val="000000"/>
                    </a:solidFill>
                    <a:latin typeface="Arial"/>
                    <a:ea typeface="Arial"/>
                    <a:cs typeface="Arial"/>
                    <a:sym typeface="Arial"/>
                  </a:endParaRPr>
                </a:p>
              </p:txBody>
            </p:sp>
          </p:grpSp>
          <p:sp>
            <p:nvSpPr>
              <p:cNvPr id="1200" name="Google Shape;1200;p23"/>
              <p:cNvSpPr txBox="1"/>
              <p:nvPr/>
            </p:nvSpPr>
            <p:spPr>
              <a:xfrm>
                <a:off x="4455241" y="2821160"/>
                <a:ext cx="88042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ZA" sz="1000" b="0" i="0" u="none" strike="noStrike" cap="none">
                    <a:solidFill>
                      <a:srgbClr val="46B85F"/>
                    </a:solidFill>
                    <a:latin typeface="Montserrat"/>
                    <a:ea typeface="Montserrat"/>
                    <a:cs typeface="Montserrat"/>
                    <a:sym typeface="Montserrat"/>
                  </a:rPr>
                  <a:t>EVALUATE</a:t>
                </a:r>
                <a:endParaRPr sz="1400" b="0" i="0" u="none" strike="noStrike" cap="none">
                  <a:solidFill>
                    <a:srgbClr val="000000"/>
                  </a:solidFill>
                  <a:latin typeface="Arial"/>
                  <a:ea typeface="Arial"/>
                  <a:cs typeface="Arial"/>
                  <a:sym typeface="Arial"/>
                </a:endParaRPr>
              </a:p>
            </p:txBody>
          </p:sp>
        </p:grpSp>
        <p:sp>
          <p:nvSpPr>
            <p:cNvPr id="1201" name="Google Shape;1201;p23"/>
            <p:cNvSpPr txBox="1"/>
            <p:nvPr/>
          </p:nvSpPr>
          <p:spPr>
            <a:xfrm>
              <a:off x="7210508" y="3004794"/>
              <a:ext cx="3045345"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0" i="1" u="none" strike="noStrike" cap="none">
                  <a:solidFill>
                    <a:srgbClr val="595959"/>
                  </a:solidFill>
                  <a:latin typeface="Montserrat"/>
                  <a:ea typeface="Montserrat"/>
                  <a:cs typeface="Montserrat"/>
                  <a:sym typeface="Montserrat"/>
                </a:rPr>
                <a:t>Evaluate and select your best solutions </a:t>
              </a:r>
              <a:endParaRPr sz="1400" b="0" i="0" u="none" strike="noStrike" cap="none">
                <a:solidFill>
                  <a:srgbClr val="000000"/>
                </a:solidFill>
                <a:latin typeface="Arial"/>
                <a:ea typeface="Arial"/>
                <a:cs typeface="Arial"/>
                <a:sym typeface="Arial"/>
              </a:endParaRPr>
            </a:p>
          </p:txBody>
        </p:sp>
      </p:grpSp>
      <p:grpSp>
        <p:nvGrpSpPr>
          <p:cNvPr id="1202" name="Google Shape;1202;p23"/>
          <p:cNvGrpSpPr/>
          <p:nvPr/>
        </p:nvGrpSpPr>
        <p:grpSpPr>
          <a:xfrm>
            <a:off x="5202083" y="5853890"/>
            <a:ext cx="4959246" cy="507962"/>
            <a:chOff x="5251012" y="6010008"/>
            <a:chExt cx="4959246" cy="507962"/>
          </a:xfrm>
        </p:grpSpPr>
        <p:grpSp>
          <p:nvGrpSpPr>
            <p:cNvPr id="1203" name="Google Shape;1203;p23"/>
            <p:cNvGrpSpPr/>
            <p:nvPr/>
          </p:nvGrpSpPr>
          <p:grpSpPr>
            <a:xfrm>
              <a:off x="5251012" y="6010008"/>
              <a:ext cx="1665257" cy="442493"/>
              <a:chOff x="3933847" y="5065231"/>
              <a:chExt cx="1665257" cy="442493"/>
            </a:xfrm>
          </p:grpSpPr>
          <p:grpSp>
            <p:nvGrpSpPr>
              <p:cNvPr id="1204" name="Google Shape;1204;p23"/>
              <p:cNvGrpSpPr/>
              <p:nvPr/>
            </p:nvGrpSpPr>
            <p:grpSpPr>
              <a:xfrm>
                <a:off x="3933847" y="5065231"/>
                <a:ext cx="1451035" cy="410275"/>
                <a:chOff x="3933847" y="5065231"/>
                <a:chExt cx="1451035" cy="410275"/>
              </a:xfrm>
            </p:grpSpPr>
            <p:grpSp>
              <p:nvGrpSpPr>
                <p:cNvPr id="1205" name="Google Shape;1205;p23"/>
                <p:cNvGrpSpPr/>
                <p:nvPr/>
              </p:nvGrpSpPr>
              <p:grpSpPr>
                <a:xfrm>
                  <a:off x="3954367" y="5081408"/>
                  <a:ext cx="1430515" cy="394098"/>
                  <a:chOff x="3913851" y="5566760"/>
                  <a:chExt cx="1430515" cy="394098"/>
                </a:xfrm>
              </p:grpSpPr>
              <p:pic>
                <p:nvPicPr>
                  <p:cNvPr id="1206" name="Google Shape;1206;p23"/>
                  <p:cNvPicPr preferRelativeResize="0"/>
                  <p:nvPr/>
                </p:nvPicPr>
                <p:blipFill rotWithShape="1">
                  <a:blip r:embed="rId14">
                    <a:alphaModFix/>
                  </a:blip>
                  <a:srcRect/>
                  <a:stretch/>
                </p:blipFill>
                <p:spPr>
                  <a:xfrm>
                    <a:off x="3913851" y="5566760"/>
                    <a:ext cx="264278" cy="394098"/>
                  </a:xfrm>
                  <a:prstGeom prst="rect">
                    <a:avLst/>
                  </a:prstGeom>
                  <a:noFill/>
                  <a:ln>
                    <a:noFill/>
                  </a:ln>
                </p:spPr>
              </p:pic>
              <p:cxnSp>
                <p:nvCxnSpPr>
                  <p:cNvPr id="1207" name="Google Shape;1207;p23"/>
                  <p:cNvCxnSpPr/>
                  <p:nvPr/>
                </p:nvCxnSpPr>
                <p:spPr>
                  <a:xfrm>
                    <a:off x="4037337" y="5951125"/>
                    <a:ext cx="1307029" cy="0"/>
                  </a:xfrm>
                  <a:prstGeom prst="straightConnector1">
                    <a:avLst/>
                  </a:prstGeom>
                  <a:noFill/>
                  <a:ln w="12700" cap="flat" cmpd="sng">
                    <a:solidFill>
                      <a:srgbClr val="1891D1"/>
                    </a:solidFill>
                    <a:prstDash val="solid"/>
                    <a:miter lim="800000"/>
                    <a:headEnd type="none" w="sm" len="sm"/>
                    <a:tailEnd type="none" w="sm" len="sm"/>
                  </a:ln>
                </p:spPr>
              </p:cxnSp>
            </p:grpSp>
            <p:sp>
              <p:nvSpPr>
                <p:cNvPr id="1208" name="Google Shape;1208;p23"/>
                <p:cNvSpPr txBox="1"/>
                <p:nvPr/>
              </p:nvSpPr>
              <p:spPr>
                <a:xfrm>
                  <a:off x="3933847" y="5065231"/>
                  <a:ext cx="3038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ZA" sz="1600" b="1" i="0" u="none" strike="noStrike" cap="none">
                      <a:solidFill>
                        <a:schemeClr val="accent4"/>
                      </a:solidFill>
                      <a:latin typeface="Montserrat"/>
                      <a:ea typeface="Montserrat"/>
                      <a:cs typeface="Montserrat"/>
                      <a:sym typeface="Montserrat"/>
                    </a:rPr>
                    <a:t>2</a:t>
                  </a:r>
                  <a:endParaRPr sz="1400" b="0" i="0" u="none" strike="noStrike" cap="none">
                    <a:solidFill>
                      <a:srgbClr val="000000"/>
                    </a:solidFill>
                    <a:latin typeface="Arial"/>
                    <a:ea typeface="Arial"/>
                    <a:cs typeface="Arial"/>
                    <a:sym typeface="Arial"/>
                  </a:endParaRPr>
                </a:p>
              </p:txBody>
            </p:sp>
          </p:grpSp>
          <p:sp>
            <p:nvSpPr>
              <p:cNvPr id="1209" name="Google Shape;1209;p23"/>
              <p:cNvSpPr txBox="1"/>
              <p:nvPr/>
            </p:nvSpPr>
            <p:spPr>
              <a:xfrm>
                <a:off x="4166906" y="5107614"/>
                <a:ext cx="143219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0" i="0" u="none" strike="noStrike" cap="none">
                    <a:solidFill>
                      <a:schemeClr val="accent4"/>
                    </a:solidFill>
                    <a:latin typeface="Montserrat"/>
                    <a:ea typeface="Montserrat"/>
                    <a:cs typeface="Montserrat"/>
                    <a:sym typeface="Montserrat"/>
                  </a:rPr>
                  <a:t>NEW KNOWLEDGE</a:t>
                </a:r>
                <a:endParaRPr sz="1400" b="0" i="0" u="none" strike="noStrike" cap="none">
                  <a:solidFill>
                    <a:srgbClr val="000000"/>
                  </a:solidFill>
                  <a:latin typeface="Arial"/>
                  <a:ea typeface="Arial"/>
                  <a:cs typeface="Arial"/>
                  <a:sym typeface="Arial"/>
                </a:endParaRPr>
              </a:p>
            </p:txBody>
          </p:sp>
        </p:grpSp>
        <p:sp>
          <p:nvSpPr>
            <p:cNvPr id="1210" name="Google Shape;1210;p23"/>
            <p:cNvSpPr txBox="1"/>
            <p:nvPr/>
          </p:nvSpPr>
          <p:spPr>
            <a:xfrm>
              <a:off x="6731231" y="6117860"/>
              <a:ext cx="347902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0" i="1" u="none" strike="noStrike" cap="none">
                  <a:solidFill>
                    <a:srgbClr val="595959"/>
                  </a:solidFill>
                  <a:latin typeface="Montserrat"/>
                  <a:ea typeface="Montserrat"/>
                  <a:cs typeface="Montserrat"/>
                  <a:sym typeface="Montserrat"/>
                </a:rPr>
                <a:t>Building on what you already know and add new knowledge </a:t>
              </a:r>
              <a:endParaRPr sz="1400" b="0" i="0" u="none" strike="noStrike" cap="none">
                <a:solidFill>
                  <a:srgbClr val="000000"/>
                </a:solidFill>
                <a:latin typeface="Arial"/>
                <a:ea typeface="Arial"/>
                <a:cs typeface="Arial"/>
                <a:sym typeface="Arial"/>
              </a:endParaRPr>
            </a:p>
          </p:txBody>
        </p:sp>
      </p:grpSp>
      <p:grpSp>
        <p:nvGrpSpPr>
          <p:cNvPr id="1211" name="Google Shape;1211;p23"/>
          <p:cNvGrpSpPr/>
          <p:nvPr/>
        </p:nvGrpSpPr>
        <p:grpSpPr>
          <a:xfrm>
            <a:off x="4895701" y="6233074"/>
            <a:ext cx="4539922" cy="451173"/>
            <a:chOff x="4933109" y="6361206"/>
            <a:chExt cx="4539922" cy="451173"/>
          </a:xfrm>
        </p:grpSpPr>
        <p:grpSp>
          <p:nvGrpSpPr>
            <p:cNvPr id="1212" name="Google Shape;1212;p23"/>
            <p:cNvGrpSpPr/>
            <p:nvPr/>
          </p:nvGrpSpPr>
          <p:grpSpPr>
            <a:xfrm>
              <a:off x="4933109" y="6361206"/>
              <a:ext cx="1197764" cy="439807"/>
              <a:chOff x="5264318" y="5936446"/>
              <a:chExt cx="1197764" cy="439807"/>
            </a:xfrm>
          </p:grpSpPr>
          <p:sp>
            <p:nvSpPr>
              <p:cNvPr id="1213" name="Google Shape;1213;p23"/>
              <p:cNvSpPr txBox="1"/>
              <p:nvPr/>
            </p:nvSpPr>
            <p:spPr>
              <a:xfrm>
                <a:off x="5366756" y="6130032"/>
                <a:ext cx="1095326"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ZA" sz="1000" b="0" i="0" u="none" strike="noStrike" cap="none">
                    <a:solidFill>
                      <a:schemeClr val="accent4"/>
                    </a:solidFill>
                    <a:latin typeface="Montserrat"/>
                    <a:ea typeface="Montserrat"/>
                    <a:cs typeface="Montserrat"/>
                    <a:sym typeface="Montserrat"/>
                  </a:rPr>
                  <a:t>KNOWLEDGE</a:t>
                </a:r>
                <a:endParaRPr sz="1400" b="0" i="0" u="none" strike="noStrike" cap="none">
                  <a:solidFill>
                    <a:srgbClr val="000000"/>
                  </a:solidFill>
                  <a:latin typeface="Arial"/>
                  <a:ea typeface="Arial"/>
                  <a:cs typeface="Arial"/>
                  <a:sym typeface="Arial"/>
                </a:endParaRPr>
              </a:p>
            </p:txBody>
          </p:sp>
          <p:grpSp>
            <p:nvGrpSpPr>
              <p:cNvPr id="1214" name="Google Shape;1214;p23"/>
              <p:cNvGrpSpPr/>
              <p:nvPr/>
            </p:nvGrpSpPr>
            <p:grpSpPr>
              <a:xfrm>
                <a:off x="5264318" y="5936446"/>
                <a:ext cx="1128251" cy="408791"/>
                <a:chOff x="5228002" y="6263994"/>
                <a:chExt cx="1128251" cy="408791"/>
              </a:xfrm>
            </p:grpSpPr>
            <p:grpSp>
              <p:nvGrpSpPr>
                <p:cNvPr id="1215" name="Google Shape;1215;p23"/>
                <p:cNvGrpSpPr/>
                <p:nvPr/>
              </p:nvGrpSpPr>
              <p:grpSpPr>
                <a:xfrm>
                  <a:off x="5228683" y="6278687"/>
                  <a:ext cx="1127570" cy="394098"/>
                  <a:chOff x="5241592" y="5960365"/>
                  <a:chExt cx="1127570" cy="394098"/>
                </a:xfrm>
              </p:grpSpPr>
              <p:pic>
                <p:nvPicPr>
                  <p:cNvPr id="1216" name="Google Shape;1216;p23"/>
                  <p:cNvPicPr preferRelativeResize="0"/>
                  <p:nvPr/>
                </p:nvPicPr>
                <p:blipFill rotWithShape="1">
                  <a:blip r:embed="rId14">
                    <a:alphaModFix/>
                  </a:blip>
                  <a:srcRect/>
                  <a:stretch/>
                </p:blipFill>
                <p:spPr>
                  <a:xfrm>
                    <a:off x="5241592" y="5960365"/>
                    <a:ext cx="264278" cy="394098"/>
                  </a:xfrm>
                  <a:prstGeom prst="rect">
                    <a:avLst/>
                  </a:prstGeom>
                  <a:noFill/>
                  <a:ln>
                    <a:noFill/>
                  </a:ln>
                </p:spPr>
              </p:pic>
              <p:cxnSp>
                <p:nvCxnSpPr>
                  <p:cNvPr id="1217" name="Google Shape;1217;p23"/>
                  <p:cNvCxnSpPr/>
                  <p:nvPr/>
                </p:nvCxnSpPr>
                <p:spPr>
                  <a:xfrm>
                    <a:off x="5368522" y="6334361"/>
                    <a:ext cx="1000640" cy="0"/>
                  </a:xfrm>
                  <a:prstGeom prst="straightConnector1">
                    <a:avLst/>
                  </a:prstGeom>
                  <a:noFill/>
                  <a:ln w="12700" cap="flat" cmpd="sng">
                    <a:solidFill>
                      <a:srgbClr val="1891D1"/>
                    </a:solidFill>
                    <a:prstDash val="solid"/>
                    <a:miter lim="800000"/>
                    <a:headEnd type="none" w="sm" len="sm"/>
                    <a:tailEnd type="none" w="sm" len="sm"/>
                  </a:ln>
                </p:spPr>
              </p:cxnSp>
            </p:grpSp>
            <p:sp>
              <p:nvSpPr>
                <p:cNvPr id="1218" name="Google Shape;1218;p23"/>
                <p:cNvSpPr txBox="1"/>
                <p:nvPr/>
              </p:nvSpPr>
              <p:spPr>
                <a:xfrm>
                  <a:off x="5228002" y="6263994"/>
                  <a:ext cx="3038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ZA" sz="1600" b="1" i="0" u="none" strike="noStrike" cap="none">
                      <a:solidFill>
                        <a:schemeClr val="accent4"/>
                      </a:solidFill>
                      <a:latin typeface="Montserrat"/>
                      <a:ea typeface="Montserrat"/>
                      <a:cs typeface="Montserrat"/>
                      <a:sym typeface="Montserrat"/>
                    </a:rPr>
                    <a:t>1</a:t>
                  </a:r>
                  <a:endParaRPr sz="1400" b="0" i="0" u="none" strike="noStrike" cap="none">
                    <a:solidFill>
                      <a:srgbClr val="000000"/>
                    </a:solidFill>
                    <a:latin typeface="Arial"/>
                    <a:ea typeface="Arial"/>
                    <a:cs typeface="Arial"/>
                    <a:sym typeface="Arial"/>
                  </a:endParaRPr>
                </a:p>
              </p:txBody>
            </p:sp>
          </p:grpSp>
        </p:grpSp>
        <p:sp>
          <p:nvSpPr>
            <p:cNvPr id="1219" name="Google Shape;1219;p23"/>
            <p:cNvSpPr txBox="1"/>
            <p:nvPr/>
          </p:nvSpPr>
          <p:spPr>
            <a:xfrm>
              <a:off x="6124682" y="6566158"/>
              <a:ext cx="3348349"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0" i="1" u="none" strike="noStrike" cap="none">
                  <a:solidFill>
                    <a:srgbClr val="595959"/>
                  </a:solidFill>
                  <a:latin typeface="Montserrat"/>
                  <a:ea typeface="Montserrat"/>
                  <a:cs typeface="Montserrat"/>
                  <a:sym typeface="Montserrat"/>
                </a:rPr>
                <a:t>Think about what you already know </a:t>
              </a: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0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4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9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8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7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5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26"/>
        <p:cNvGrpSpPr/>
        <p:nvPr/>
      </p:nvGrpSpPr>
      <p:grpSpPr>
        <a:xfrm>
          <a:off x="0" y="0"/>
          <a:ext cx="0" cy="0"/>
          <a:chOff x="0" y="0"/>
          <a:chExt cx="0" cy="0"/>
        </a:xfrm>
      </p:grpSpPr>
      <p:grpSp>
        <p:nvGrpSpPr>
          <p:cNvPr id="1227" name="Google Shape;1227;p24"/>
          <p:cNvGrpSpPr/>
          <p:nvPr/>
        </p:nvGrpSpPr>
        <p:grpSpPr>
          <a:xfrm>
            <a:off x="-53778" y="1175447"/>
            <a:ext cx="948900" cy="1094315"/>
            <a:chOff x="8994217" y="5123033"/>
            <a:chExt cx="948900" cy="1094315"/>
          </a:xfrm>
        </p:grpSpPr>
        <p:sp>
          <p:nvSpPr>
            <p:cNvPr id="1228" name="Google Shape;1228;p24"/>
            <p:cNvSpPr/>
            <p:nvPr/>
          </p:nvSpPr>
          <p:spPr>
            <a:xfrm>
              <a:off x="8994217" y="5571148"/>
              <a:ext cx="9489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ZA" sz="1200" b="1" i="0" u="none" strike="noStrike" cap="none">
                  <a:solidFill>
                    <a:schemeClr val="lt1"/>
                  </a:solidFill>
                  <a:latin typeface="Montserrat"/>
                  <a:ea typeface="Montserrat"/>
                  <a:cs typeface="Montserrat"/>
                  <a:sym typeface="Montserrat"/>
                </a:rPr>
                <a:t>Inquiry -based Learning</a:t>
              </a:r>
              <a:endParaRPr sz="1400" b="0" i="0" u="none" strike="noStrike" cap="none">
                <a:solidFill>
                  <a:srgbClr val="000000"/>
                </a:solidFill>
                <a:latin typeface="Arial"/>
                <a:ea typeface="Arial"/>
                <a:cs typeface="Arial"/>
                <a:sym typeface="Arial"/>
              </a:endParaRPr>
            </a:p>
          </p:txBody>
        </p:sp>
        <p:pic>
          <p:nvPicPr>
            <p:cNvPr id="1229" name="Google Shape;1229;p24"/>
            <p:cNvPicPr preferRelativeResize="0"/>
            <p:nvPr/>
          </p:nvPicPr>
          <p:blipFill rotWithShape="1">
            <a:blip r:embed="rId3">
              <a:alphaModFix/>
            </a:blip>
            <a:srcRect/>
            <a:stretch/>
          </p:blipFill>
          <p:spPr>
            <a:xfrm>
              <a:off x="9209542" y="5123033"/>
              <a:ext cx="525546" cy="458539"/>
            </a:xfrm>
            <a:prstGeom prst="rect">
              <a:avLst/>
            </a:prstGeom>
            <a:noFill/>
            <a:ln>
              <a:noFill/>
            </a:ln>
          </p:spPr>
        </p:pic>
      </p:grpSp>
      <p:sp>
        <p:nvSpPr>
          <p:cNvPr id="1230" name="Google Shape;1230;p24"/>
          <p:cNvSpPr txBox="1"/>
          <p:nvPr/>
        </p:nvSpPr>
        <p:spPr>
          <a:xfrm>
            <a:off x="110018" y="-2516"/>
            <a:ext cx="12212399" cy="615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ZA" sz="1700" b="1" i="0" u="none" strike="noStrike" cap="none">
                <a:solidFill>
                  <a:srgbClr val="7A1878"/>
                </a:solidFill>
                <a:latin typeface="Montserrat"/>
                <a:ea typeface="Montserrat"/>
                <a:cs typeface="Montserrat"/>
                <a:sym typeface="Montserrat"/>
              </a:rPr>
              <a:t>An example of a project in Grade 6 Math that incorporates the elements of Playful Project-based Learning</a:t>
            </a:r>
            <a:endParaRPr sz="1700" b="1" i="0" u="none" strike="noStrike" cap="none">
              <a:solidFill>
                <a:srgbClr val="7A1878"/>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700"/>
              <a:buFont typeface="Arial"/>
              <a:buNone/>
            </a:pPr>
            <a:r>
              <a:rPr lang="en-ZA" sz="1700" b="1" i="0" u="none" strike="noStrike" cap="none">
                <a:solidFill>
                  <a:srgbClr val="7A1878"/>
                </a:solidFill>
                <a:latin typeface="Montserrat"/>
                <a:ea typeface="Montserrat"/>
                <a:cs typeface="Montserrat"/>
                <a:sym typeface="Montserrat"/>
              </a:rPr>
              <a:t>DRIVING QUESTION: Is buying a car an investment? </a:t>
            </a:r>
            <a:endParaRPr sz="1400" b="0" i="0" u="none" strike="noStrike" cap="none">
              <a:solidFill>
                <a:srgbClr val="000000"/>
              </a:solidFill>
              <a:latin typeface="Arial"/>
              <a:ea typeface="Arial"/>
              <a:cs typeface="Arial"/>
              <a:sym typeface="Arial"/>
            </a:endParaRPr>
          </a:p>
        </p:txBody>
      </p:sp>
      <p:grpSp>
        <p:nvGrpSpPr>
          <p:cNvPr id="1231" name="Google Shape;1231;p24"/>
          <p:cNvGrpSpPr/>
          <p:nvPr/>
        </p:nvGrpSpPr>
        <p:grpSpPr>
          <a:xfrm>
            <a:off x="8201192" y="1023493"/>
            <a:ext cx="2334600" cy="744432"/>
            <a:chOff x="8201192" y="1023493"/>
            <a:chExt cx="2334600" cy="744432"/>
          </a:xfrm>
        </p:grpSpPr>
        <p:grpSp>
          <p:nvGrpSpPr>
            <p:cNvPr id="1232" name="Google Shape;1232;p24"/>
            <p:cNvGrpSpPr/>
            <p:nvPr/>
          </p:nvGrpSpPr>
          <p:grpSpPr>
            <a:xfrm>
              <a:off x="8246781" y="1023493"/>
              <a:ext cx="2092418" cy="463622"/>
              <a:chOff x="4398858" y="4713286"/>
              <a:chExt cx="2092418" cy="463622"/>
            </a:xfrm>
          </p:grpSpPr>
          <p:grpSp>
            <p:nvGrpSpPr>
              <p:cNvPr id="1233" name="Google Shape;1233;p24"/>
              <p:cNvGrpSpPr/>
              <p:nvPr/>
            </p:nvGrpSpPr>
            <p:grpSpPr>
              <a:xfrm>
                <a:off x="4398858" y="4713286"/>
                <a:ext cx="789910" cy="442583"/>
                <a:chOff x="4419130" y="4675028"/>
                <a:chExt cx="789910" cy="442583"/>
              </a:xfrm>
            </p:grpSpPr>
            <p:sp>
              <p:nvSpPr>
                <p:cNvPr id="1234" name="Google Shape;1234;p24"/>
                <p:cNvSpPr txBox="1"/>
                <p:nvPr/>
              </p:nvSpPr>
              <p:spPr>
                <a:xfrm>
                  <a:off x="4571540" y="4871311"/>
                  <a:ext cx="6375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0" i="0" u="none" strike="noStrike" cap="none">
                      <a:solidFill>
                        <a:schemeClr val="accent4"/>
                      </a:solidFill>
                      <a:latin typeface="Montserrat"/>
                      <a:ea typeface="Montserrat"/>
                      <a:cs typeface="Montserrat"/>
                      <a:sym typeface="Montserrat"/>
                    </a:rPr>
                    <a:t>APPLY</a:t>
                  </a:r>
                  <a:endParaRPr sz="1400" b="0" i="0" u="none" strike="noStrike" cap="none">
                    <a:solidFill>
                      <a:srgbClr val="000000"/>
                    </a:solidFill>
                    <a:latin typeface="Arial"/>
                    <a:ea typeface="Arial"/>
                    <a:cs typeface="Arial"/>
                    <a:sym typeface="Arial"/>
                  </a:endParaRPr>
                </a:p>
              </p:txBody>
            </p:sp>
            <p:grpSp>
              <p:nvGrpSpPr>
                <p:cNvPr id="1235" name="Google Shape;1235;p24"/>
                <p:cNvGrpSpPr/>
                <p:nvPr/>
              </p:nvGrpSpPr>
              <p:grpSpPr>
                <a:xfrm>
                  <a:off x="4419130" y="4675028"/>
                  <a:ext cx="774868" cy="410520"/>
                  <a:chOff x="4419130" y="4675028"/>
                  <a:chExt cx="774868" cy="410520"/>
                </a:xfrm>
              </p:grpSpPr>
              <p:grpSp>
                <p:nvGrpSpPr>
                  <p:cNvPr id="1236" name="Google Shape;1236;p24"/>
                  <p:cNvGrpSpPr/>
                  <p:nvPr/>
                </p:nvGrpSpPr>
                <p:grpSpPr>
                  <a:xfrm>
                    <a:off x="4447239" y="4691450"/>
                    <a:ext cx="746759" cy="394098"/>
                    <a:chOff x="3941418" y="5620257"/>
                    <a:chExt cx="746759" cy="394098"/>
                  </a:xfrm>
                </p:grpSpPr>
                <p:pic>
                  <p:nvPicPr>
                    <p:cNvPr id="1237" name="Google Shape;1237;p24"/>
                    <p:cNvPicPr preferRelativeResize="0"/>
                    <p:nvPr/>
                  </p:nvPicPr>
                  <p:blipFill rotWithShape="1">
                    <a:blip r:embed="rId4">
                      <a:alphaModFix/>
                    </a:blip>
                    <a:srcRect/>
                    <a:stretch/>
                  </p:blipFill>
                  <p:spPr>
                    <a:xfrm>
                      <a:off x="3941418" y="5620257"/>
                      <a:ext cx="264278" cy="394098"/>
                    </a:xfrm>
                    <a:prstGeom prst="rect">
                      <a:avLst/>
                    </a:prstGeom>
                    <a:noFill/>
                    <a:ln>
                      <a:noFill/>
                    </a:ln>
                  </p:spPr>
                </p:pic>
                <p:cxnSp>
                  <p:nvCxnSpPr>
                    <p:cNvPr id="1238" name="Google Shape;1238;p24"/>
                    <p:cNvCxnSpPr/>
                    <p:nvPr/>
                  </p:nvCxnSpPr>
                  <p:spPr>
                    <a:xfrm>
                      <a:off x="4072277" y="6004503"/>
                      <a:ext cx="615900" cy="0"/>
                    </a:xfrm>
                    <a:prstGeom prst="straightConnector1">
                      <a:avLst/>
                    </a:prstGeom>
                    <a:noFill/>
                    <a:ln w="12700" cap="flat" cmpd="sng">
                      <a:solidFill>
                        <a:srgbClr val="1891D1"/>
                      </a:solidFill>
                      <a:prstDash val="solid"/>
                      <a:miter lim="800000"/>
                      <a:headEnd type="none" w="sm" len="sm"/>
                      <a:tailEnd type="none" w="sm" len="sm"/>
                    </a:ln>
                  </p:spPr>
                </p:cxnSp>
              </p:grpSp>
              <p:sp>
                <p:nvSpPr>
                  <p:cNvPr id="1239" name="Google Shape;1239;p24"/>
                  <p:cNvSpPr txBox="1"/>
                  <p:nvPr/>
                </p:nvSpPr>
                <p:spPr>
                  <a:xfrm>
                    <a:off x="4419130" y="4675028"/>
                    <a:ext cx="3039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ZA" sz="1600" b="1" i="0" u="none" strike="noStrike" cap="none">
                        <a:solidFill>
                          <a:schemeClr val="accent4"/>
                        </a:solidFill>
                        <a:latin typeface="Montserrat"/>
                        <a:ea typeface="Montserrat"/>
                        <a:cs typeface="Montserrat"/>
                        <a:sym typeface="Montserrat"/>
                      </a:rPr>
                      <a:t>4</a:t>
                    </a:r>
                    <a:endParaRPr sz="1400" b="0" i="0" u="none" strike="noStrike" cap="none">
                      <a:solidFill>
                        <a:srgbClr val="000000"/>
                      </a:solidFill>
                      <a:latin typeface="Arial"/>
                      <a:ea typeface="Arial"/>
                      <a:cs typeface="Arial"/>
                      <a:sym typeface="Arial"/>
                    </a:endParaRPr>
                  </a:p>
                </p:txBody>
              </p:sp>
            </p:grpSp>
          </p:grpSp>
          <p:sp>
            <p:nvSpPr>
              <p:cNvPr id="1240" name="Google Shape;1240;p24"/>
              <p:cNvSpPr txBox="1"/>
              <p:nvPr/>
            </p:nvSpPr>
            <p:spPr>
              <a:xfrm>
                <a:off x="5173676" y="4715208"/>
                <a:ext cx="13176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ZA" sz="800" b="0" i="1" u="none" strike="noStrike" cap="none">
                    <a:solidFill>
                      <a:schemeClr val="accent4"/>
                    </a:solidFill>
                    <a:latin typeface="Montserrat"/>
                    <a:ea typeface="Montserrat"/>
                    <a:cs typeface="Montserrat"/>
                    <a:sym typeface="Montserrat"/>
                  </a:rPr>
                  <a:t>Apply your knowledge to your environment </a:t>
                </a:r>
                <a:endParaRPr sz="1400" b="0" i="0" u="none" strike="noStrike" cap="none">
                  <a:solidFill>
                    <a:srgbClr val="000000"/>
                  </a:solidFill>
                  <a:latin typeface="Arial"/>
                  <a:ea typeface="Arial"/>
                  <a:cs typeface="Arial"/>
                  <a:sym typeface="Arial"/>
                </a:endParaRPr>
              </a:p>
            </p:txBody>
          </p:sp>
        </p:grpSp>
        <p:sp>
          <p:nvSpPr>
            <p:cNvPr id="1241" name="Google Shape;1241;p24"/>
            <p:cNvSpPr txBox="1"/>
            <p:nvPr/>
          </p:nvSpPr>
          <p:spPr>
            <a:xfrm>
              <a:off x="8201192" y="1529425"/>
              <a:ext cx="2334600" cy="238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50"/>
                <a:buFont typeface="Arial"/>
                <a:buNone/>
              </a:pPr>
              <a:endParaRPr sz="950" b="0" i="0" u="none" strike="noStrike" cap="none">
                <a:solidFill>
                  <a:srgbClr val="595959"/>
                </a:solidFill>
                <a:latin typeface="Montserrat"/>
                <a:ea typeface="Montserrat"/>
                <a:cs typeface="Montserrat"/>
                <a:sym typeface="Montserrat"/>
              </a:endParaRPr>
            </a:p>
          </p:txBody>
        </p:sp>
      </p:grpSp>
      <p:sp>
        <p:nvSpPr>
          <p:cNvPr id="1242" name="Google Shape;1242;p24"/>
          <p:cNvSpPr txBox="1"/>
          <p:nvPr/>
        </p:nvSpPr>
        <p:spPr>
          <a:xfrm>
            <a:off x="9985859" y="1427720"/>
            <a:ext cx="7326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ZA" sz="1000" b="0" i="0" u="none" strike="noStrike" cap="none">
                <a:solidFill>
                  <a:schemeClr val="lt1"/>
                </a:solidFill>
                <a:latin typeface="Montserrat"/>
                <a:ea typeface="Montserrat"/>
                <a:cs typeface="Montserrat"/>
                <a:sym typeface="Montserrat"/>
              </a:rPr>
              <a:t>Reflect and Iterate </a:t>
            </a:r>
            <a:endParaRPr sz="1400" b="0" i="0" u="none" strike="noStrike" cap="none">
              <a:solidFill>
                <a:srgbClr val="000000"/>
              </a:solidFill>
              <a:latin typeface="Arial"/>
              <a:ea typeface="Arial"/>
              <a:cs typeface="Arial"/>
              <a:sym typeface="Arial"/>
            </a:endParaRPr>
          </a:p>
        </p:txBody>
      </p:sp>
      <p:sp>
        <p:nvSpPr>
          <p:cNvPr id="1243" name="Google Shape;1243;p24"/>
          <p:cNvSpPr txBox="1"/>
          <p:nvPr/>
        </p:nvSpPr>
        <p:spPr>
          <a:xfrm>
            <a:off x="1022654" y="691719"/>
            <a:ext cx="10054800" cy="261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ZA" sz="1100" b="1" i="0" u="none" strike="noStrike" cap="none">
                <a:solidFill>
                  <a:schemeClr val="lt1"/>
                </a:solidFill>
                <a:latin typeface="Montserrat Light"/>
                <a:ea typeface="Montserrat Light"/>
                <a:cs typeface="Montserrat Light"/>
                <a:sym typeface="Montserrat Light"/>
              </a:rPr>
              <a:t>Inquiry Phase: Exploring the buying of a car – Grade 6 Math</a:t>
            </a:r>
            <a:endParaRPr sz="1400" b="0" i="0" u="none" strike="noStrike" cap="none">
              <a:solidFill>
                <a:srgbClr val="000000"/>
              </a:solidFill>
              <a:latin typeface="Arial"/>
              <a:ea typeface="Arial"/>
              <a:cs typeface="Arial"/>
              <a:sym typeface="Arial"/>
            </a:endParaRPr>
          </a:p>
        </p:txBody>
      </p:sp>
      <p:grpSp>
        <p:nvGrpSpPr>
          <p:cNvPr id="1244" name="Google Shape;1244;p24"/>
          <p:cNvGrpSpPr/>
          <p:nvPr/>
        </p:nvGrpSpPr>
        <p:grpSpPr>
          <a:xfrm>
            <a:off x="-9104" y="2796448"/>
            <a:ext cx="10642299" cy="1875234"/>
            <a:chOff x="-9104" y="2796448"/>
            <a:chExt cx="10642299" cy="1875234"/>
          </a:xfrm>
        </p:grpSpPr>
        <p:sp>
          <p:nvSpPr>
            <p:cNvPr id="1245" name="Google Shape;1245;p24"/>
            <p:cNvSpPr/>
            <p:nvPr/>
          </p:nvSpPr>
          <p:spPr>
            <a:xfrm>
              <a:off x="-4" y="3024082"/>
              <a:ext cx="836400" cy="1647600"/>
            </a:xfrm>
            <a:prstGeom prst="rect">
              <a:avLst/>
            </a:prstGeom>
            <a:solidFill>
              <a:srgbClr val="EE36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6" name="Google Shape;1246;p24"/>
            <p:cNvSpPr/>
            <p:nvPr/>
          </p:nvSpPr>
          <p:spPr>
            <a:xfrm>
              <a:off x="-399" y="2797200"/>
              <a:ext cx="10597800" cy="273000"/>
            </a:xfrm>
            <a:prstGeom prst="rect">
              <a:avLst/>
            </a:prstGeom>
            <a:solidFill>
              <a:srgbClr val="EE36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247" name="Google Shape;1247;p24"/>
            <p:cNvGrpSpPr/>
            <p:nvPr/>
          </p:nvGrpSpPr>
          <p:grpSpPr>
            <a:xfrm>
              <a:off x="-9104" y="3224073"/>
              <a:ext cx="912600" cy="1193747"/>
              <a:chOff x="9043165" y="2917554"/>
              <a:chExt cx="912600" cy="1193747"/>
            </a:xfrm>
          </p:grpSpPr>
          <p:sp>
            <p:nvSpPr>
              <p:cNvPr id="1248" name="Google Shape;1248;p24"/>
              <p:cNvSpPr/>
              <p:nvPr/>
            </p:nvSpPr>
            <p:spPr>
              <a:xfrm>
                <a:off x="9043165" y="3465101"/>
                <a:ext cx="9126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ZA" sz="1200" b="1" i="0" u="none" strike="noStrike" cap="none">
                    <a:solidFill>
                      <a:schemeClr val="lt1"/>
                    </a:solidFill>
                    <a:latin typeface="Montserrat"/>
                    <a:ea typeface="Montserrat"/>
                    <a:cs typeface="Montserrat"/>
                    <a:sym typeface="Montserrat"/>
                  </a:rPr>
                  <a:t>Problem- based Learning</a:t>
                </a:r>
                <a:endParaRPr sz="1400" b="0" i="0" u="none" strike="noStrike" cap="none">
                  <a:solidFill>
                    <a:srgbClr val="000000"/>
                  </a:solidFill>
                  <a:latin typeface="Arial"/>
                  <a:ea typeface="Arial"/>
                  <a:cs typeface="Arial"/>
                  <a:sym typeface="Arial"/>
                </a:endParaRPr>
              </a:p>
            </p:txBody>
          </p:sp>
          <p:pic>
            <p:nvPicPr>
              <p:cNvPr id="1249" name="Google Shape;1249;p24"/>
              <p:cNvPicPr preferRelativeResize="0"/>
              <p:nvPr/>
            </p:nvPicPr>
            <p:blipFill rotWithShape="1">
              <a:blip r:embed="rId5">
                <a:alphaModFix/>
              </a:blip>
              <a:srcRect/>
              <a:stretch/>
            </p:blipFill>
            <p:spPr>
              <a:xfrm>
                <a:off x="9205474" y="2917554"/>
                <a:ext cx="546197" cy="497709"/>
              </a:xfrm>
              <a:prstGeom prst="rect">
                <a:avLst/>
              </a:prstGeom>
              <a:noFill/>
              <a:ln>
                <a:noFill/>
              </a:ln>
            </p:spPr>
          </p:pic>
        </p:grpSp>
        <p:grpSp>
          <p:nvGrpSpPr>
            <p:cNvPr id="1250" name="Google Shape;1250;p24"/>
            <p:cNvGrpSpPr/>
            <p:nvPr/>
          </p:nvGrpSpPr>
          <p:grpSpPr>
            <a:xfrm>
              <a:off x="900169" y="3059079"/>
              <a:ext cx="2131895" cy="482560"/>
              <a:chOff x="3807279" y="4286765"/>
              <a:chExt cx="2131895" cy="482560"/>
            </a:xfrm>
          </p:grpSpPr>
          <p:sp>
            <p:nvSpPr>
              <p:cNvPr id="1251" name="Google Shape;1251;p24"/>
              <p:cNvSpPr txBox="1"/>
              <p:nvPr/>
            </p:nvSpPr>
            <p:spPr>
              <a:xfrm>
                <a:off x="4609274" y="4307625"/>
                <a:ext cx="13299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ZA" sz="800" b="0" i="1" u="none" strike="noStrike" cap="none">
                    <a:solidFill>
                      <a:schemeClr val="accent2"/>
                    </a:solidFill>
                    <a:latin typeface="Montserrat"/>
                    <a:ea typeface="Montserrat"/>
                    <a:cs typeface="Montserrat"/>
                    <a:sym typeface="Montserrat"/>
                  </a:rPr>
                  <a:t>Ask lots of questions to help you define your problem</a:t>
                </a:r>
                <a:endParaRPr sz="1400" b="0" i="0" u="none" strike="noStrike" cap="none">
                  <a:solidFill>
                    <a:srgbClr val="000000"/>
                  </a:solidFill>
                  <a:latin typeface="Arial"/>
                  <a:ea typeface="Arial"/>
                  <a:cs typeface="Arial"/>
                  <a:sym typeface="Arial"/>
                </a:endParaRPr>
              </a:p>
            </p:txBody>
          </p:sp>
          <p:grpSp>
            <p:nvGrpSpPr>
              <p:cNvPr id="1252" name="Google Shape;1252;p24"/>
              <p:cNvGrpSpPr/>
              <p:nvPr/>
            </p:nvGrpSpPr>
            <p:grpSpPr>
              <a:xfrm>
                <a:off x="3807279" y="4286765"/>
                <a:ext cx="883091" cy="430375"/>
                <a:chOff x="3868980" y="4352745"/>
                <a:chExt cx="883091" cy="430375"/>
              </a:xfrm>
            </p:grpSpPr>
            <p:grpSp>
              <p:nvGrpSpPr>
                <p:cNvPr id="1253" name="Google Shape;1253;p24"/>
                <p:cNvGrpSpPr/>
                <p:nvPr/>
              </p:nvGrpSpPr>
              <p:grpSpPr>
                <a:xfrm>
                  <a:off x="3888770" y="4364538"/>
                  <a:ext cx="863301" cy="418582"/>
                  <a:chOff x="3682323" y="4342308"/>
                  <a:chExt cx="863301" cy="418582"/>
                </a:xfrm>
              </p:grpSpPr>
              <p:sp>
                <p:nvSpPr>
                  <p:cNvPr id="1254" name="Google Shape;1254;p24"/>
                  <p:cNvSpPr txBox="1"/>
                  <p:nvPr/>
                </p:nvSpPr>
                <p:spPr>
                  <a:xfrm>
                    <a:off x="3823824" y="4514590"/>
                    <a:ext cx="7218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ZA" sz="1000" b="0" i="0" u="none" strike="noStrike" cap="none">
                        <a:solidFill>
                          <a:schemeClr val="accent2"/>
                        </a:solidFill>
                        <a:latin typeface="Montserrat"/>
                        <a:ea typeface="Montserrat"/>
                        <a:cs typeface="Montserrat"/>
                        <a:sym typeface="Montserrat"/>
                      </a:rPr>
                      <a:t>DEFINE</a:t>
                    </a:r>
                    <a:endParaRPr sz="1400" b="0" i="0" u="none" strike="noStrike" cap="none">
                      <a:solidFill>
                        <a:srgbClr val="000000"/>
                      </a:solidFill>
                      <a:latin typeface="Arial"/>
                      <a:ea typeface="Arial"/>
                      <a:cs typeface="Arial"/>
                      <a:sym typeface="Arial"/>
                    </a:endParaRPr>
                  </a:p>
                </p:txBody>
              </p:sp>
              <p:grpSp>
                <p:nvGrpSpPr>
                  <p:cNvPr id="1255" name="Google Shape;1255;p24"/>
                  <p:cNvGrpSpPr/>
                  <p:nvPr/>
                </p:nvGrpSpPr>
                <p:grpSpPr>
                  <a:xfrm>
                    <a:off x="3682323" y="4342308"/>
                    <a:ext cx="768425" cy="394098"/>
                    <a:chOff x="3827438" y="5585999"/>
                    <a:chExt cx="768425" cy="394098"/>
                  </a:xfrm>
                </p:grpSpPr>
                <p:pic>
                  <p:nvPicPr>
                    <p:cNvPr id="1256" name="Google Shape;1256;p24"/>
                    <p:cNvPicPr preferRelativeResize="0"/>
                    <p:nvPr/>
                  </p:nvPicPr>
                  <p:blipFill rotWithShape="1">
                    <a:blip r:embed="rId6">
                      <a:alphaModFix/>
                    </a:blip>
                    <a:srcRect/>
                    <a:stretch/>
                  </p:blipFill>
                  <p:spPr>
                    <a:xfrm>
                      <a:off x="3827438" y="5585999"/>
                      <a:ext cx="264277" cy="394098"/>
                    </a:xfrm>
                    <a:prstGeom prst="rect">
                      <a:avLst/>
                    </a:prstGeom>
                    <a:noFill/>
                    <a:ln>
                      <a:noFill/>
                    </a:ln>
                  </p:spPr>
                </p:pic>
                <p:cxnSp>
                  <p:nvCxnSpPr>
                    <p:cNvPr id="1257" name="Google Shape;1257;p24"/>
                    <p:cNvCxnSpPr/>
                    <p:nvPr/>
                  </p:nvCxnSpPr>
                  <p:spPr>
                    <a:xfrm>
                      <a:off x="3951763" y="5963648"/>
                      <a:ext cx="644100" cy="0"/>
                    </a:xfrm>
                    <a:prstGeom prst="straightConnector1">
                      <a:avLst/>
                    </a:prstGeom>
                    <a:noFill/>
                    <a:ln w="12700" cap="flat" cmpd="sng">
                      <a:solidFill>
                        <a:srgbClr val="EE368F"/>
                      </a:solidFill>
                      <a:prstDash val="solid"/>
                      <a:miter lim="800000"/>
                      <a:headEnd type="none" w="sm" len="sm"/>
                      <a:tailEnd type="none" w="sm" len="sm"/>
                    </a:ln>
                  </p:spPr>
                </p:cxnSp>
              </p:grpSp>
            </p:grpSp>
            <p:sp>
              <p:nvSpPr>
                <p:cNvPr id="1258" name="Google Shape;1258;p24"/>
                <p:cNvSpPr txBox="1"/>
                <p:nvPr/>
              </p:nvSpPr>
              <p:spPr>
                <a:xfrm>
                  <a:off x="3868980" y="4352745"/>
                  <a:ext cx="3039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ZA" sz="1600" b="1" i="0" u="none" strike="noStrike" cap="none">
                      <a:solidFill>
                        <a:schemeClr val="accent2"/>
                      </a:solidFill>
                      <a:latin typeface="Montserrat"/>
                      <a:ea typeface="Montserrat"/>
                      <a:cs typeface="Montserrat"/>
                      <a:sym typeface="Montserrat"/>
                    </a:rPr>
                    <a:t>5</a:t>
                  </a:r>
                  <a:endParaRPr sz="1400" b="0" i="0" u="none" strike="noStrike" cap="none">
                    <a:solidFill>
                      <a:srgbClr val="000000"/>
                    </a:solidFill>
                    <a:latin typeface="Arial"/>
                    <a:ea typeface="Arial"/>
                    <a:cs typeface="Arial"/>
                    <a:sym typeface="Arial"/>
                  </a:endParaRPr>
                </a:p>
              </p:txBody>
            </p:sp>
          </p:grpSp>
        </p:grpSp>
        <p:grpSp>
          <p:nvGrpSpPr>
            <p:cNvPr id="1259" name="Google Shape;1259;p24"/>
            <p:cNvGrpSpPr/>
            <p:nvPr/>
          </p:nvGrpSpPr>
          <p:grpSpPr>
            <a:xfrm>
              <a:off x="5848833" y="3112634"/>
              <a:ext cx="2517847" cy="475465"/>
              <a:chOff x="3260728" y="3655892"/>
              <a:chExt cx="2517847" cy="475465"/>
            </a:xfrm>
          </p:grpSpPr>
          <p:sp>
            <p:nvSpPr>
              <p:cNvPr id="1260" name="Google Shape;1260;p24"/>
              <p:cNvSpPr txBox="1"/>
              <p:nvPr/>
            </p:nvSpPr>
            <p:spPr>
              <a:xfrm>
                <a:off x="4307975" y="3669657"/>
                <a:ext cx="14706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ZA" sz="800" b="0" i="1" u="none" strike="noStrike" cap="none">
                    <a:solidFill>
                      <a:schemeClr val="accent2"/>
                    </a:solidFill>
                    <a:latin typeface="Montserrat"/>
                    <a:ea typeface="Montserrat"/>
                    <a:cs typeface="Montserrat"/>
                    <a:sym typeface="Montserrat"/>
                  </a:rPr>
                  <a:t>Brainstorm as many solutions to your problem as you can</a:t>
                </a:r>
                <a:endParaRPr sz="1400" b="0" i="0" u="none" strike="noStrike" cap="none">
                  <a:solidFill>
                    <a:srgbClr val="000000"/>
                  </a:solidFill>
                  <a:latin typeface="Arial"/>
                  <a:ea typeface="Arial"/>
                  <a:cs typeface="Arial"/>
                  <a:sym typeface="Arial"/>
                </a:endParaRPr>
              </a:p>
            </p:txBody>
          </p:sp>
          <p:grpSp>
            <p:nvGrpSpPr>
              <p:cNvPr id="1261" name="Google Shape;1261;p24"/>
              <p:cNvGrpSpPr/>
              <p:nvPr/>
            </p:nvGrpSpPr>
            <p:grpSpPr>
              <a:xfrm>
                <a:off x="3260728" y="3655892"/>
                <a:ext cx="1257039" cy="449253"/>
                <a:chOff x="3269349" y="4175354"/>
                <a:chExt cx="1257039" cy="449253"/>
              </a:xfrm>
            </p:grpSpPr>
            <p:grpSp>
              <p:nvGrpSpPr>
                <p:cNvPr id="1262" name="Google Shape;1262;p24"/>
                <p:cNvGrpSpPr/>
                <p:nvPr/>
              </p:nvGrpSpPr>
              <p:grpSpPr>
                <a:xfrm>
                  <a:off x="3283172" y="4195036"/>
                  <a:ext cx="1243216" cy="429571"/>
                  <a:chOff x="3157102" y="4175788"/>
                  <a:chExt cx="1243216" cy="429571"/>
                </a:xfrm>
              </p:grpSpPr>
              <p:sp>
                <p:nvSpPr>
                  <p:cNvPr id="1263" name="Google Shape;1263;p24"/>
                  <p:cNvSpPr txBox="1"/>
                  <p:nvPr/>
                </p:nvSpPr>
                <p:spPr>
                  <a:xfrm>
                    <a:off x="3312518" y="4359059"/>
                    <a:ext cx="10878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ZA" sz="1000" b="0" i="0" u="none" strike="noStrike" cap="none">
                        <a:solidFill>
                          <a:schemeClr val="accent2"/>
                        </a:solidFill>
                        <a:latin typeface="Montserrat"/>
                        <a:ea typeface="Montserrat"/>
                        <a:cs typeface="Montserrat"/>
                        <a:sym typeface="Montserrat"/>
                      </a:rPr>
                      <a:t>BRAINSTORM</a:t>
                    </a:r>
                    <a:endParaRPr sz="1400" b="0" i="0" u="none" strike="noStrike" cap="none">
                      <a:solidFill>
                        <a:srgbClr val="000000"/>
                      </a:solidFill>
                      <a:latin typeface="Arial"/>
                      <a:ea typeface="Arial"/>
                      <a:cs typeface="Arial"/>
                      <a:sym typeface="Arial"/>
                    </a:endParaRPr>
                  </a:p>
                </p:txBody>
              </p:sp>
              <p:grpSp>
                <p:nvGrpSpPr>
                  <p:cNvPr id="1264" name="Google Shape;1264;p24"/>
                  <p:cNvGrpSpPr/>
                  <p:nvPr/>
                </p:nvGrpSpPr>
                <p:grpSpPr>
                  <a:xfrm>
                    <a:off x="3157102" y="4175788"/>
                    <a:ext cx="1158738" cy="394098"/>
                    <a:chOff x="3624520" y="5768681"/>
                    <a:chExt cx="1158738" cy="394098"/>
                  </a:xfrm>
                </p:grpSpPr>
                <p:pic>
                  <p:nvPicPr>
                    <p:cNvPr id="1265" name="Google Shape;1265;p24"/>
                    <p:cNvPicPr preferRelativeResize="0"/>
                    <p:nvPr/>
                  </p:nvPicPr>
                  <p:blipFill rotWithShape="1">
                    <a:blip r:embed="rId6">
                      <a:alphaModFix/>
                    </a:blip>
                    <a:srcRect/>
                    <a:stretch/>
                  </p:blipFill>
                  <p:spPr>
                    <a:xfrm>
                      <a:off x="3624520" y="5768681"/>
                      <a:ext cx="264277" cy="394098"/>
                    </a:xfrm>
                    <a:prstGeom prst="rect">
                      <a:avLst/>
                    </a:prstGeom>
                    <a:noFill/>
                    <a:ln>
                      <a:noFill/>
                    </a:ln>
                  </p:spPr>
                </p:pic>
                <p:cxnSp>
                  <p:nvCxnSpPr>
                    <p:cNvPr id="1266" name="Google Shape;1266;p24"/>
                    <p:cNvCxnSpPr/>
                    <p:nvPr/>
                  </p:nvCxnSpPr>
                  <p:spPr>
                    <a:xfrm>
                      <a:off x="3756658" y="6151483"/>
                      <a:ext cx="1026600" cy="0"/>
                    </a:xfrm>
                    <a:prstGeom prst="straightConnector1">
                      <a:avLst/>
                    </a:prstGeom>
                    <a:noFill/>
                    <a:ln w="12700" cap="flat" cmpd="sng">
                      <a:solidFill>
                        <a:srgbClr val="EE368F"/>
                      </a:solidFill>
                      <a:prstDash val="solid"/>
                      <a:miter lim="800000"/>
                      <a:headEnd type="none" w="sm" len="sm"/>
                      <a:tailEnd type="none" w="sm" len="sm"/>
                    </a:ln>
                  </p:spPr>
                </p:cxnSp>
              </p:grpSp>
            </p:grpSp>
            <p:sp>
              <p:nvSpPr>
                <p:cNvPr id="1267" name="Google Shape;1267;p24"/>
                <p:cNvSpPr txBox="1"/>
                <p:nvPr/>
              </p:nvSpPr>
              <p:spPr>
                <a:xfrm>
                  <a:off x="3269349" y="4175354"/>
                  <a:ext cx="3039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ZA" sz="1600" b="1" i="0" u="none" strike="noStrike" cap="none">
                      <a:solidFill>
                        <a:schemeClr val="accent2"/>
                      </a:solidFill>
                      <a:latin typeface="Montserrat"/>
                      <a:ea typeface="Montserrat"/>
                      <a:cs typeface="Montserrat"/>
                      <a:sym typeface="Montserrat"/>
                    </a:rPr>
                    <a:t>7</a:t>
                  </a:r>
                  <a:endParaRPr sz="1400" b="0" i="0" u="none" strike="noStrike" cap="none">
                    <a:solidFill>
                      <a:srgbClr val="000000"/>
                    </a:solidFill>
                    <a:latin typeface="Arial"/>
                    <a:ea typeface="Arial"/>
                    <a:cs typeface="Arial"/>
                    <a:sym typeface="Arial"/>
                  </a:endParaRPr>
                </a:p>
              </p:txBody>
            </p:sp>
          </p:grpSp>
        </p:grpSp>
        <p:grpSp>
          <p:nvGrpSpPr>
            <p:cNvPr id="1268" name="Google Shape;1268;p24"/>
            <p:cNvGrpSpPr/>
            <p:nvPr/>
          </p:nvGrpSpPr>
          <p:grpSpPr>
            <a:xfrm>
              <a:off x="3440515" y="3116495"/>
              <a:ext cx="2057965" cy="489666"/>
              <a:chOff x="3495717" y="3919914"/>
              <a:chExt cx="2057965" cy="489666"/>
            </a:xfrm>
          </p:grpSpPr>
          <p:sp>
            <p:nvSpPr>
              <p:cNvPr id="1269" name="Google Shape;1269;p24"/>
              <p:cNvSpPr txBox="1"/>
              <p:nvPr/>
            </p:nvSpPr>
            <p:spPr>
              <a:xfrm>
                <a:off x="4202182" y="3947880"/>
                <a:ext cx="13515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ZA" sz="800" b="0" i="1" u="none" strike="noStrike" cap="none">
                    <a:solidFill>
                      <a:schemeClr val="accent2"/>
                    </a:solidFill>
                    <a:latin typeface="Montserrat"/>
                    <a:ea typeface="Montserrat"/>
                    <a:cs typeface="Montserrat"/>
                    <a:sym typeface="Montserrat"/>
                  </a:rPr>
                  <a:t>Consider the different points of view to understand more</a:t>
                </a:r>
                <a:endParaRPr sz="1400" b="0" i="0" u="none" strike="noStrike" cap="none">
                  <a:solidFill>
                    <a:srgbClr val="000000"/>
                  </a:solidFill>
                  <a:latin typeface="Arial"/>
                  <a:ea typeface="Arial"/>
                  <a:cs typeface="Arial"/>
                  <a:sym typeface="Arial"/>
                </a:endParaRPr>
              </a:p>
            </p:txBody>
          </p:sp>
          <p:grpSp>
            <p:nvGrpSpPr>
              <p:cNvPr id="1270" name="Google Shape;1270;p24"/>
              <p:cNvGrpSpPr/>
              <p:nvPr/>
            </p:nvGrpSpPr>
            <p:grpSpPr>
              <a:xfrm>
                <a:off x="3495717" y="3919914"/>
                <a:ext cx="951279" cy="448654"/>
                <a:chOff x="3325895" y="3601196"/>
                <a:chExt cx="951279" cy="448654"/>
              </a:xfrm>
            </p:grpSpPr>
            <p:grpSp>
              <p:nvGrpSpPr>
                <p:cNvPr id="1271" name="Google Shape;1271;p24"/>
                <p:cNvGrpSpPr/>
                <p:nvPr/>
              </p:nvGrpSpPr>
              <p:grpSpPr>
                <a:xfrm>
                  <a:off x="3351737" y="3627462"/>
                  <a:ext cx="861087" cy="394098"/>
                  <a:chOff x="3831205" y="5605070"/>
                  <a:chExt cx="861087" cy="394098"/>
                </a:xfrm>
              </p:grpSpPr>
              <p:pic>
                <p:nvPicPr>
                  <p:cNvPr id="1272" name="Google Shape;1272;p24"/>
                  <p:cNvPicPr preferRelativeResize="0"/>
                  <p:nvPr/>
                </p:nvPicPr>
                <p:blipFill rotWithShape="1">
                  <a:blip r:embed="rId6">
                    <a:alphaModFix/>
                  </a:blip>
                  <a:srcRect/>
                  <a:stretch/>
                </p:blipFill>
                <p:spPr>
                  <a:xfrm>
                    <a:off x="3831205" y="5605070"/>
                    <a:ext cx="264277" cy="394098"/>
                  </a:xfrm>
                  <a:prstGeom prst="rect">
                    <a:avLst/>
                  </a:prstGeom>
                  <a:noFill/>
                  <a:ln>
                    <a:noFill/>
                  </a:ln>
                </p:spPr>
              </p:pic>
              <p:cxnSp>
                <p:nvCxnSpPr>
                  <p:cNvPr id="1273" name="Google Shape;1273;p24"/>
                  <p:cNvCxnSpPr/>
                  <p:nvPr/>
                </p:nvCxnSpPr>
                <p:spPr>
                  <a:xfrm>
                    <a:off x="3957292" y="5981151"/>
                    <a:ext cx="735000" cy="0"/>
                  </a:xfrm>
                  <a:prstGeom prst="straightConnector1">
                    <a:avLst/>
                  </a:prstGeom>
                  <a:noFill/>
                  <a:ln w="12700" cap="flat" cmpd="sng">
                    <a:solidFill>
                      <a:srgbClr val="EE368F"/>
                    </a:solidFill>
                    <a:prstDash val="solid"/>
                    <a:miter lim="800000"/>
                    <a:headEnd type="none" w="sm" len="sm"/>
                    <a:tailEnd type="none" w="sm" len="sm"/>
                  </a:ln>
                </p:spPr>
              </p:cxnSp>
            </p:grpSp>
            <p:sp>
              <p:nvSpPr>
                <p:cNvPr id="1274" name="Google Shape;1274;p24"/>
                <p:cNvSpPr txBox="1"/>
                <p:nvPr/>
              </p:nvSpPr>
              <p:spPr>
                <a:xfrm>
                  <a:off x="3456374" y="3803550"/>
                  <a:ext cx="8208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ZA" sz="1000" b="0" i="0" u="none" strike="noStrike" cap="none">
                      <a:solidFill>
                        <a:schemeClr val="accent2"/>
                      </a:solidFill>
                      <a:latin typeface="Montserrat"/>
                      <a:ea typeface="Montserrat"/>
                      <a:cs typeface="Montserrat"/>
                      <a:sym typeface="Montserrat"/>
                    </a:rPr>
                    <a:t>EXPLORE</a:t>
                  </a:r>
                  <a:endParaRPr sz="1400" b="0" i="0" u="none" strike="noStrike" cap="none">
                    <a:solidFill>
                      <a:srgbClr val="000000"/>
                    </a:solidFill>
                    <a:latin typeface="Arial"/>
                    <a:ea typeface="Arial"/>
                    <a:cs typeface="Arial"/>
                    <a:sym typeface="Arial"/>
                  </a:endParaRPr>
                </a:p>
              </p:txBody>
            </p:sp>
            <p:sp>
              <p:nvSpPr>
                <p:cNvPr id="1275" name="Google Shape;1275;p24"/>
                <p:cNvSpPr txBox="1"/>
                <p:nvPr/>
              </p:nvSpPr>
              <p:spPr>
                <a:xfrm>
                  <a:off x="3325895" y="3601196"/>
                  <a:ext cx="3039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ZA" sz="1600" b="1" i="0" u="none" strike="noStrike" cap="none">
                      <a:solidFill>
                        <a:schemeClr val="accent2"/>
                      </a:solidFill>
                      <a:latin typeface="Montserrat"/>
                      <a:ea typeface="Montserrat"/>
                      <a:cs typeface="Montserrat"/>
                      <a:sym typeface="Montserrat"/>
                    </a:rPr>
                    <a:t>6</a:t>
                  </a:r>
                  <a:endParaRPr sz="1400" b="0" i="0" u="none" strike="noStrike" cap="none">
                    <a:solidFill>
                      <a:srgbClr val="000000"/>
                    </a:solidFill>
                    <a:latin typeface="Arial"/>
                    <a:ea typeface="Arial"/>
                    <a:cs typeface="Arial"/>
                    <a:sym typeface="Arial"/>
                  </a:endParaRPr>
                </a:p>
              </p:txBody>
            </p:sp>
          </p:grpSp>
        </p:grpSp>
        <p:grpSp>
          <p:nvGrpSpPr>
            <p:cNvPr id="1276" name="Google Shape;1276;p24"/>
            <p:cNvGrpSpPr/>
            <p:nvPr/>
          </p:nvGrpSpPr>
          <p:grpSpPr>
            <a:xfrm>
              <a:off x="8492417" y="3014709"/>
              <a:ext cx="2140778" cy="584700"/>
              <a:chOff x="3488219" y="3195617"/>
              <a:chExt cx="2140778" cy="584700"/>
            </a:xfrm>
          </p:grpSpPr>
          <p:sp>
            <p:nvSpPr>
              <p:cNvPr id="1277" name="Google Shape;1277;p24"/>
              <p:cNvSpPr txBox="1"/>
              <p:nvPr/>
            </p:nvSpPr>
            <p:spPr>
              <a:xfrm>
                <a:off x="4468597" y="3195617"/>
                <a:ext cx="1160400" cy="58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ZA" sz="800" b="0" i="1" u="none" strike="noStrike" cap="none">
                    <a:solidFill>
                      <a:schemeClr val="accent2"/>
                    </a:solidFill>
                    <a:latin typeface="Montserrat"/>
                    <a:ea typeface="Montserrat"/>
                    <a:cs typeface="Montserrat"/>
                    <a:sym typeface="Montserrat"/>
                  </a:rPr>
                  <a:t>Present the point of view and options to an audience</a:t>
                </a:r>
                <a:endParaRPr sz="1400" b="0" i="0" u="none" strike="noStrike" cap="none">
                  <a:solidFill>
                    <a:srgbClr val="000000"/>
                  </a:solidFill>
                  <a:latin typeface="Arial"/>
                  <a:ea typeface="Arial"/>
                  <a:cs typeface="Arial"/>
                  <a:sym typeface="Arial"/>
                </a:endParaRPr>
              </a:p>
            </p:txBody>
          </p:sp>
          <p:grpSp>
            <p:nvGrpSpPr>
              <p:cNvPr id="1278" name="Google Shape;1278;p24"/>
              <p:cNvGrpSpPr/>
              <p:nvPr/>
            </p:nvGrpSpPr>
            <p:grpSpPr>
              <a:xfrm>
                <a:off x="3488219" y="3283756"/>
                <a:ext cx="973173" cy="434793"/>
                <a:chOff x="3454460" y="3388192"/>
                <a:chExt cx="945471" cy="434793"/>
              </a:xfrm>
            </p:grpSpPr>
            <p:grpSp>
              <p:nvGrpSpPr>
                <p:cNvPr id="1279" name="Google Shape;1279;p24"/>
                <p:cNvGrpSpPr/>
                <p:nvPr/>
              </p:nvGrpSpPr>
              <p:grpSpPr>
                <a:xfrm>
                  <a:off x="3475277" y="3406721"/>
                  <a:ext cx="895338" cy="394098"/>
                  <a:chOff x="3727255" y="5833455"/>
                  <a:chExt cx="895338" cy="394098"/>
                </a:xfrm>
              </p:grpSpPr>
              <p:pic>
                <p:nvPicPr>
                  <p:cNvPr id="1280" name="Google Shape;1280;p24"/>
                  <p:cNvPicPr preferRelativeResize="0"/>
                  <p:nvPr/>
                </p:nvPicPr>
                <p:blipFill rotWithShape="1">
                  <a:blip r:embed="rId7">
                    <a:alphaModFix/>
                  </a:blip>
                  <a:srcRect/>
                  <a:stretch/>
                </p:blipFill>
                <p:spPr>
                  <a:xfrm>
                    <a:off x="3727255" y="5833455"/>
                    <a:ext cx="264277" cy="394098"/>
                  </a:xfrm>
                  <a:prstGeom prst="rect">
                    <a:avLst/>
                  </a:prstGeom>
                  <a:noFill/>
                  <a:ln>
                    <a:noFill/>
                  </a:ln>
                </p:spPr>
              </p:pic>
              <p:cxnSp>
                <p:nvCxnSpPr>
                  <p:cNvPr id="1281" name="Google Shape;1281;p24"/>
                  <p:cNvCxnSpPr/>
                  <p:nvPr/>
                </p:nvCxnSpPr>
                <p:spPr>
                  <a:xfrm>
                    <a:off x="3859393" y="6208947"/>
                    <a:ext cx="763200" cy="0"/>
                  </a:xfrm>
                  <a:prstGeom prst="straightConnector1">
                    <a:avLst/>
                  </a:prstGeom>
                  <a:noFill/>
                  <a:ln w="12700" cap="flat" cmpd="sng">
                    <a:solidFill>
                      <a:srgbClr val="EE368F"/>
                    </a:solidFill>
                    <a:prstDash val="solid"/>
                    <a:miter lim="800000"/>
                    <a:headEnd type="none" w="sm" len="sm"/>
                    <a:tailEnd type="none" w="sm" len="sm"/>
                  </a:ln>
                </p:spPr>
              </p:cxnSp>
            </p:grpSp>
            <p:sp>
              <p:nvSpPr>
                <p:cNvPr id="1282" name="Google Shape;1282;p24"/>
                <p:cNvSpPr txBox="1"/>
                <p:nvPr/>
              </p:nvSpPr>
              <p:spPr>
                <a:xfrm>
                  <a:off x="3565631" y="3576685"/>
                  <a:ext cx="8343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ZA" sz="1000" b="0" i="0" u="none" strike="noStrike" cap="none">
                      <a:solidFill>
                        <a:schemeClr val="accent2"/>
                      </a:solidFill>
                      <a:latin typeface="Montserrat"/>
                      <a:ea typeface="Montserrat"/>
                      <a:cs typeface="Montserrat"/>
                      <a:sym typeface="Montserrat"/>
                    </a:rPr>
                    <a:t>PRESENT</a:t>
                  </a:r>
                  <a:endParaRPr sz="1400" b="0" i="0" u="none" strike="noStrike" cap="none">
                    <a:solidFill>
                      <a:srgbClr val="000000"/>
                    </a:solidFill>
                    <a:latin typeface="Arial"/>
                    <a:ea typeface="Arial"/>
                    <a:cs typeface="Arial"/>
                    <a:sym typeface="Arial"/>
                  </a:endParaRPr>
                </a:p>
              </p:txBody>
            </p:sp>
            <p:sp>
              <p:nvSpPr>
                <p:cNvPr id="1283" name="Google Shape;1283;p24"/>
                <p:cNvSpPr txBox="1"/>
                <p:nvPr/>
              </p:nvSpPr>
              <p:spPr>
                <a:xfrm>
                  <a:off x="3454460" y="3388192"/>
                  <a:ext cx="3039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ZA" sz="1600" b="1" i="0" u="none" strike="noStrike" cap="none">
                      <a:solidFill>
                        <a:schemeClr val="accent2"/>
                      </a:solidFill>
                      <a:latin typeface="Montserrat"/>
                      <a:ea typeface="Montserrat"/>
                      <a:cs typeface="Montserrat"/>
                      <a:sym typeface="Montserrat"/>
                    </a:rPr>
                    <a:t>8</a:t>
                  </a:r>
                  <a:endParaRPr sz="1400" b="0" i="0" u="none" strike="noStrike" cap="none">
                    <a:solidFill>
                      <a:srgbClr val="000000"/>
                    </a:solidFill>
                    <a:latin typeface="Arial"/>
                    <a:ea typeface="Arial"/>
                    <a:cs typeface="Arial"/>
                    <a:sym typeface="Arial"/>
                  </a:endParaRPr>
                </a:p>
              </p:txBody>
            </p:sp>
          </p:grpSp>
        </p:grpSp>
        <p:sp>
          <p:nvSpPr>
            <p:cNvPr id="1284" name="Google Shape;1284;p24"/>
            <p:cNvSpPr txBox="1"/>
            <p:nvPr/>
          </p:nvSpPr>
          <p:spPr>
            <a:xfrm>
              <a:off x="1385715" y="2796448"/>
              <a:ext cx="8754900" cy="261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ZA" sz="1100" b="1" i="0" u="none" strike="noStrike" cap="none">
                  <a:solidFill>
                    <a:schemeClr val="lt1"/>
                  </a:solidFill>
                  <a:latin typeface="Montserrat Light"/>
                  <a:ea typeface="Montserrat Light"/>
                  <a:cs typeface="Montserrat Light"/>
                  <a:sym typeface="Montserrat Light"/>
                </a:rPr>
                <a:t>Problem Phase: xxxxx </a:t>
              </a:r>
              <a:endParaRPr sz="1400" b="0" i="0" u="none" strike="noStrike" cap="none">
                <a:solidFill>
                  <a:srgbClr val="000000"/>
                </a:solidFill>
                <a:latin typeface="Arial"/>
                <a:ea typeface="Arial"/>
                <a:cs typeface="Arial"/>
                <a:sym typeface="Arial"/>
              </a:endParaRPr>
            </a:p>
          </p:txBody>
        </p:sp>
      </p:grpSp>
      <p:sp>
        <p:nvSpPr>
          <p:cNvPr id="1285" name="Google Shape;1285;p24"/>
          <p:cNvSpPr/>
          <p:nvPr/>
        </p:nvSpPr>
        <p:spPr>
          <a:xfrm>
            <a:off x="1848390" y="4885598"/>
            <a:ext cx="80400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ZA" sz="1100" b="1" i="0" u="none" strike="noStrike" cap="none">
                <a:solidFill>
                  <a:schemeClr val="lt1"/>
                </a:solidFill>
                <a:latin typeface="Montserrat Light"/>
                <a:ea typeface="Montserrat Light"/>
                <a:cs typeface="Montserrat Light"/>
                <a:sym typeface="Montserrat Light"/>
              </a:rPr>
              <a:t>Design Phase: Design the prototype, come up with an idea – redo /tweak product or service </a:t>
            </a:r>
            <a:endParaRPr sz="1100" b="1" i="0" u="none" strike="noStrike" cap="none">
              <a:solidFill>
                <a:schemeClr val="lt1"/>
              </a:solidFill>
              <a:latin typeface="Montserrat Light"/>
              <a:ea typeface="Montserrat Light"/>
              <a:cs typeface="Montserrat Light"/>
              <a:sym typeface="Montserrat Light"/>
            </a:endParaRPr>
          </a:p>
        </p:txBody>
      </p:sp>
      <p:sp>
        <p:nvSpPr>
          <p:cNvPr id="1286" name="Google Shape;1286;p24"/>
          <p:cNvSpPr txBox="1"/>
          <p:nvPr/>
        </p:nvSpPr>
        <p:spPr>
          <a:xfrm>
            <a:off x="9434008" y="5914043"/>
            <a:ext cx="30000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endParaRPr sz="1100" b="0" i="1" u="none" strike="noStrike" cap="none">
              <a:solidFill>
                <a:schemeClr val="dk1"/>
              </a:solidFill>
              <a:latin typeface="Montserrat Medium"/>
              <a:ea typeface="Montserrat Medium"/>
              <a:cs typeface="Montserrat Medium"/>
              <a:sym typeface="Montserrat Medium"/>
            </a:endParaRPr>
          </a:p>
        </p:txBody>
      </p:sp>
      <p:grpSp>
        <p:nvGrpSpPr>
          <p:cNvPr id="1287" name="Google Shape;1287;p24"/>
          <p:cNvGrpSpPr/>
          <p:nvPr/>
        </p:nvGrpSpPr>
        <p:grpSpPr>
          <a:xfrm>
            <a:off x="-51888" y="694697"/>
            <a:ext cx="10645691" cy="1884403"/>
            <a:chOff x="-51888" y="694697"/>
            <a:chExt cx="10645691" cy="1884403"/>
          </a:xfrm>
        </p:grpSpPr>
        <p:grpSp>
          <p:nvGrpSpPr>
            <p:cNvPr id="1288" name="Google Shape;1288;p24"/>
            <p:cNvGrpSpPr/>
            <p:nvPr/>
          </p:nvGrpSpPr>
          <p:grpSpPr>
            <a:xfrm>
              <a:off x="949868" y="962226"/>
              <a:ext cx="1978420" cy="851590"/>
              <a:chOff x="949868" y="962226"/>
              <a:chExt cx="1978420" cy="851590"/>
            </a:xfrm>
          </p:grpSpPr>
          <p:sp>
            <p:nvSpPr>
              <p:cNvPr id="1289" name="Google Shape;1289;p24"/>
              <p:cNvSpPr txBox="1"/>
              <p:nvPr/>
            </p:nvSpPr>
            <p:spPr>
              <a:xfrm>
                <a:off x="1997688" y="1016333"/>
                <a:ext cx="9306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ZA" sz="800" b="0" i="1" u="none" strike="noStrike" cap="none">
                    <a:solidFill>
                      <a:schemeClr val="accent4"/>
                    </a:solidFill>
                    <a:latin typeface="Montserrat"/>
                    <a:ea typeface="Montserrat"/>
                    <a:cs typeface="Montserrat"/>
                    <a:sym typeface="Montserrat"/>
                  </a:rPr>
                  <a:t>Think about what you already know </a:t>
                </a:r>
                <a:endParaRPr sz="1400" b="0" i="0" u="none" strike="noStrike" cap="none">
                  <a:solidFill>
                    <a:srgbClr val="000000"/>
                  </a:solidFill>
                  <a:latin typeface="Arial"/>
                  <a:ea typeface="Arial"/>
                  <a:cs typeface="Arial"/>
                  <a:sym typeface="Arial"/>
                </a:endParaRPr>
              </a:p>
            </p:txBody>
          </p:sp>
          <p:grpSp>
            <p:nvGrpSpPr>
              <p:cNvPr id="1290" name="Google Shape;1290;p24"/>
              <p:cNvGrpSpPr/>
              <p:nvPr/>
            </p:nvGrpSpPr>
            <p:grpSpPr>
              <a:xfrm>
                <a:off x="949868" y="962226"/>
                <a:ext cx="1197738" cy="439886"/>
                <a:chOff x="5264318" y="5936446"/>
                <a:chExt cx="1197738" cy="439886"/>
              </a:xfrm>
            </p:grpSpPr>
            <p:sp>
              <p:nvSpPr>
                <p:cNvPr id="1291" name="Google Shape;1291;p24"/>
                <p:cNvSpPr txBox="1"/>
                <p:nvPr/>
              </p:nvSpPr>
              <p:spPr>
                <a:xfrm>
                  <a:off x="5366756" y="6130032"/>
                  <a:ext cx="10953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ZA" sz="1000" b="0" i="0" u="none" strike="noStrike" cap="none">
                      <a:solidFill>
                        <a:schemeClr val="accent4"/>
                      </a:solidFill>
                      <a:latin typeface="Montserrat"/>
                      <a:ea typeface="Montserrat"/>
                      <a:cs typeface="Montserrat"/>
                      <a:sym typeface="Montserrat"/>
                    </a:rPr>
                    <a:t>KNOWLEDGE</a:t>
                  </a:r>
                  <a:endParaRPr sz="1400" b="0" i="0" u="none" strike="noStrike" cap="none">
                    <a:solidFill>
                      <a:srgbClr val="000000"/>
                    </a:solidFill>
                    <a:latin typeface="Arial"/>
                    <a:ea typeface="Arial"/>
                    <a:cs typeface="Arial"/>
                    <a:sym typeface="Arial"/>
                  </a:endParaRPr>
                </a:p>
              </p:txBody>
            </p:sp>
            <p:grpSp>
              <p:nvGrpSpPr>
                <p:cNvPr id="1292" name="Google Shape;1292;p24"/>
                <p:cNvGrpSpPr/>
                <p:nvPr/>
              </p:nvGrpSpPr>
              <p:grpSpPr>
                <a:xfrm>
                  <a:off x="5264318" y="5936446"/>
                  <a:ext cx="1128111" cy="408791"/>
                  <a:chOff x="5228002" y="6263994"/>
                  <a:chExt cx="1128111" cy="408791"/>
                </a:xfrm>
              </p:grpSpPr>
              <p:grpSp>
                <p:nvGrpSpPr>
                  <p:cNvPr id="1293" name="Google Shape;1293;p24"/>
                  <p:cNvGrpSpPr/>
                  <p:nvPr/>
                </p:nvGrpSpPr>
                <p:grpSpPr>
                  <a:xfrm>
                    <a:off x="5228683" y="6278687"/>
                    <a:ext cx="1127430" cy="394098"/>
                    <a:chOff x="5241592" y="5960365"/>
                    <a:chExt cx="1127430" cy="394098"/>
                  </a:xfrm>
                </p:grpSpPr>
                <p:pic>
                  <p:nvPicPr>
                    <p:cNvPr id="1294" name="Google Shape;1294;p24"/>
                    <p:cNvPicPr preferRelativeResize="0"/>
                    <p:nvPr/>
                  </p:nvPicPr>
                  <p:blipFill rotWithShape="1">
                    <a:blip r:embed="rId4">
                      <a:alphaModFix/>
                    </a:blip>
                    <a:srcRect/>
                    <a:stretch/>
                  </p:blipFill>
                  <p:spPr>
                    <a:xfrm>
                      <a:off x="5241592" y="5960365"/>
                      <a:ext cx="264278" cy="394098"/>
                    </a:xfrm>
                    <a:prstGeom prst="rect">
                      <a:avLst/>
                    </a:prstGeom>
                    <a:noFill/>
                    <a:ln>
                      <a:noFill/>
                    </a:ln>
                  </p:spPr>
                </p:pic>
                <p:cxnSp>
                  <p:nvCxnSpPr>
                    <p:cNvPr id="1295" name="Google Shape;1295;p24"/>
                    <p:cNvCxnSpPr/>
                    <p:nvPr/>
                  </p:nvCxnSpPr>
                  <p:spPr>
                    <a:xfrm>
                      <a:off x="5368522" y="6334361"/>
                      <a:ext cx="1000500" cy="0"/>
                    </a:xfrm>
                    <a:prstGeom prst="straightConnector1">
                      <a:avLst/>
                    </a:prstGeom>
                    <a:noFill/>
                    <a:ln w="12700" cap="flat" cmpd="sng">
                      <a:solidFill>
                        <a:srgbClr val="1891D1"/>
                      </a:solidFill>
                      <a:prstDash val="solid"/>
                      <a:miter lim="800000"/>
                      <a:headEnd type="none" w="sm" len="sm"/>
                      <a:tailEnd type="none" w="sm" len="sm"/>
                    </a:ln>
                  </p:spPr>
                </p:cxnSp>
              </p:grpSp>
              <p:sp>
                <p:nvSpPr>
                  <p:cNvPr id="1296" name="Google Shape;1296;p24"/>
                  <p:cNvSpPr txBox="1"/>
                  <p:nvPr/>
                </p:nvSpPr>
                <p:spPr>
                  <a:xfrm>
                    <a:off x="5228002" y="6263994"/>
                    <a:ext cx="3039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ZA" sz="1600" b="1" i="0" u="none" strike="noStrike" cap="none">
                        <a:solidFill>
                          <a:schemeClr val="accent4"/>
                        </a:solidFill>
                        <a:latin typeface="Montserrat"/>
                        <a:ea typeface="Montserrat"/>
                        <a:cs typeface="Montserrat"/>
                        <a:sym typeface="Montserrat"/>
                      </a:rPr>
                      <a:t>1</a:t>
                    </a:r>
                    <a:endParaRPr sz="1400" b="0" i="0" u="none" strike="noStrike" cap="none">
                      <a:solidFill>
                        <a:srgbClr val="000000"/>
                      </a:solidFill>
                      <a:latin typeface="Arial"/>
                      <a:ea typeface="Arial"/>
                      <a:cs typeface="Arial"/>
                      <a:sym typeface="Arial"/>
                    </a:endParaRPr>
                  </a:p>
                </p:txBody>
              </p:sp>
            </p:grpSp>
          </p:grpSp>
          <p:sp>
            <p:nvSpPr>
              <p:cNvPr id="1297" name="Google Shape;1297;p24"/>
              <p:cNvSpPr txBox="1"/>
              <p:nvPr/>
            </p:nvSpPr>
            <p:spPr>
              <a:xfrm>
                <a:off x="1068485" y="1575316"/>
                <a:ext cx="1654500" cy="238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50"/>
                  <a:buFont typeface="Arial"/>
                  <a:buNone/>
                </a:pPr>
                <a:endParaRPr sz="950" b="0" i="0" u="none" strike="noStrike" cap="none">
                  <a:solidFill>
                    <a:srgbClr val="595959"/>
                  </a:solidFill>
                  <a:latin typeface="Montserrat"/>
                  <a:ea typeface="Montserrat"/>
                  <a:cs typeface="Montserrat"/>
                  <a:sym typeface="Montserrat"/>
                </a:endParaRPr>
              </a:p>
            </p:txBody>
          </p:sp>
        </p:grpSp>
        <p:grpSp>
          <p:nvGrpSpPr>
            <p:cNvPr id="1298" name="Google Shape;1298;p24"/>
            <p:cNvGrpSpPr/>
            <p:nvPr/>
          </p:nvGrpSpPr>
          <p:grpSpPr>
            <a:xfrm>
              <a:off x="3166025" y="985549"/>
              <a:ext cx="2555625" cy="868780"/>
              <a:chOff x="3166025" y="985549"/>
              <a:chExt cx="2555625" cy="868780"/>
            </a:xfrm>
          </p:grpSpPr>
          <p:grpSp>
            <p:nvGrpSpPr>
              <p:cNvPr id="1299" name="Google Shape;1299;p24"/>
              <p:cNvGrpSpPr/>
              <p:nvPr/>
            </p:nvGrpSpPr>
            <p:grpSpPr>
              <a:xfrm>
                <a:off x="3166025" y="999144"/>
                <a:ext cx="1650139" cy="468802"/>
                <a:chOff x="3933847" y="5065231"/>
                <a:chExt cx="1650139" cy="468802"/>
              </a:xfrm>
            </p:grpSpPr>
            <p:grpSp>
              <p:nvGrpSpPr>
                <p:cNvPr id="1300" name="Google Shape;1300;p24"/>
                <p:cNvGrpSpPr/>
                <p:nvPr/>
              </p:nvGrpSpPr>
              <p:grpSpPr>
                <a:xfrm>
                  <a:off x="3933847" y="5065231"/>
                  <a:ext cx="1451106" cy="410275"/>
                  <a:chOff x="3933847" y="5065231"/>
                  <a:chExt cx="1451106" cy="410275"/>
                </a:xfrm>
              </p:grpSpPr>
              <p:grpSp>
                <p:nvGrpSpPr>
                  <p:cNvPr id="1301" name="Google Shape;1301;p24"/>
                  <p:cNvGrpSpPr/>
                  <p:nvPr/>
                </p:nvGrpSpPr>
                <p:grpSpPr>
                  <a:xfrm>
                    <a:off x="3954367" y="5081408"/>
                    <a:ext cx="1430586" cy="394098"/>
                    <a:chOff x="3913851" y="5566760"/>
                    <a:chExt cx="1430586" cy="394098"/>
                  </a:xfrm>
                </p:grpSpPr>
                <p:pic>
                  <p:nvPicPr>
                    <p:cNvPr id="1302" name="Google Shape;1302;p24"/>
                    <p:cNvPicPr preferRelativeResize="0"/>
                    <p:nvPr/>
                  </p:nvPicPr>
                  <p:blipFill rotWithShape="1">
                    <a:blip r:embed="rId4">
                      <a:alphaModFix/>
                    </a:blip>
                    <a:srcRect/>
                    <a:stretch/>
                  </p:blipFill>
                  <p:spPr>
                    <a:xfrm>
                      <a:off x="3913851" y="5566760"/>
                      <a:ext cx="264278" cy="394098"/>
                    </a:xfrm>
                    <a:prstGeom prst="rect">
                      <a:avLst/>
                    </a:prstGeom>
                    <a:noFill/>
                    <a:ln>
                      <a:noFill/>
                    </a:ln>
                  </p:spPr>
                </p:pic>
                <p:cxnSp>
                  <p:nvCxnSpPr>
                    <p:cNvPr id="1303" name="Google Shape;1303;p24"/>
                    <p:cNvCxnSpPr/>
                    <p:nvPr/>
                  </p:nvCxnSpPr>
                  <p:spPr>
                    <a:xfrm>
                      <a:off x="4037337" y="5951125"/>
                      <a:ext cx="1307100" cy="0"/>
                    </a:xfrm>
                    <a:prstGeom prst="straightConnector1">
                      <a:avLst/>
                    </a:prstGeom>
                    <a:noFill/>
                    <a:ln w="12700" cap="flat" cmpd="sng">
                      <a:solidFill>
                        <a:srgbClr val="1891D1"/>
                      </a:solidFill>
                      <a:prstDash val="solid"/>
                      <a:miter lim="800000"/>
                      <a:headEnd type="none" w="sm" len="sm"/>
                      <a:tailEnd type="none" w="sm" len="sm"/>
                    </a:ln>
                  </p:spPr>
                </p:cxnSp>
              </p:grpSp>
              <p:sp>
                <p:nvSpPr>
                  <p:cNvPr id="1304" name="Google Shape;1304;p24"/>
                  <p:cNvSpPr txBox="1"/>
                  <p:nvPr/>
                </p:nvSpPr>
                <p:spPr>
                  <a:xfrm>
                    <a:off x="3933847" y="5065231"/>
                    <a:ext cx="3039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ZA" sz="1600" b="1" i="0" u="none" strike="noStrike" cap="none">
                        <a:solidFill>
                          <a:schemeClr val="accent4"/>
                        </a:solidFill>
                        <a:latin typeface="Montserrat"/>
                        <a:ea typeface="Montserrat"/>
                        <a:cs typeface="Montserrat"/>
                        <a:sym typeface="Montserrat"/>
                      </a:rPr>
                      <a:t>2</a:t>
                    </a:r>
                    <a:endParaRPr sz="1400" b="0" i="0" u="none" strike="noStrike" cap="none">
                      <a:solidFill>
                        <a:srgbClr val="000000"/>
                      </a:solidFill>
                      <a:latin typeface="Arial"/>
                      <a:ea typeface="Arial"/>
                      <a:cs typeface="Arial"/>
                      <a:sym typeface="Arial"/>
                    </a:endParaRPr>
                  </a:p>
                </p:txBody>
              </p:sp>
            </p:grpSp>
            <p:sp>
              <p:nvSpPr>
                <p:cNvPr id="1305" name="Google Shape;1305;p24"/>
                <p:cNvSpPr txBox="1"/>
                <p:nvPr/>
              </p:nvSpPr>
              <p:spPr>
                <a:xfrm>
                  <a:off x="4151786" y="5133833"/>
                  <a:ext cx="14322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0" i="0" u="none" strike="noStrike" cap="none">
                      <a:solidFill>
                        <a:schemeClr val="accent4"/>
                      </a:solidFill>
                      <a:latin typeface="Montserrat"/>
                      <a:ea typeface="Montserrat"/>
                      <a:cs typeface="Montserrat"/>
                      <a:sym typeface="Montserrat"/>
                    </a:rPr>
                    <a:t>NEW KNOWLEDGE</a:t>
                  </a:r>
                  <a:endParaRPr sz="1400" b="0" i="0" u="none" strike="noStrike" cap="none">
                    <a:solidFill>
                      <a:srgbClr val="000000"/>
                    </a:solidFill>
                    <a:latin typeface="Arial"/>
                    <a:ea typeface="Arial"/>
                    <a:cs typeface="Arial"/>
                    <a:sym typeface="Arial"/>
                  </a:endParaRPr>
                </a:p>
              </p:txBody>
            </p:sp>
          </p:grpSp>
          <p:sp>
            <p:nvSpPr>
              <p:cNvPr id="1306" name="Google Shape;1306;p24"/>
              <p:cNvSpPr txBox="1"/>
              <p:nvPr/>
            </p:nvSpPr>
            <p:spPr>
              <a:xfrm>
                <a:off x="4476050" y="985549"/>
                <a:ext cx="1245600" cy="58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ZA" sz="800" b="0" i="1" u="none" strike="noStrike" cap="none">
                    <a:solidFill>
                      <a:schemeClr val="accent4"/>
                    </a:solidFill>
                    <a:latin typeface="Montserrat"/>
                    <a:ea typeface="Montserrat"/>
                    <a:cs typeface="Montserrat"/>
                    <a:sym typeface="Montserrat"/>
                  </a:rPr>
                  <a:t>Building on what you already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ZA" sz="800" b="0" i="1" u="none" strike="noStrike" cap="none">
                    <a:solidFill>
                      <a:schemeClr val="accent4"/>
                    </a:solidFill>
                    <a:latin typeface="Montserrat"/>
                    <a:ea typeface="Montserrat"/>
                    <a:cs typeface="Montserrat"/>
                    <a:sym typeface="Montserrat"/>
                  </a:rPr>
                  <a:t>know and add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ZA" sz="800" b="0" i="1" u="none" strike="noStrike" cap="none">
                    <a:solidFill>
                      <a:schemeClr val="accent4"/>
                    </a:solidFill>
                    <a:latin typeface="Montserrat"/>
                    <a:ea typeface="Montserrat"/>
                    <a:cs typeface="Montserrat"/>
                    <a:sym typeface="Montserrat"/>
                  </a:rPr>
                  <a:t>new knowledge </a:t>
                </a:r>
                <a:endParaRPr sz="1400" b="0" i="0" u="none" strike="noStrike" cap="none">
                  <a:solidFill>
                    <a:srgbClr val="000000"/>
                  </a:solidFill>
                  <a:latin typeface="Arial"/>
                  <a:ea typeface="Arial"/>
                  <a:cs typeface="Arial"/>
                  <a:sym typeface="Arial"/>
                </a:endParaRPr>
              </a:p>
            </p:txBody>
          </p:sp>
          <p:sp>
            <p:nvSpPr>
              <p:cNvPr id="1307" name="Google Shape;1307;p24"/>
              <p:cNvSpPr txBox="1"/>
              <p:nvPr/>
            </p:nvSpPr>
            <p:spPr>
              <a:xfrm>
                <a:off x="3232292" y="1615829"/>
                <a:ext cx="2389500" cy="238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50"/>
                  <a:buFont typeface="Arial"/>
                  <a:buNone/>
                </a:pPr>
                <a:endParaRPr sz="950" b="0" i="0" u="none" strike="noStrike" cap="none">
                  <a:solidFill>
                    <a:srgbClr val="595959"/>
                  </a:solidFill>
                  <a:latin typeface="Montserrat"/>
                  <a:ea typeface="Montserrat"/>
                  <a:cs typeface="Montserrat"/>
                  <a:sym typeface="Montserrat"/>
                </a:endParaRPr>
              </a:p>
            </p:txBody>
          </p:sp>
        </p:grpSp>
        <p:grpSp>
          <p:nvGrpSpPr>
            <p:cNvPr id="1308" name="Google Shape;1308;p24"/>
            <p:cNvGrpSpPr/>
            <p:nvPr/>
          </p:nvGrpSpPr>
          <p:grpSpPr>
            <a:xfrm>
              <a:off x="5754869" y="1029712"/>
              <a:ext cx="2424000" cy="734259"/>
              <a:chOff x="5754869" y="1029712"/>
              <a:chExt cx="2424000" cy="734259"/>
            </a:xfrm>
          </p:grpSpPr>
          <p:grpSp>
            <p:nvGrpSpPr>
              <p:cNvPr id="1309" name="Google Shape;1309;p24"/>
              <p:cNvGrpSpPr/>
              <p:nvPr/>
            </p:nvGrpSpPr>
            <p:grpSpPr>
              <a:xfrm>
                <a:off x="5779249" y="1029712"/>
                <a:ext cx="2289753" cy="419340"/>
                <a:chOff x="3929717" y="5616935"/>
                <a:chExt cx="2289753" cy="419340"/>
              </a:xfrm>
            </p:grpSpPr>
            <p:sp>
              <p:nvSpPr>
                <p:cNvPr id="1310" name="Google Shape;1310;p24"/>
                <p:cNvSpPr txBox="1"/>
                <p:nvPr/>
              </p:nvSpPr>
              <p:spPr>
                <a:xfrm>
                  <a:off x="4768070" y="5682355"/>
                  <a:ext cx="14514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ZA" sz="800" b="0" i="1" u="none" strike="noStrike" cap="none">
                      <a:solidFill>
                        <a:schemeClr val="accent4"/>
                      </a:solidFill>
                      <a:latin typeface="Montserrat"/>
                      <a:ea typeface="Montserrat"/>
                      <a:cs typeface="Montserrat"/>
                      <a:sym typeface="Montserrat"/>
                    </a:rPr>
                    <a:t>Order and categorise your existing knowledge </a:t>
                  </a:r>
                  <a:endParaRPr sz="1400" b="0" i="0" u="none" strike="noStrike" cap="none">
                    <a:solidFill>
                      <a:srgbClr val="000000"/>
                    </a:solidFill>
                    <a:latin typeface="Arial"/>
                    <a:ea typeface="Arial"/>
                    <a:cs typeface="Arial"/>
                    <a:sym typeface="Arial"/>
                  </a:endParaRPr>
                </a:p>
              </p:txBody>
            </p:sp>
            <p:grpSp>
              <p:nvGrpSpPr>
                <p:cNvPr id="1311" name="Google Shape;1311;p24"/>
                <p:cNvGrpSpPr/>
                <p:nvPr/>
              </p:nvGrpSpPr>
              <p:grpSpPr>
                <a:xfrm>
                  <a:off x="3929717" y="5616935"/>
                  <a:ext cx="889840" cy="419340"/>
                  <a:chOff x="3936658" y="5596191"/>
                  <a:chExt cx="889840" cy="419340"/>
                </a:xfrm>
              </p:grpSpPr>
              <p:sp>
                <p:nvSpPr>
                  <p:cNvPr id="1312" name="Google Shape;1312;p24"/>
                  <p:cNvSpPr txBox="1"/>
                  <p:nvPr/>
                </p:nvSpPr>
                <p:spPr>
                  <a:xfrm>
                    <a:off x="4124498" y="5769231"/>
                    <a:ext cx="7020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0" i="0" u="none" strike="noStrike" cap="none">
                        <a:solidFill>
                          <a:schemeClr val="accent4"/>
                        </a:solidFill>
                        <a:latin typeface="Montserrat"/>
                        <a:ea typeface="Montserrat"/>
                        <a:cs typeface="Montserrat"/>
                        <a:sym typeface="Montserrat"/>
                      </a:rPr>
                      <a:t>ORDER</a:t>
                    </a:r>
                    <a:endParaRPr sz="1400" b="0" i="0" u="none" strike="noStrike" cap="none">
                      <a:solidFill>
                        <a:srgbClr val="000000"/>
                      </a:solidFill>
                      <a:latin typeface="Arial"/>
                      <a:ea typeface="Arial"/>
                      <a:cs typeface="Arial"/>
                      <a:sym typeface="Arial"/>
                    </a:endParaRPr>
                  </a:p>
                </p:txBody>
              </p:sp>
              <p:grpSp>
                <p:nvGrpSpPr>
                  <p:cNvPr id="1313" name="Google Shape;1313;p24"/>
                  <p:cNvGrpSpPr/>
                  <p:nvPr/>
                </p:nvGrpSpPr>
                <p:grpSpPr>
                  <a:xfrm>
                    <a:off x="3936658" y="5596191"/>
                    <a:ext cx="784929" cy="394098"/>
                    <a:chOff x="3936658" y="5596191"/>
                    <a:chExt cx="784929" cy="394098"/>
                  </a:xfrm>
                </p:grpSpPr>
                <p:grpSp>
                  <p:nvGrpSpPr>
                    <p:cNvPr id="1314" name="Google Shape;1314;p24"/>
                    <p:cNvGrpSpPr/>
                    <p:nvPr/>
                  </p:nvGrpSpPr>
                  <p:grpSpPr>
                    <a:xfrm>
                      <a:off x="3960463" y="5596191"/>
                      <a:ext cx="761124" cy="394098"/>
                      <a:chOff x="3960463" y="5596191"/>
                      <a:chExt cx="761124" cy="394098"/>
                    </a:xfrm>
                  </p:grpSpPr>
                  <p:pic>
                    <p:nvPicPr>
                      <p:cNvPr id="1315" name="Google Shape;1315;p24"/>
                      <p:cNvPicPr preferRelativeResize="0"/>
                      <p:nvPr/>
                    </p:nvPicPr>
                    <p:blipFill rotWithShape="1">
                      <a:blip r:embed="rId4">
                        <a:alphaModFix/>
                      </a:blip>
                      <a:srcRect/>
                      <a:stretch/>
                    </p:blipFill>
                    <p:spPr>
                      <a:xfrm>
                        <a:off x="3960463" y="5596191"/>
                        <a:ext cx="264278" cy="394098"/>
                      </a:xfrm>
                      <a:prstGeom prst="rect">
                        <a:avLst/>
                      </a:prstGeom>
                      <a:noFill/>
                      <a:ln>
                        <a:noFill/>
                      </a:ln>
                    </p:spPr>
                  </p:pic>
                  <p:cxnSp>
                    <p:nvCxnSpPr>
                      <p:cNvPr id="1316" name="Google Shape;1316;p24"/>
                      <p:cNvCxnSpPr/>
                      <p:nvPr/>
                    </p:nvCxnSpPr>
                    <p:spPr>
                      <a:xfrm>
                        <a:off x="4088587" y="5977223"/>
                        <a:ext cx="633000" cy="0"/>
                      </a:xfrm>
                      <a:prstGeom prst="straightConnector1">
                        <a:avLst/>
                      </a:prstGeom>
                      <a:noFill/>
                      <a:ln w="12700" cap="flat" cmpd="sng">
                        <a:solidFill>
                          <a:srgbClr val="1891D1"/>
                        </a:solidFill>
                        <a:prstDash val="solid"/>
                        <a:miter lim="800000"/>
                        <a:headEnd type="none" w="sm" len="sm"/>
                        <a:tailEnd type="none" w="sm" len="sm"/>
                      </a:ln>
                    </p:spPr>
                  </p:cxnSp>
                </p:grpSp>
                <p:sp>
                  <p:nvSpPr>
                    <p:cNvPr id="1317" name="Google Shape;1317;p24"/>
                    <p:cNvSpPr txBox="1"/>
                    <p:nvPr/>
                  </p:nvSpPr>
                  <p:spPr>
                    <a:xfrm>
                      <a:off x="3936658" y="5609572"/>
                      <a:ext cx="3039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ZA" sz="1600" b="1" i="0" u="none" strike="noStrike" cap="none">
                          <a:solidFill>
                            <a:schemeClr val="accent4"/>
                          </a:solidFill>
                          <a:latin typeface="Montserrat"/>
                          <a:ea typeface="Montserrat"/>
                          <a:cs typeface="Montserrat"/>
                          <a:sym typeface="Montserrat"/>
                        </a:rPr>
                        <a:t>3</a:t>
                      </a:r>
                      <a:endParaRPr sz="1400" b="0" i="0" u="none" strike="noStrike" cap="none">
                        <a:solidFill>
                          <a:srgbClr val="000000"/>
                        </a:solidFill>
                        <a:latin typeface="Arial"/>
                        <a:ea typeface="Arial"/>
                        <a:cs typeface="Arial"/>
                        <a:sym typeface="Arial"/>
                      </a:endParaRPr>
                    </a:p>
                  </p:txBody>
                </p:sp>
              </p:grpSp>
            </p:grpSp>
          </p:grpSp>
          <p:sp>
            <p:nvSpPr>
              <p:cNvPr id="1318" name="Google Shape;1318;p24"/>
              <p:cNvSpPr txBox="1"/>
              <p:nvPr/>
            </p:nvSpPr>
            <p:spPr>
              <a:xfrm>
                <a:off x="5754869" y="1525471"/>
                <a:ext cx="2424000" cy="238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50"/>
                  <a:buFont typeface="Arial"/>
                  <a:buNone/>
                </a:pPr>
                <a:endParaRPr sz="950" b="0" i="0" u="none" strike="noStrike" cap="none">
                  <a:solidFill>
                    <a:srgbClr val="595959"/>
                  </a:solidFill>
                  <a:latin typeface="Montserrat"/>
                  <a:ea typeface="Montserrat"/>
                  <a:cs typeface="Montserrat"/>
                  <a:sym typeface="Montserrat"/>
                </a:endParaRPr>
              </a:p>
            </p:txBody>
          </p:sp>
        </p:grpSp>
        <p:grpSp>
          <p:nvGrpSpPr>
            <p:cNvPr id="1319" name="Google Shape;1319;p24"/>
            <p:cNvGrpSpPr/>
            <p:nvPr/>
          </p:nvGrpSpPr>
          <p:grpSpPr>
            <a:xfrm>
              <a:off x="-1774" y="694697"/>
              <a:ext cx="10595577" cy="1884403"/>
              <a:chOff x="-1766" y="694709"/>
              <a:chExt cx="11525700" cy="2025369"/>
            </a:xfrm>
          </p:grpSpPr>
          <p:sp>
            <p:nvSpPr>
              <p:cNvPr id="1320" name="Google Shape;1320;p24"/>
              <p:cNvSpPr/>
              <p:nvPr/>
            </p:nvSpPr>
            <p:spPr>
              <a:xfrm>
                <a:off x="-1766" y="694709"/>
                <a:ext cx="11525700" cy="260400"/>
              </a:xfrm>
              <a:prstGeom prst="rect">
                <a:avLst/>
              </a:prstGeom>
              <a:solidFill>
                <a:srgbClr val="1891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1" name="Google Shape;1321;p24"/>
              <p:cNvSpPr/>
              <p:nvPr/>
            </p:nvSpPr>
            <p:spPr>
              <a:xfrm>
                <a:off x="-1765" y="941978"/>
                <a:ext cx="838200" cy="1778100"/>
              </a:xfrm>
              <a:prstGeom prst="rect">
                <a:avLst/>
              </a:prstGeom>
              <a:solidFill>
                <a:srgbClr val="1891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322" name="Google Shape;1322;p24"/>
            <p:cNvPicPr preferRelativeResize="0"/>
            <p:nvPr/>
          </p:nvPicPr>
          <p:blipFill rotWithShape="1">
            <a:blip r:embed="rId8">
              <a:alphaModFix/>
            </a:blip>
            <a:srcRect/>
            <a:stretch/>
          </p:blipFill>
          <p:spPr>
            <a:xfrm>
              <a:off x="55702" y="1143493"/>
              <a:ext cx="697421" cy="608860"/>
            </a:xfrm>
            <a:prstGeom prst="rect">
              <a:avLst/>
            </a:prstGeom>
            <a:noFill/>
            <a:ln>
              <a:noFill/>
            </a:ln>
          </p:spPr>
        </p:pic>
        <p:sp>
          <p:nvSpPr>
            <p:cNvPr id="1323" name="Google Shape;1323;p24"/>
            <p:cNvSpPr/>
            <p:nvPr/>
          </p:nvSpPr>
          <p:spPr>
            <a:xfrm>
              <a:off x="-51888" y="1841209"/>
              <a:ext cx="9126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ZA" sz="1200" b="1" i="0" u="none" strike="noStrike" cap="none">
                  <a:solidFill>
                    <a:schemeClr val="lt1"/>
                  </a:solidFill>
                  <a:latin typeface="Montserrat"/>
                  <a:ea typeface="Montserrat"/>
                  <a:cs typeface="Montserrat"/>
                  <a:sym typeface="Montserrat"/>
                </a:rPr>
                <a:t>Inquiry –based Learning </a:t>
              </a:r>
              <a:endParaRPr sz="1400" b="0" i="0" u="none" strike="noStrike" cap="none">
                <a:solidFill>
                  <a:srgbClr val="000000"/>
                </a:solidFill>
                <a:latin typeface="Arial"/>
                <a:ea typeface="Arial"/>
                <a:cs typeface="Arial"/>
                <a:sym typeface="Arial"/>
              </a:endParaRPr>
            </a:p>
          </p:txBody>
        </p:sp>
      </p:grpSp>
      <p:sp>
        <p:nvSpPr>
          <p:cNvPr id="1324" name="Google Shape;1324;p24"/>
          <p:cNvSpPr txBox="1"/>
          <p:nvPr/>
        </p:nvSpPr>
        <p:spPr>
          <a:xfrm>
            <a:off x="10257100" y="1396096"/>
            <a:ext cx="1962485" cy="1108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ZA" sz="1200" b="0" i="1" u="none" strike="noStrike" cap="none">
                <a:solidFill>
                  <a:schemeClr val="accent4"/>
                </a:solidFill>
                <a:latin typeface="Montserrat Medium"/>
                <a:ea typeface="Montserrat Medium"/>
                <a:cs typeface="Montserrat Medium"/>
                <a:sym typeface="Montserrat Medium"/>
              </a:rPr>
              <a:t>Learners had to find out how people buy cars. The learners went to a car dealership to find out. </a:t>
            </a:r>
            <a:endParaRPr sz="1200" b="0" i="1" u="none" strike="noStrike" cap="none">
              <a:solidFill>
                <a:schemeClr val="accent4"/>
              </a:solidFill>
              <a:latin typeface="Montserrat Medium"/>
              <a:ea typeface="Montserrat Medium"/>
              <a:cs typeface="Montserrat Medium"/>
              <a:sym typeface="Montserrat Medium"/>
            </a:endParaRPr>
          </a:p>
        </p:txBody>
      </p:sp>
      <p:sp>
        <p:nvSpPr>
          <p:cNvPr id="1325" name="Google Shape;1325;p24"/>
          <p:cNvSpPr/>
          <p:nvPr/>
        </p:nvSpPr>
        <p:spPr>
          <a:xfrm>
            <a:off x="10346158" y="1415515"/>
            <a:ext cx="1859142" cy="1147097"/>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26" name="Google Shape;1326;p24"/>
          <p:cNvSpPr txBox="1"/>
          <p:nvPr/>
        </p:nvSpPr>
        <p:spPr>
          <a:xfrm>
            <a:off x="3461588" y="1482225"/>
            <a:ext cx="1962485" cy="1108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ZA" sz="1200" b="0" i="1" u="none" strike="noStrike" cap="none">
                <a:solidFill>
                  <a:schemeClr val="accent4"/>
                </a:solidFill>
                <a:latin typeface="Montserrat Medium"/>
                <a:ea typeface="Montserrat Medium"/>
                <a:cs typeface="Montserrat Medium"/>
                <a:sym typeface="Montserrat Medium"/>
              </a:rPr>
              <a:t>Learners had to find out how people buy cars. The learners went to a car dealership to find out. </a:t>
            </a:r>
            <a:endParaRPr sz="1200" b="0" i="1" u="none" strike="noStrike" cap="none">
              <a:solidFill>
                <a:schemeClr val="accent4"/>
              </a:solidFill>
              <a:latin typeface="Montserrat Medium"/>
              <a:ea typeface="Montserrat Medium"/>
              <a:cs typeface="Montserrat Medium"/>
              <a:sym typeface="Montserrat Medium"/>
            </a:endParaRPr>
          </a:p>
        </p:txBody>
      </p:sp>
      <p:sp>
        <p:nvSpPr>
          <p:cNvPr id="1327" name="Google Shape;1327;p24"/>
          <p:cNvSpPr txBox="1"/>
          <p:nvPr/>
        </p:nvSpPr>
        <p:spPr>
          <a:xfrm>
            <a:off x="10331541" y="1402112"/>
            <a:ext cx="1962485" cy="129263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ZA" sz="1200" b="0" i="1" u="none" strike="noStrike" cap="none">
                <a:solidFill>
                  <a:schemeClr val="accent4"/>
                </a:solidFill>
                <a:latin typeface="Montserrat Medium"/>
                <a:ea typeface="Montserrat Medium"/>
                <a:cs typeface="Montserrat Medium"/>
                <a:sym typeface="Montserrat Medium"/>
              </a:rPr>
              <a:t>Learners had to apply what they learnt to looking at concepts of insurance, fuel consumption and building a garage </a:t>
            </a:r>
            <a:endParaRPr sz="1200" b="0" i="1" u="none" strike="noStrike" cap="none">
              <a:solidFill>
                <a:schemeClr val="accent4"/>
              </a:solidFill>
              <a:latin typeface="Montserrat Medium"/>
              <a:ea typeface="Montserrat Medium"/>
              <a:cs typeface="Montserrat Medium"/>
              <a:sym typeface="Montserrat Medium"/>
            </a:endParaRPr>
          </a:p>
        </p:txBody>
      </p:sp>
      <p:sp>
        <p:nvSpPr>
          <p:cNvPr id="1328" name="Google Shape;1328;p24"/>
          <p:cNvSpPr/>
          <p:nvPr/>
        </p:nvSpPr>
        <p:spPr>
          <a:xfrm>
            <a:off x="10289491" y="1381735"/>
            <a:ext cx="1915809" cy="127231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29" name="Google Shape;1329;p24"/>
          <p:cNvSpPr txBox="1"/>
          <p:nvPr/>
        </p:nvSpPr>
        <p:spPr>
          <a:xfrm>
            <a:off x="8365519" y="1508097"/>
            <a:ext cx="1962485" cy="129263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ZA" sz="1200" b="0" i="1" u="none" strike="noStrike" cap="none">
                <a:solidFill>
                  <a:schemeClr val="accent4"/>
                </a:solidFill>
                <a:latin typeface="Montserrat Medium"/>
                <a:ea typeface="Montserrat Medium"/>
                <a:cs typeface="Montserrat Medium"/>
                <a:sym typeface="Montserrat Medium"/>
              </a:rPr>
              <a:t>Learners had to apply what they learnt to looking at concepts of insurance, fuel consumption and building a garage </a:t>
            </a:r>
            <a:endParaRPr sz="1200" b="0" i="1" u="none" strike="noStrike" cap="none">
              <a:solidFill>
                <a:schemeClr val="accent4"/>
              </a:solidFill>
              <a:latin typeface="Montserrat Medium"/>
              <a:ea typeface="Montserrat Medium"/>
              <a:cs typeface="Montserrat Medium"/>
              <a:sym typeface="Montserrat Medium"/>
            </a:endParaRPr>
          </a:p>
        </p:txBody>
      </p:sp>
      <p:sp>
        <p:nvSpPr>
          <p:cNvPr id="1330" name="Google Shape;1330;p24"/>
          <p:cNvSpPr txBox="1"/>
          <p:nvPr/>
        </p:nvSpPr>
        <p:spPr>
          <a:xfrm>
            <a:off x="10357485" y="1545909"/>
            <a:ext cx="1862100" cy="1108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ZA" sz="1200" b="0" i="1" u="none" strike="noStrike" cap="none">
                <a:solidFill>
                  <a:schemeClr val="accent4"/>
                </a:solidFill>
                <a:latin typeface="Montserrat Medium"/>
                <a:ea typeface="Montserrat Medium"/>
                <a:cs typeface="Montserrat Medium"/>
                <a:sym typeface="Montserrat Medium"/>
              </a:rPr>
              <a:t>Building on the learners interest in cars Michelle asked what do you already know about cars</a:t>
            </a:r>
            <a:endParaRPr sz="1200" b="0" i="1" u="none" strike="noStrike" cap="none">
              <a:solidFill>
                <a:schemeClr val="accent4"/>
              </a:solidFill>
              <a:latin typeface="Montserrat Medium"/>
              <a:ea typeface="Montserrat Medium"/>
              <a:cs typeface="Montserrat Medium"/>
              <a:sym typeface="Montserrat Medium"/>
            </a:endParaRPr>
          </a:p>
        </p:txBody>
      </p:sp>
      <p:sp>
        <p:nvSpPr>
          <p:cNvPr id="1331" name="Google Shape;1331;p24"/>
          <p:cNvSpPr/>
          <p:nvPr/>
        </p:nvSpPr>
        <p:spPr>
          <a:xfrm>
            <a:off x="10386581" y="1422223"/>
            <a:ext cx="1829552" cy="1313561"/>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32" name="Google Shape;1332;p24"/>
          <p:cNvSpPr txBox="1"/>
          <p:nvPr/>
        </p:nvSpPr>
        <p:spPr>
          <a:xfrm>
            <a:off x="958632" y="1435435"/>
            <a:ext cx="1862100" cy="1108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ZA" sz="1200" b="0" i="1" u="none" strike="noStrike" cap="none">
                <a:solidFill>
                  <a:schemeClr val="accent4"/>
                </a:solidFill>
                <a:latin typeface="Montserrat Medium"/>
                <a:ea typeface="Montserrat Medium"/>
                <a:cs typeface="Montserrat Medium"/>
                <a:sym typeface="Montserrat Medium"/>
              </a:rPr>
              <a:t>Building on the learners interest in cars Michelle asked what do you already know about cars</a:t>
            </a:r>
            <a:endParaRPr sz="1200" b="0" i="1" u="none" strike="noStrike" cap="none">
              <a:solidFill>
                <a:schemeClr val="accent4"/>
              </a:solidFill>
              <a:latin typeface="Montserrat Medium"/>
              <a:ea typeface="Montserrat Medium"/>
              <a:cs typeface="Montserrat Medium"/>
              <a:sym typeface="Montserrat Medium"/>
            </a:endParaRPr>
          </a:p>
        </p:txBody>
      </p:sp>
      <p:sp>
        <p:nvSpPr>
          <p:cNvPr id="1333" name="Google Shape;1333;p24"/>
          <p:cNvSpPr txBox="1"/>
          <p:nvPr/>
        </p:nvSpPr>
        <p:spPr>
          <a:xfrm>
            <a:off x="10331541" y="1374025"/>
            <a:ext cx="2017140" cy="147729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ZA" sz="1200" b="0" i="1" u="none" strike="noStrike" cap="none">
                <a:solidFill>
                  <a:schemeClr val="accent4"/>
                </a:solidFill>
                <a:latin typeface="Montserrat Medium"/>
                <a:ea typeface="Montserrat Medium"/>
                <a:cs typeface="Montserrat Medium"/>
                <a:sym typeface="Montserrat Medium"/>
              </a:rPr>
              <a:t>Learners had to record the cars and prices that they saw at the dealership and order them according to price using different graphs </a:t>
            </a:r>
            <a:endParaRPr sz="1200" b="0" i="1" u="none" strike="noStrike" cap="none">
              <a:solidFill>
                <a:schemeClr val="accent4"/>
              </a:solidFill>
              <a:latin typeface="Montserrat Medium"/>
              <a:ea typeface="Montserrat Medium"/>
              <a:cs typeface="Montserrat Medium"/>
              <a:sym typeface="Montserrat Medium"/>
            </a:endParaRPr>
          </a:p>
        </p:txBody>
      </p:sp>
      <p:sp>
        <p:nvSpPr>
          <p:cNvPr id="1334" name="Google Shape;1334;p24"/>
          <p:cNvSpPr/>
          <p:nvPr/>
        </p:nvSpPr>
        <p:spPr>
          <a:xfrm>
            <a:off x="10444608" y="1318417"/>
            <a:ext cx="1891533" cy="146002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35" name="Google Shape;1335;p24"/>
          <p:cNvSpPr txBox="1"/>
          <p:nvPr/>
        </p:nvSpPr>
        <p:spPr>
          <a:xfrm>
            <a:off x="5856061" y="1424523"/>
            <a:ext cx="2017140" cy="147729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ZA" sz="1200" b="0" i="1" u="none" strike="noStrike" cap="none">
                <a:solidFill>
                  <a:schemeClr val="accent4"/>
                </a:solidFill>
                <a:latin typeface="Montserrat Medium"/>
                <a:ea typeface="Montserrat Medium"/>
                <a:cs typeface="Montserrat Medium"/>
                <a:sym typeface="Montserrat Medium"/>
              </a:rPr>
              <a:t>Learners had to record the cars and prices that they saw at the dealership and order them according to price using different graphs </a:t>
            </a:r>
            <a:endParaRPr sz="1200" b="0" i="1" u="none" strike="noStrike" cap="none">
              <a:solidFill>
                <a:schemeClr val="accent4"/>
              </a:solidFill>
              <a:latin typeface="Montserrat Medium"/>
              <a:ea typeface="Montserrat Medium"/>
              <a:cs typeface="Montserrat Medium"/>
              <a:sym typeface="Montserrat Medium"/>
            </a:endParaRPr>
          </a:p>
        </p:txBody>
      </p:sp>
      <p:sp>
        <p:nvSpPr>
          <p:cNvPr id="1336" name="Google Shape;1336;p24"/>
          <p:cNvSpPr txBox="1"/>
          <p:nvPr/>
        </p:nvSpPr>
        <p:spPr>
          <a:xfrm>
            <a:off x="10535792" y="3411523"/>
            <a:ext cx="1720998" cy="147729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ZA" sz="1200" b="0" i="1" u="none" strike="noStrike" cap="none">
                <a:solidFill>
                  <a:schemeClr val="accent2"/>
                </a:solidFill>
                <a:latin typeface="Montserrat Medium"/>
                <a:ea typeface="Montserrat Medium"/>
                <a:cs typeface="Montserrat Medium"/>
                <a:sym typeface="Montserrat Medium"/>
              </a:rPr>
              <a:t>Learners reported back on their experience so far using their English lessons. The gave and received peer feedback. </a:t>
            </a:r>
            <a:endParaRPr sz="1200" b="0" i="1" u="none" strike="noStrike" cap="none">
              <a:solidFill>
                <a:schemeClr val="accent2"/>
              </a:solidFill>
              <a:latin typeface="Montserrat Medium"/>
              <a:ea typeface="Montserrat Medium"/>
              <a:cs typeface="Montserrat Medium"/>
              <a:sym typeface="Montserrat Medium"/>
            </a:endParaRPr>
          </a:p>
        </p:txBody>
      </p:sp>
      <p:sp>
        <p:nvSpPr>
          <p:cNvPr id="1337" name="Google Shape;1337;p24"/>
          <p:cNvSpPr/>
          <p:nvPr/>
        </p:nvSpPr>
        <p:spPr>
          <a:xfrm>
            <a:off x="10447419" y="3353375"/>
            <a:ext cx="1715464" cy="1712313"/>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38" name="Google Shape;1338;p24"/>
          <p:cNvSpPr txBox="1"/>
          <p:nvPr/>
        </p:nvSpPr>
        <p:spPr>
          <a:xfrm>
            <a:off x="8758428" y="3620947"/>
            <a:ext cx="1720998" cy="147729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ZA" sz="1200" b="0" i="1" u="none" strike="noStrike" cap="none">
                <a:solidFill>
                  <a:schemeClr val="accent2"/>
                </a:solidFill>
                <a:latin typeface="Montserrat Medium"/>
                <a:ea typeface="Montserrat Medium"/>
                <a:cs typeface="Montserrat Medium"/>
                <a:sym typeface="Montserrat Medium"/>
              </a:rPr>
              <a:t>Learners reported back on their experience so far using their English lessons. The gave and received peer feedback. </a:t>
            </a:r>
            <a:endParaRPr sz="1200" b="0" i="1" u="none" strike="noStrike" cap="none">
              <a:solidFill>
                <a:schemeClr val="accent2"/>
              </a:solidFill>
              <a:latin typeface="Montserrat Medium"/>
              <a:ea typeface="Montserrat Medium"/>
              <a:cs typeface="Montserrat Medium"/>
              <a:sym typeface="Montserrat Medium"/>
            </a:endParaRPr>
          </a:p>
        </p:txBody>
      </p:sp>
      <p:sp>
        <p:nvSpPr>
          <p:cNvPr id="1339" name="Google Shape;1339;p24"/>
          <p:cNvSpPr txBox="1"/>
          <p:nvPr/>
        </p:nvSpPr>
        <p:spPr>
          <a:xfrm>
            <a:off x="10272095" y="3612467"/>
            <a:ext cx="1944038" cy="129263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ZA" sz="1200" b="0" i="1" u="none" strike="noStrike" cap="none">
                <a:solidFill>
                  <a:schemeClr val="accent2"/>
                </a:solidFill>
                <a:latin typeface="Montserrat Medium"/>
                <a:ea typeface="Montserrat Medium"/>
                <a:cs typeface="Montserrat Medium"/>
                <a:sym typeface="Montserrat Medium"/>
              </a:rPr>
              <a:t>Learners then created questions to explore with insurance companies and banks - around the topic of buying a car.  </a:t>
            </a:r>
            <a:endParaRPr sz="1200" b="0" i="1" u="none" strike="noStrike" cap="none">
              <a:solidFill>
                <a:schemeClr val="accent2"/>
              </a:solidFill>
              <a:latin typeface="Montserrat Medium"/>
              <a:ea typeface="Montserrat Medium"/>
              <a:cs typeface="Montserrat Medium"/>
              <a:sym typeface="Montserrat Medium"/>
            </a:endParaRPr>
          </a:p>
        </p:txBody>
      </p:sp>
      <p:sp>
        <p:nvSpPr>
          <p:cNvPr id="1340" name="Google Shape;1340;p24"/>
          <p:cNvSpPr/>
          <p:nvPr/>
        </p:nvSpPr>
        <p:spPr>
          <a:xfrm>
            <a:off x="10313828" y="3584139"/>
            <a:ext cx="1789377" cy="1462419"/>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1" u="none" strike="noStrike" cap="none">
              <a:solidFill>
                <a:schemeClr val="dk1"/>
              </a:solidFill>
              <a:latin typeface="Montserrat Medium"/>
              <a:ea typeface="Montserrat Medium"/>
              <a:cs typeface="Montserrat Medium"/>
              <a:sym typeface="Montserrat Medium"/>
            </a:endParaRPr>
          </a:p>
        </p:txBody>
      </p:sp>
      <p:sp>
        <p:nvSpPr>
          <p:cNvPr id="1341" name="Google Shape;1341;p24"/>
          <p:cNvSpPr txBox="1"/>
          <p:nvPr/>
        </p:nvSpPr>
        <p:spPr>
          <a:xfrm>
            <a:off x="930861" y="3584252"/>
            <a:ext cx="1944038" cy="129263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ZA" sz="1200" b="0" i="1" u="none" strike="noStrike" cap="none">
                <a:solidFill>
                  <a:schemeClr val="accent2"/>
                </a:solidFill>
                <a:latin typeface="Montserrat Medium"/>
                <a:ea typeface="Montserrat Medium"/>
                <a:cs typeface="Montserrat Medium"/>
                <a:sym typeface="Montserrat Medium"/>
              </a:rPr>
              <a:t>Learners then created questions to explore with insurance companies and banks - around the topic of buying a car.  </a:t>
            </a:r>
            <a:endParaRPr sz="1200" b="0" i="1" u="none" strike="noStrike" cap="none">
              <a:solidFill>
                <a:schemeClr val="accent2"/>
              </a:solidFill>
              <a:latin typeface="Montserrat Medium"/>
              <a:ea typeface="Montserrat Medium"/>
              <a:cs typeface="Montserrat Medium"/>
              <a:sym typeface="Montserrat Medium"/>
            </a:endParaRPr>
          </a:p>
        </p:txBody>
      </p:sp>
      <p:sp>
        <p:nvSpPr>
          <p:cNvPr id="1342" name="Google Shape;1342;p24"/>
          <p:cNvSpPr txBox="1"/>
          <p:nvPr/>
        </p:nvSpPr>
        <p:spPr>
          <a:xfrm>
            <a:off x="10388207" y="3634005"/>
            <a:ext cx="1868583" cy="129263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ZA" sz="1200" b="0" i="1" u="none" strike="noStrike" cap="none">
                <a:solidFill>
                  <a:schemeClr val="accent2"/>
                </a:solidFill>
                <a:latin typeface="Montserrat Medium"/>
                <a:ea typeface="Montserrat Medium"/>
                <a:cs typeface="Montserrat Medium"/>
                <a:sym typeface="Montserrat Medium"/>
              </a:rPr>
              <a:t>Learners then explored the issue further by interviewing insurance companies and banks </a:t>
            </a:r>
            <a:endParaRPr sz="1200" b="0" i="1" u="none" strike="noStrike" cap="none">
              <a:solidFill>
                <a:schemeClr val="accent2"/>
              </a:solidFill>
              <a:latin typeface="Montserrat Medium"/>
              <a:ea typeface="Montserrat Medium"/>
              <a:cs typeface="Montserrat Medium"/>
              <a:sym typeface="Montserrat Medium"/>
            </a:endParaRPr>
          </a:p>
        </p:txBody>
      </p:sp>
      <p:sp>
        <p:nvSpPr>
          <p:cNvPr id="1343" name="Google Shape;1343;p24"/>
          <p:cNvSpPr/>
          <p:nvPr/>
        </p:nvSpPr>
        <p:spPr>
          <a:xfrm>
            <a:off x="10497439" y="3588099"/>
            <a:ext cx="1680145" cy="153471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44" name="Google Shape;1344;p24"/>
          <p:cNvSpPr txBox="1"/>
          <p:nvPr/>
        </p:nvSpPr>
        <p:spPr>
          <a:xfrm>
            <a:off x="3413989" y="3579117"/>
            <a:ext cx="1868583" cy="129263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ZA" sz="1200" b="0" i="1" u="none" strike="noStrike" cap="none">
                <a:solidFill>
                  <a:schemeClr val="accent2"/>
                </a:solidFill>
                <a:latin typeface="Montserrat Medium"/>
                <a:ea typeface="Montserrat Medium"/>
                <a:cs typeface="Montserrat Medium"/>
                <a:sym typeface="Montserrat Medium"/>
              </a:rPr>
              <a:t>Learners then explored the issue further by interviewing insurance companies and banks </a:t>
            </a:r>
            <a:endParaRPr sz="1200" b="0" i="1" u="none" strike="noStrike" cap="none">
              <a:solidFill>
                <a:schemeClr val="accent2"/>
              </a:solidFill>
              <a:latin typeface="Montserrat Medium"/>
              <a:ea typeface="Montserrat Medium"/>
              <a:cs typeface="Montserrat Medium"/>
              <a:sym typeface="Montserrat Medium"/>
            </a:endParaRPr>
          </a:p>
        </p:txBody>
      </p:sp>
      <p:sp>
        <p:nvSpPr>
          <p:cNvPr id="1345" name="Google Shape;1345;p24"/>
          <p:cNvSpPr txBox="1"/>
          <p:nvPr/>
        </p:nvSpPr>
        <p:spPr>
          <a:xfrm>
            <a:off x="10489558" y="3711538"/>
            <a:ext cx="1620998" cy="110796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ZA" sz="1200" b="0" i="1" u="none" strike="noStrike" cap="none">
                <a:solidFill>
                  <a:schemeClr val="accent2"/>
                </a:solidFill>
                <a:latin typeface="Montserrat Medium"/>
                <a:ea typeface="Montserrat Medium"/>
                <a:cs typeface="Montserrat Medium"/>
                <a:sym typeface="Montserrat Medium"/>
              </a:rPr>
              <a:t>Learners then brainstormed the criteria on the best insurance cover.  </a:t>
            </a:r>
            <a:endParaRPr sz="1200" b="0" i="1" u="none" strike="noStrike" cap="none">
              <a:solidFill>
                <a:schemeClr val="accent2"/>
              </a:solidFill>
              <a:latin typeface="Montserrat Medium"/>
              <a:ea typeface="Montserrat Medium"/>
              <a:cs typeface="Montserrat Medium"/>
              <a:sym typeface="Montserrat Medium"/>
            </a:endParaRPr>
          </a:p>
        </p:txBody>
      </p:sp>
      <p:sp>
        <p:nvSpPr>
          <p:cNvPr id="1346" name="Google Shape;1346;p24"/>
          <p:cNvSpPr/>
          <p:nvPr/>
        </p:nvSpPr>
        <p:spPr>
          <a:xfrm>
            <a:off x="10402556" y="3561887"/>
            <a:ext cx="1576962" cy="1459595"/>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47" name="Google Shape;1347;p24"/>
          <p:cNvSpPr txBox="1"/>
          <p:nvPr/>
        </p:nvSpPr>
        <p:spPr>
          <a:xfrm>
            <a:off x="5976526" y="3712186"/>
            <a:ext cx="1620998" cy="110796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ZA" sz="1200" b="0" i="1" u="none" strike="noStrike" cap="none">
                <a:solidFill>
                  <a:schemeClr val="accent2"/>
                </a:solidFill>
                <a:latin typeface="Montserrat Medium"/>
                <a:ea typeface="Montserrat Medium"/>
                <a:cs typeface="Montserrat Medium"/>
                <a:sym typeface="Montserrat Medium"/>
              </a:rPr>
              <a:t>Learners then brainstormed the criteria on the best insurance cover.  </a:t>
            </a:r>
            <a:endParaRPr sz="1200" b="0" i="1" u="none" strike="noStrike" cap="none">
              <a:solidFill>
                <a:schemeClr val="accent2"/>
              </a:solidFill>
              <a:latin typeface="Montserrat Medium"/>
              <a:ea typeface="Montserrat Medium"/>
              <a:cs typeface="Montserrat Medium"/>
              <a:sym typeface="Montserrat Medium"/>
            </a:endParaRPr>
          </a:p>
        </p:txBody>
      </p:sp>
      <p:sp>
        <p:nvSpPr>
          <p:cNvPr id="1348" name="Google Shape;1348;p24"/>
          <p:cNvSpPr txBox="1"/>
          <p:nvPr/>
        </p:nvSpPr>
        <p:spPr>
          <a:xfrm>
            <a:off x="10415877" y="3715446"/>
            <a:ext cx="1862100" cy="86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ZA" sz="1100" b="0" i="1" u="none" strike="noStrike" cap="none">
                <a:solidFill>
                  <a:srgbClr val="00B050"/>
                </a:solidFill>
                <a:latin typeface="Montserrat Medium"/>
                <a:ea typeface="Montserrat Medium"/>
                <a:cs typeface="Montserrat Medium"/>
                <a:sym typeface="Montserrat Medium"/>
              </a:rPr>
              <a:t>Learners presented their prototypes to their fellow learners and received feedback. </a:t>
            </a:r>
            <a:endParaRPr sz="1100" b="0" i="1" u="none" strike="noStrike" cap="none">
              <a:solidFill>
                <a:srgbClr val="00B050"/>
              </a:solidFill>
              <a:latin typeface="Montserrat Medium"/>
              <a:ea typeface="Montserrat Medium"/>
              <a:cs typeface="Montserrat Medium"/>
              <a:sym typeface="Montserrat Medium"/>
            </a:endParaRPr>
          </a:p>
        </p:txBody>
      </p:sp>
      <p:grpSp>
        <p:nvGrpSpPr>
          <p:cNvPr id="1349" name="Google Shape;1349;p24"/>
          <p:cNvGrpSpPr/>
          <p:nvPr/>
        </p:nvGrpSpPr>
        <p:grpSpPr>
          <a:xfrm>
            <a:off x="-58547" y="5117876"/>
            <a:ext cx="11405474" cy="1652481"/>
            <a:chOff x="-58547" y="5117876"/>
            <a:chExt cx="11405474" cy="1652481"/>
          </a:xfrm>
        </p:grpSpPr>
        <p:sp>
          <p:nvSpPr>
            <p:cNvPr id="1350" name="Google Shape;1350;p24"/>
            <p:cNvSpPr/>
            <p:nvPr/>
          </p:nvSpPr>
          <p:spPr>
            <a:xfrm>
              <a:off x="-5" y="5122757"/>
              <a:ext cx="838200" cy="1647600"/>
            </a:xfrm>
            <a:prstGeom prst="rect">
              <a:avLst/>
            </a:prstGeom>
            <a:solidFill>
              <a:srgbClr val="46B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351" name="Google Shape;1351;p24"/>
            <p:cNvGrpSpPr/>
            <p:nvPr/>
          </p:nvGrpSpPr>
          <p:grpSpPr>
            <a:xfrm>
              <a:off x="-58547" y="5354679"/>
              <a:ext cx="948900" cy="1168921"/>
              <a:chOff x="9042969" y="688635"/>
              <a:chExt cx="948900" cy="1168921"/>
            </a:xfrm>
          </p:grpSpPr>
          <p:sp>
            <p:nvSpPr>
              <p:cNvPr id="1352" name="Google Shape;1352;p24"/>
              <p:cNvSpPr/>
              <p:nvPr/>
            </p:nvSpPr>
            <p:spPr>
              <a:xfrm>
                <a:off x="9042969" y="1211356"/>
                <a:ext cx="9489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ZA" sz="1200" b="1" i="0" u="none" strike="noStrike" cap="none">
                    <a:solidFill>
                      <a:schemeClr val="lt1"/>
                    </a:solidFill>
                    <a:latin typeface="Montserrat"/>
                    <a:ea typeface="Montserrat"/>
                    <a:cs typeface="Montserrat"/>
                    <a:sym typeface="Montserrat"/>
                  </a:rPr>
                  <a:t>Design -based Learning</a:t>
                </a:r>
                <a:endParaRPr sz="1400" b="0" i="0" u="none" strike="noStrike" cap="none">
                  <a:solidFill>
                    <a:srgbClr val="000000"/>
                  </a:solidFill>
                  <a:latin typeface="Arial"/>
                  <a:ea typeface="Arial"/>
                  <a:cs typeface="Arial"/>
                  <a:sym typeface="Arial"/>
                </a:endParaRPr>
              </a:p>
            </p:txBody>
          </p:sp>
          <p:pic>
            <p:nvPicPr>
              <p:cNvPr id="1353" name="Google Shape;1353;p24"/>
              <p:cNvPicPr preferRelativeResize="0"/>
              <p:nvPr/>
            </p:nvPicPr>
            <p:blipFill rotWithShape="1">
              <a:blip r:embed="rId9">
                <a:alphaModFix/>
              </a:blip>
              <a:srcRect/>
              <a:stretch/>
            </p:blipFill>
            <p:spPr>
              <a:xfrm>
                <a:off x="9246361" y="688635"/>
                <a:ext cx="524141" cy="483930"/>
              </a:xfrm>
              <a:prstGeom prst="rect">
                <a:avLst/>
              </a:prstGeom>
              <a:noFill/>
              <a:ln>
                <a:noFill/>
              </a:ln>
            </p:spPr>
          </p:pic>
        </p:grpSp>
        <p:grpSp>
          <p:nvGrpSpPr>
            <p:cNvPr id="1354" name="Google Shape;1354;p24"/>
            <p:cNvGrpSpPr/>
            <p:nvPr/>
          </p:nvGrpSpPr>
          <p:grpSpPr>
            <a:xfrm>
              <a:off x="6992502" y="5443083"/>
              <a:ext cx="2347820" cy="646200"/>
              <a:chOff x="4797945" y="638218"/>
              <a:chExt cx="2473473" cy="646200"/>
            </a:xfrm>
          </p:grpSpPr>
          <p:sp>
            <p:nvSpPr>
              <p:cNvPr id="1355" name="Google Shape;1355;p24"/>
              <p:cNvSpPr txBox="1"/>
              <p:nvPr/>
            </p:nvSpPr>
            <p:spPr>
              <a:xfrm>
                <a:off x="5808918" y="638218"/>
                <a:ext cx="1462500" cy="64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ZA" sz="900" b="0" i="1" u="none" strike="noStrike" cap="none">
                    <a:solidFill>
                      <a:srgbClr val="595959"/>
                    </a:solidFill>
                    <a:latin typeface="Montserrat"/>
                    <a:ea typeface="Montserrat"/>
                    <a:cs typeface="Montserrat"/>
                    <a:sym typeface="Montserrat"/>
                  </a:rPr>
                  <a:t>The MADD Space – present your work using </a:t>
                </a:r>
                <a:r>
                  <a:rPr lang="en-ZA" sz="900" b="1" i="1" u="none" strike="noStrike" cap="none">
                    <a:solidFill>
                      <a:srgbClr val="595959"/>
                    </a:solidFill>
                    <a:latin typeface="Montserrat"/>
                    <a:ea typeface="Montserrat"/>
                    <a:cs typeface="Montserrat"/>
                    <a:sym typeface="Montserrat"/>
                  </a:rPr>
                  <a:t>M</a:t>
                </a:r>
                <a:r>
                  <a:rPr lang="en-ZA" sz="900" b="0" i="1" u="none" strike="noStrike" cap="none">
                    <a:solidFill>
                      <a:srgbClr val="595959"/>
                    </a:solidFill>
                    <a:latin typeface="Montserrat"/>
                    <a:ea typeface="Montserrat"/>
                    <a:cs typeface="Montserrat"/>
                    <a:sym typeface="Montserrat"/>
                  </a:rPr>
                  <a:t>usic, </a:t>
                </a:r>
                <a:r>
                  <a:rPr lang="en-ZA" sz="900" b="1" i="1" u="none" strike="noStrike" cap="none">
                    <a:solidFill>
                      <a:srgbClr val="595959"/>
                    </a:solidFill>
                    <a:latin typeface="Montserrat"/>
                    <a:ea typeface="Montserrat"/>
                    <a:cs typeface="Montserrat"/>
                    <a:sym typeface="Montserrat"/>
                  </a:rPr>
                  <a:t>A</a:t>
                </a:r>
                <a:r>
                  <a:rPr lang="en-ZA" sz="900" b="0" i="1" u="none" strike="noStrike" cap="none">
                    <a:solidFill>
                      <a:srgbClr val="595959"/>
                    </a:solidFill>
                    <a:latin typeface="Montserrat"/>
                    <a:ea typeface="Montserrat"/>
                    <a:cs typeface="Montserrat"/>
                    <a:sym typeface="Montserrat"/>
                  </a:rPr>
                  <a:t>rt, </a:t>
                </a:r>
                <a:r>
                  <a:rPr lang="en-ZA" sz="900" b="1" i="1" u="none" strike="noStrike" cap="none">
                    <a:solidFill>
                      <a:srgbClr val="595959"/>
                    </a:solidFill>
                    <a:latin typeface="Montserrat"/>
                    <a:ea typeface="Montserrat"/>
                    <a:cs typeface="Montserrat"/>
                    <a:sym typeface="Montserrat"/>
                  </a:rPr>
                  <a:t>D</a:t>
                </a:r>
                <a:r>
                  <a:rPr lang="en-ZA" sz="900" b="0" i="1" u="none" strike="noStrike" cap="none">
                    <a:solidFill>
                      <a:srgbClr val="595959"/>
                    </a:solidFill>
                    <a:latin typeface="Montserrat"/>
                    <a:ea typeface="Montserrat"/>
                    <a:cs typeface="Montserrat"/>
                    <a:sym typeface="Montserrat"/>
                  </a:rPr>
                  <a:t>rama, </a:t>
                </a:r>
                <a:r>
                  <a:rPr lang="en-ZA" sz="900" b="1" i="1" u="none" strike="noStrike" cap="none">
                    <a:solidFill>
                      <a:srgbClr val="595959"/>
                    </a:solidFill>
                    <a:latin typeface="Montserrat"/>
                    <a:ea typeface="Montserrat"/>
                    <a:cs typeface="Montserrat"/>
                    <a:sym typeface="Montserrat"/>
                  </a:rPr>
                  <a:t>D</a:t>
                </a:r>
                <a:r>
                  <a:rPr lang="en-ZA" sz="900" b="0" i="1" u="none" strike="noStrike" cap="none">
                    <a:solidFill>
                      <a:srgbClr val="595959"/>
                    </a:solidFill>
                    <a:latin typeface="Montserrat"/>
                    <a:ea typeface="Montserrat"/>
                    <a:cs typeface="Montserrat"/>
                    <a:sym typeface="Montserrat"/>
                  </a:rPr>
                  <a:t>ance</a:t>
                </a:r>
                <a:endParaRPr sz="1400" b="0" i="0" u="none" strike="noStrike" cap="none">
                  <a:solidFill>
                    <a:srgbClr val="000000"/>
                  </a:solidFill>
                  <a:latin typeface="Arial"/>
                  <a:ea typeface="Arial"/>
                  <a:cs typeface="Arial"/>
                  <a:sym typeface="Arial"/>
                </a:endParaRPr>
              </a:p>
            </p:txBody>
          </p:sp>
          <p:grpSp>
            <p:nvGrpSpPr>
              <p:cNvPr id="1356" name="Google Shape;1356;p24"/>
              <p:cNvGrpSpPr/>
              <p:nvPr/>
            </p:nvGrpSpPr>
            <p:grpSpPr>
              <a:xfrm>
                <a:off x="4797945" y="696643"/>
                <a:ext cx="1328884" cy="463291"/>
                <a:chOff x="4675887" y="835693"/>
                <a:chExt cx="1328884" cy="463291"/>
              </a:xfrm>
            </p:grpSpPr>
            <p:grpSp>
              <p:nvGrpSpPr>
                <p:cNvPr id="1357" name="Google Shape;1357;p24"/>
                <p:cNvGrpSpPr/>
                <p:nvPr/>
              </p:nvGrpSpPr>
              <p:grpSpPr>
                <a:xfrm>
                  <a:off x="4675887" y="835693"/>
                  <a:ext cx="1201880" cy="427194"/>
                  <a:chOff x="4675887" y="835693"/>
                  <a:chExt cx="1201880" cy="427194"/>
                </a:xfrm>
              </p:grpSpPr>
              <p:grpSp>
                <p:nvGrpSpPr>
                  <p:cNvPr id="1358" name="Google Shape;1358;p24"/>
                  <p:cNvGrpSpPr/>
                  <p:nvPr/>
                </p:nvGrpSpPr>
                <p:grpSpPr>
                  <a:xfrm>
                    <a:off x="4738533" y="868790"/>
                    <a:ext cx="1139234" cy="394097"/>
                    <a:chOff x="4518441" y="5608430"/>
                    <a:chExt cx="1139234" cy="394097"/>
                  </a:xfrm>
                </p:grpSpPr>
                <p:pic>
                  <p:nvPicPr>
                    <p:cNvPr id="1359" name="Google Shape;1359;p24"/>
                    <p:cNvPicPr preferRelativeResize="0"/>
                    <p:nvPr/>
                  </p:nvPicPr>
                  <p:blipFill rotWithShape="1">
                    <a:blip r:embed="rId10">
                      <a:alphaModFix/>
                    </a:blip>
                    <a:srcRect/>
                    <a:stretch/>
                  </p:blipFill>
                  <p:spPr>
                    <a:xfrm>
                      <a:off x="4518441" y="5608430"/>
                      <a:ext cx="264276" cy="394097"/>
                    </a:xfrm>
                    <a:prstGeom prst="rect">
                      <a:avLst/>
                    </a:prstGeom>
                    <a:noFill/>
                    <a:ln>
                      <a:noFill/>
                    </a:ln>
                  </p:spPr>
                </p:pic>
                <p:cxnSp>
                  <p:nvCxnSpPr>
                    <p:cNvPr id="1360" name="Google Shape;1360;p24"/>
                    <p:cNvCxnSpPr/>
                    <p:nvPr/>
                  </p:nvCxnSpPr>
                  <p:spPr>
                    <a:xfrm>
                      <a:off x="4648475" y="5989487"/>
                      <a:ext cx="1009200" cy="0"/>
                    </a:xfrm>
                    <a:prstGeom prst="straightConnector1">
                      <a:avLst/>
                    </a:prstGeom>
                    <a:noFill/>
                    <a:ln w="12700" cap="flat" cmpd="sng">
                      <a:solidFill>
                        <a:srgbClr val="46B85F"/>
                      </a:solidFill>
                      <a:prstDash val="solid"/>
                      <a:miter lim="800000"/>
                      <a:headEnd type="none" w="sm" len="sm"/>
                      <a:tailEnd type="none" w="sm" len="sm"/>
                    </a:ln>
                  </p:spPr>
                </p:cxnSp>
              </p:grpSp>
              <p:sp>
                <p:nvSpPr>
                  <p:cNvPr id="1361" name="Google Shape;1361;p24"/>
                  <p:cNvSpPr txBox="1"/>
                  <p:nvPr/>
                </p:nvSpPr>
                <p:spPr>
                  <a:xfrm>
                    <a:off x="4675887" y="835693"/>
                    <a:ext cx="441600" cy="33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ZA" sz="1550" b="1" i="0" u="none" strike="noStrike" cap="none">
                        <a:solidFill>
                          <a:srgbClr val="46B85F"/>
                        </a:solidFill>
                        <a:latin typeface="Montserrat"/>
                        <a:ea typeface="Montserrat"/>
                        <a:cs typeface="Montserrat"/>
                        <a:sym typeface="Montserrat"/>
                      </a:rPr>
                      <a:t>12</a:t>
                    </a:r>
                    <a:endParaRPr sz="1400" b="0" i="0" u="none" strike="noStrike" cap="none">
                      <a:solidFill>
                        <a:srgbClr val="000000"/>
                      </a:solidFill>
                      <a:latin typeface="Arial"/>
                      <a:ea typeface="Arial"/>
                      <a:cs typeface="Arial"/>
                      <a:sym typeface="Arial"/>
                    </a:endParaRPr>
                  </a:p>
                </p:txBody>
              </p:sp>
            </p:grpSp>
            <p:sp>
              <p:nvSpPr>
                <p:cNvPr id="1362" name="Google Shape;1362;p24"/>
                <p:cNvSpPr txBox="1"/>
                <p:nvPr/>
              </p:nvSpPr>
              <p:spPr>
                <a:xfrm>
                  <a:off x="4868071" y="1037384"/>
                  <a:ext cx="1136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ZA" sz="1050" b="0" i="0" u="none" strike="noStrike" cap="none">
                      <a:solidFill>
                        <a:srgbClr val="46B85F"/>
                      </a:solidFill>
                      <a:latin typeface="Montserrat"/>
                      <a:ea typeface="Montserrat"/>
                      <a:cs typeface="Montserrat"/>
                      <a:sym typeface="Montserrat"/>
                    </a:rPr>
                    <a:t>INTEGRATE</a:t>
                  </a:r>
                  <a:endParaRPr sz="1400" b="0" i="0" u="none" strike="noStrike" cap="none">
                    <a:solidFill>
                      <a:srgbClr val="000000"/>
                    </a:solidFill>
                    <a:latin typeface="Arial"/>
                    <a:ea typeface="Arial"/>
                    <a:cs typeface="Arial"/>
                    <a:sym typeface="Arial"/>
                  </a:endParaRPr>
                </a:p>
              </p:txBody>
            </p:sp>
          </p:grpSp>
        </p:grpSp>
        <p:grpSp>
          <p:nvGrpSpPr>
            <p:cNvPr id="1363" name="Google Shape;1363;p24"/>
            <p:cNvGrpSpPr/>
            <p:nvPr/>
          </p:nvGrpSpPr>
          <p:grpSpPr>
            <a:xfrm>
              <a:off x="9342735" y="5454920"/>
              <a:ext cx="1908208" cy="584700"/>
              <a:chOff x="4625102" y="1157545"/>
              <a:chExt cx="1908208" cy="584700"/>
            </a:xfrm>
          </p:grpSpPr>
          <p:sp>
            <p:nvSpPr>
              <p:cNvPr id="1364" name="Google Shape;1364;p24"/>
              <p:cNvSpPr txBox="1"/>
              <p:nvPr/>
            </p:nvSpPr>
            <p:spPr>
              <a:xfrm>
                <a:off x="5453310" y="1157545"/>
                <a:ext cx="1080000" cy="58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ZA" sz="800" b="0" i="1" u="none" strike="noStrike" cap="none">
                    <a:solidFill>
                      <a:srgbClr val="595959"/>
                    </a:solidFill>
                    <a:latin typeface="Montserrat"/>
                    <a:ea typeface="Montserrat"/>
                    <a:cs typeface="Montserrat"/>
                    <a:sym typeface="Montserrat"/>
                  </a:rPr>
                  <a:t>Hold a public exhibition and present to the public </a:t>
                </a:r>
                <a:endParaRPr sz="1400" b="0" i="0" u="none" strike="noStrike" cap="none">
                  <a:solidFill>
                    <a:srgbClr val="000000"/>
                  </a:solidFill>
                  <a:latin typeface="Arial"/>
                  <a:ea typeface="Arial"/>
                  <a:cs typeface="Arial"/>
                  <a:sym typeface="Arial"/>
                </a:endParaRPr>
              </a:p>
            </p:txBody>
          </p:sp>
          <p:grpSp>
            <p:nvGrpSpPr>
              <p:cNvPr id="1365" name="Google Shape;1365;p24"/>
              <p:cNvGrpSpPr/>
              <p:nvPr/>
            </p:nvGrpSpPr>
            <p:grpSpPr>
              <a:xfrm>
                <a:off x="4625102" y="1209568"/>
                <a:ext cx="1006523" cy="445623"/>
                <a:chOff x="4667725" y="1315397"/>
                <a:chExt cx="1006523" cy="445623"/>
              </a:xfrm>
            </p:grpSpPr>
            <p:grpSp>
              <p:nvGrpSpPr>
                <p:cNvPr id="1366" name="Google Shape;1366;p24"/>
                <p:cNvGrpSpPr/>
                <p:nvPr/>
              </p:nvGrpSpPr>
              <p:grpSpPr>
                <a:xfrm>
                  <a:off x="4667725" y="1315397"/>
                  <a:ext cx="924444" cy="420589"/>
                  <a:chOff x="4667725" y="1315397"/>
                  <a:chExt cx="924444" cy="420589"/>
                </a:xfrm>
              </p:grpSpPr>
              <p:grpSp>
                <p:nvGrpSpPr>
                  <p:cNvPr id="1367" name="Google Shape;1367;p24"/>
                  <p:cNvGrpSpPr/>
                  <p:nvPr/>
                </p:nvGrpSpPr>
                <p:grpSpPr>
                  <a:xfrm>
                    <a:off x="4727285" y="1341889"/>
                    <a:ext cx="864884" cy="394097"/>
                    <a:chOff x="5142193" y="5649729"/>
                    <a:chExt cx="864884" cy="394097"/>
                  </a:xfrm>
                </p:grpSpPr>
                <p:pic>
                  <p:nvPicPr>
                    <p:cNvPr id="1368" name="Google Shape;1368;p24"/>
                    <p:cNvPicPr preferRelativeResize="0"/>
                    <p:nvPr/>
                  </p:nvPicPr>
                  <p:blipFill rotWithShape="1">
                    <a:blip r:embed="rId10">
                      <a:alphaModFix/>
                    </a:blip>
                    <a:srcRect/>
                    <a:stretch/>
                  </p:blipFill>
                  <p:spPr>
                    <a:xfrm>
                      <a:off x="5142193" y="5649729"/>
                      <a:ext cx="264276" cy="394097"/>
                    </a:xfrm>
                    <a:prstGeom prst="rect">
                      <a:avLst/>
                    </a:prstGeom>
                    <a:noFill/>
                    <a:ln>
                      <a:noFill/>
                    </a:ln>
                  </p:spPr>
                </p:pic>
                <p:cxnSp>
                  <p:nvCxnSpPr>
                    <p:cNvPr id="1369" name="Google Shape;1369;p24"/>
                    <p:cNvCxnSpPr/>
                    <p:nvPr/>
                  </p:nvCxnSpPr>
                  <p:spPr>
                    <a:xfrm>
                      <a:off x="5272677" y="6032834"/>
                      <a:ext cx="734400" cy="0"/>
                    </a:xfrm>
                    <a:prstGeom prst="straightConnector1">
                      <a:avLst/>
                    </a:prstGeom>
                    <a:noFill/>
                    <a:ln w="12700" cap="flat" cmpd="sng">
                      <a:solidFill>
                        <a:srgbClr val="46B85F"/>
                      </a:solidFill>
                      <a:prstDash val="solid"/>
                      <a:miter lim="800000"/>
                      <a:headEnd type="none" w="sm" len="sm"/>
                      <a:tailEnd type="none" w="sm" len="sm"/>
                    </a:ln>
                  </p:spPr>
                </p:cxnSp>
              </p:grpSp>
              <p:sp>
                <p:nvSpPr>
                  <p:cNvPr id="1370" name="Google Shape;1370;p24"/>
                  <p:cNvSpPr txBox="1"/>
                  <p:nvPr/>
                </p:nvSpPr>
                <p:spPr>
                  <a:xfrm>
                    <a:off x="4667725" y="1315397"/>
                    <a:ext cx="4416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ZA" sz="1550" b="1" i="0" u="none" strike="noStrike" cap="none">
                        <a:solidFill>
                          <a:srgbClr val="46B85F"/>
                        </a:solidFill>
                        <a:latin typeface="Montserrat"/>
                        <a:ea typeface="Montserrat"/>
                        <a:cs typeface="Montserrat"/>
                        <a:sym typeface="Montserrat"/>
                      </a:rPr>
                      <a:t>13</a:t>
                    </a:r>
                    <a:endParaRPr sz="1400" b="0" i="0" u="none" strike="noStrike" cap="none">
                      <a:solidFill>
                        <a:srgbClr val="000000"/>
                      </a:solidFill>
                      <a:latin typeface="Arial"/>
                      <a:ea typeface="Arial"/>
                      <a:cs typeface="Arial"/>
                      <a:sym typeface="Arial"/>
                    </a:endParaRPr>
                  </a:p>
                </p:txBody>
              </p:sp>
            </p:grpSp>
            <p:sp>
              <p:nvSpPr>
                <p:cNvPr id="1371" name="Google Shape;1371;p24"/>
                <p:cNvSpPr txBox="1"/>
                <p:nvPr/>
              </p:nvSpPr>
              <p:spPr>
                <a:xfrm>
                  <a:off x="4858848" y="1514720"/>
                  <a:ext cx="8154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ZA" sz="1000" b="0" i="0" u="none" strike="noStrike" cap="none">
                      <a:solidFill>
                        <a:srgbClr val="46B85F"/>
                      </a:solidFill>
                      <a:latin typeface="Montserrat"/>
                      <a:ea typeface="Montserrat"/>
                      <a:cs typeface="Montserrat"/>
                      <a:sym typeface="Montserrat"/>
                    </a:rPr>
                    <a:t>PRESENT</a:t>
                  </a:r>
                  <a:endParaRPr sz="1400" b="0" i="0" u="none" strike="noStrike" cap="none">
                    <a:solidFill>
                      <a:srgbClr val="000000"/>
                    </a:solidFill>
                    <a:latin typeface="Arial"/>
                    <a:ea typeface="Arial"/>
                    <a:cs typeface="Arial"/>
                    <a:sym typeface="Arial"/>
                  </a:endParaRPr>
                </a:p>
              </p:txBody>
            </p:sp>
          </p:grpSp>
        </p:grpSp>
        <p:grpSp>
          <p:nvGrpSpPr>
            <p:cNvPr id="1372" name="Google Shape;1372;p24"/>
            <p:cNvGrpSpPr/>
            <p:nvPr/>
          </p:nvGrpSpPr>
          <p:grpSpPr>
            <a:xfrm>
              <a:off x="4723428" y="5471782"/>
              <a:ext cx="2224400" cy="475459"/>
              <a:chOff x="3512784" y="1612980"/>
              <a:chExt cx="2224400" cy="475459"/>
            </a:xfrm>
          </p:grpSpPr>
          <p:sp>
            <p:nvSpPr>
              <p:cNvPr id="1373" name="Google Shape;1373;p24"/>
              <p:cNvSpPr txBox="1"/>
              <p:nvPr/>
            </p:nvSpPr>
            <p:spPr>
              <a:xfrm>
                <a:off x="4478384" y="1626739"/>
                <a:ext cx="12588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ZA" sz="800" b="0" i="1" u="none" strike="noStrike" cap="none">
                    <a:solidFill>
                      <a:srgbClr val="595959"/>
                    </a:solidFill>
                    <a:latin typeface="Montserrat"/>
                    <a:ea typeface="Montserrat"/>
                    <a:cs typeface="Montserrat"/>
                    <a:sym typeface="Montserrat"/>
                  </a:rPr>
                  <a:t>Speak to experts or the community to get REAL feedback</a:t>
                </a:r>
                <a:endParaRPr sz="1400" b="0" i="0" u="none" strike="noStrike" cap="none">
                  <a:solidFill>
                    <a:srgbClr val="000000"/>
                  </a:solidFill>
                  <a:latin typeface="Arial"/>
                  <a:ea typeface="Arial"/>
                  <a:cs typeface="Arial"/>
                  <a:sym typeface="Arial"/>
                </a:endParaRPr>
              </a:p>
            </p:txBody>
          </p:sp>
          <p:grpSp>
            <p:nvGrpSpPr>
              <p:cNvPr id="1374" name="Google Shape;1374;p24"/>
              <p:cNvGrpSpPr/>
              <p:nvPr/>
            </p:nvGrpSpPr>
            <p:grpSpPr>
              <a:xfrm>
                <a:off x="3512784" y="1612980"/>
                <a:ext cx="1082038" cy="451719"/>
                <a:chOff x="3466828" y="1820696"/>
                <a:chExt cx="1082038" cy="451719"/>
              </a:xfrm>
            </p:grpSpPr>
            <p:grpSp>
              <p:nvGrpSpPr>
                <p:cNvPr id="1375" name="Google Shape;1375;p24"/>
                <p:cNvGrpSpPr/>
                <p:nvPr/>
              </p:nvGrpSpPr>
              <p:grpSpPr>
                <a:xfrm>
                  <a:off x="3466828" y="1820696"/>
                  <a:ext cx="1049015" cy="421796"/>
                  <a:chOff x="3466828" y="1820696"/>
                  <a:chExt cx="1049015" cy="421796"/>
                </a:xfrm>
              </p:grpSpPr>
              <p:grpSp>
                <p:nvGrpSpPr>
                  <p:cNvPr id="1376" name="Google Shape;1376;p24"/>
                  <p:cNvGrpSpPr/>
                  <p:nvPr/>
                </p:nvGrpSpPr>
                <p:grpSpPr>
                  <a:xfrm>
                    <a:off x="3507880" y="1848395"/>
                    <a:ext cx="1007963" cy="394097"/>
                    <a:chOff x="4303788" y="5565685"/>
                    <a:chExt cx="1007963" cy="394097"/>
                  </a:xfrm>
                </p:grpSpPr>
                <p:pic>
                  <p:nvPicPr>
                    <p:cNvPr id="1377" name="Google Shape;1377;p24"/>
                    <p:cNvPicPr preferRelativeResize="0"/>
                    <p:nvPr/>
                  </p:nvPicPr>
                  <p:blipFill rotWithShape="1">
                    <a:blip r:embed="rId10">
                      <a:alphaModFix/>
                    </a:blip>
                    <a:srcRect/>
                    <a:stretch/>
                  </p:blipFill>
                  <p:spPr>
                    <a:xfrm>
                      <a:off x="4303788" y="5565685"/>
                      <a:ext cx="264276" cy="394097"/>
                    </a:xfrm>
                    <a:prstGeom prst="rect">
                      <a:avLst/>
                    </a:prstGeom>
                    <a:noFill/>
                    <a:ln>
                      <a:noFill/>
                    </a:ln>
                  </p:spPr>
                </p:pic>
                <p:cxnSp>
                  <p:nvCxnSpPr>
                    <p:cNvPr id="1378" name="Google Shape;1378;p24"/>
                    <p:cNvCxnSpPr/>
                    <p:nvPr/>
                  </p:nvCxnSpPr>
                  <p:spPr>
                    <a:xfrm>
                      <a:off x="4432751" y="5946625"/>
                      <a:ext cx="879000" cy="0"/>
                    </a:xfrm>
                    <a:prstGeom prst="straightConnector1">
                      <a:avLst/>
                    </a:prstGeom>
                    <a:noFill/>
                    <a:ln w="12700" cap="flat" cmpd="sng">
                      <a:solidFill>
                        <a:srgbClr val="46B85F"/>
                      </a:solidFill>
                      <a:prstDash val="solid"/>
                      <a:miter lim="800000"/>
                      <a:headEnd type="none" w="sm" len="sm"/>
                      <a:tailEnd type="none" w="sm" len="sm"/>
                    </a:ln>
                  </p:spPr>
                </p:cxnSp>
              </p:grpSp>
              <p:sp>
                <p:nvSpPr>
                  <p:cNvPr id="1379" name="Google Shape;1379;p24"/>
                  <p:cNvSpPr txBox="1"/>
                  <p:nvPr/>
                </p:nvSpPr>
                <p:spPr>
                  <a:xfrm>
                    <a:off x="3466828" y="1820696"/>
                    <a:ext cx="4110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ZA" sz="1600" b="1" i="0" u="none" strike="noStrike" cap="none">
                        <a:solidFill>
                          <a:srgbClr val="46B85F"/>
                        </a:solidFill>
                        <a:latin typeface="Montserrat"/>
                        <a:ea typeface="Montserrat"/>
                        <a:cs typeface="Montserrat"/>
                        <a:sym typeface="Montserrat"/>
                      </a:rPr>
                      <a:t>11</a:t>
                    </a:r>
                    <a:endParaRPr sz="1400" b="0" i="0" u="none" strike="noStrike" cap="none">
                      <a:solidFill>
                        <a:srgbClr val="000000"/>
                      </a:solidFill>
                      <a:latin typeface="Arial"/>
                      <a:ea typeface="Arial"/>
                      <a:cs typeface="Arial"/>
                      <a:sym typeface="Arial"/>
                    </a:endParaRPr>
                  </a:p>
                </p:txBody>
              </p:sp>
            </p:grpSp>
            <p:sp>
              <p:nvSpPr>
                <p:cNvPr id="1380" name="Google Shape;1380;p24"/>
                <p:cNvSpPr txBox="1"/>
                <p:nvPr/>
              </p:nvSpPr>
              <p:spPr>
                <a:xfrm>
                  <a:off x="3638966" y="2026115"/>
                  <a:ext cx="9099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ZA" sz="1000" b="0" i="0" u="none" strike="noStrike" cap="none">
                      <a:solidFill>
                        <a:srgbClr val="46B85F"/>
                      </a:solidFill>
                      <a:latin typeface="Montserrat"/>
                      <a:ea typeface="Montserrat"/>
                      <a:cs typeface="Montserrat"/>
                      <a:sym typeface="Montserrat"/>
                    </a:rPr>
                    <a:t>FEEDBACK</a:t>
                  </a:r>
                  <a:endParaRPr sz="1400" b="0" i="0" u="none" strike="noStrike" cap="none">
                    <a:solidFill>
                      <a:srgbClr val="000000"/>
                    </a:solidFill>
                    <a:latin typeface="Arial"/>
                    <a:ea typeface="Arial"/>
                    <a:cs typeface="Arial"/>
                    <a:sym typeface="Arial"/>
                  </a:endParaRPr>
                </a:p>
              </p:txBody>
            </p:sp>
          </p:grpSp>
        </p:grpSp>
        <p:grpSp>
          <p:nvGrpSpPr>
            <p:cNvPr id="1381" name="Google Shape;1381;p24"/>
            <p:cNvGrpSpPr/>
            <p:nvPr/>
          </p:nvGrpSpPr>
          <p:grpSpPr>
            <a:xfrm>
              <a:off x="2707468" y="5454919"/>
              <a:ext cx="2021655" cy="584700"/>
              <a:chOff x="3617530" y="2163332"/>
              <a:chExt cx="2021655" cy="584700"/>
            </a:xfrm>
          </p:grpSpPr>
          <p:sp>
            <p:nvSpPr>
              <p:cNvPr id="1382" name="Google Shape;1382;p24"/>
              <p:cNvSpPr txBox="1"/>
              <p:nvPr/>
            </p:nvSpPr>
            <p:spPr>
              <a:xfrm>
                <a:off x="4651885" y="2163332"/>
                <a:ext cx="987300" cy="58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ZA" sz="800" b="0" i="1" u="none" strike="noStrike" cap="none">
                    <a:solidFill>
                      <a:srgbClr val="595959"/>
                    </a:solidFill>
                    <a:latin typeface="Montserrat"/>
                    <a:ea typeface="Montserrat"/>
                    <a:cs typeface="Montserrat"/>
                    <a:sym typeface="Montserrat"/>
                  </a:rPr>
                  <a:t>Make your own prototype of your best solution</a:t>
                </a:r>
                <a:endParaRPr sz="1400" b="0" i="0" u="none" strike="noStrike" cap="none">
                  <a:solidFill>
                    <a:srgbClr val="000000"/>
                  </a:solidFill>
                  <a:latin typeface="Arial"/>
                  <a:ea typeface="Arial"/>
                  <a:cs typeface="Arial"/>
                  <a:sym typeface="Arial"/>
                </a:endParaRPr>
              </a:p>
            </p:txBody>
          </p:sp>
          <p:grpSp>
            <p:nvGrpSpPr>
              <p:cNvPr id="1383" name="Google Shape;1383;p24"/>
              <p:cNvGrpSpPr/>
              <p:nvPr/>
            </p:nvGrpSpPr>
            <p:grpSpPr>
              <a:xfrm>
                <a:off x="3617530" y="2166247"/>
                <a:ext cx="1180614" cy="462240"/>
                <a:chOff x="3597678" y="2328845"/>
                <a:chExt cx="1180614" cy="462240"/>
              </a:xfrm>
            </p:grpSpPr>
            <p:grpSp>
              <p:nvGrpSpPr>
                <p:cNvPr id="1384" name="Google Shape;1384;p24"/>
                <p:cNvGrpSpPr/>
                <p:nvPr/>
              </p:nvGrpSpPr>
              <p:grpSpPr>
                <a:xfrm>
                  <a:off x="3597678" y="2328845"/>
                  <a:ext cx="1125191" cy="418025"/>
                  <a:chOff x="3597678" y="2328845"/>
                  <a:chExt cx="1125191" cy="418025"/>
                </a:xfrm>
              </p:grpSpPr>
              <p:grpSp>
                <p:nvGrpSpPr>
                  <p:cNvPr id="1385" name="Google Shape;1385;p24"/>
                  <p:cNvGrpSpPr/>
                  <p:nvPr/>
                </p:nvGrpSpPr>
                <p:grpSpPr>
                  <a:xfrm>
                    <a:off x="3662706" y="2352773"/>
                    <a:ext cx="1060163" cy="394097"/>
                    <a:chOff x="4344314" y="5606513"/>
                    <a:chExt cx="1060163" cy="394097"/>
                  </a:xfrm>
                </p:grpSpPr>
                <p:pic>
                  <p:nvPicPr>
                    <p:cNvPr id="1386" name="Google Shape;1386;p24"/>
                    <p:cNvPicPr preferRelativeResize="0"/>
                    <p:nvPr/>
                  </p:nvPicPr>
                  <p:blipFill rotWithShape="1">
                    <a:blip r:embed="rId10">
                      <a:alphaModFix/>
                    </a:blip>
                    <a:srcRect/>
                    <a:stretch/>
                  </p:blipFill>
                  <p:spPr>
                    <a:xfrm>
                      <a:off x="4344314" y="5606513"/>
                      <a:ext cx="264276" cy="394097"/>
                    </a:xfrm>
                    <a:prstGeom prst="rect">
                      <a:avLst/>
                    </a:prstGeom>
                    <a:noFill/>
                    <a:ln>
                      <a:noFill/>
                    </a:ln>
                  </p:spPr>
                </p:pic>
                <p:cxnSp>
                  <p:nvCxnSpPr>
                    <p:cNvPr id="1387" name="Google Shape;1387;p24"/>
                    <p:cNvCxnSpPr/>
                    <p:nvPr/>
                  </p:nvCxnSpPr>
                  <p:spPr>
                    <a:xfrm>
                      <a:off x="4473277" y="5993920"/>
                      <a:ext cx="931200" cy="0"/>
                    </a:xfrm>
                    <a:prstGeom prst="straightConnector1">
                      <a:avLst/>
                    </a:prstGeom>
                    <a:noFill/>
                    <a:ln w="12700" cap="flat" cmpd="sng">
                      <a:solidFill>
                        <a:srgbClr val="46B85F"/>
                      </a:solidFill>
                      <a:prstDash val="solid"/>
                      <a:miter lim="800000"/>
                      <a:headEnd type="none" w="sm" len="sm"/>
                      <a:tailEnd type="none" w="sm" len="sm"/>
                    </a:ln>
                  </p:spPr>
                </p:cxnSp>
              </p:grpSp>
              <p:sp>
                <p:nvSpPr>
                  <p:cNvPr id="1388" name="Google Shape;1388;p24"/>
                  <p:cNvSpPr txBox="1"/>
                  <p:nvPr/>
                </p:nvSpPr>
                <p:spPr>
                  <a:xfrm>
                    <a:off x="3597678" y="2328845"/>
                    <a:ext cx="4416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50"/>
                      <a:buFont typeface="Arial"/>
                      <a:buNone/>
                    </a:pPr>
                    <a:r>
                      <a:rPr lang="en-ZA" sz="1550" b="1" i="0" u="none" strike="noStrike" cap="none">
                        <a:solidFill>
                          <a:srgbClr val="46B85F"/>
                        </a:solidFill>
                        <a:latin typeface="Montserrat"/>
                        <a:ea typeface="Montserrat"/>
                        <a:cs typeface="Montserrat"/>
                        <a:sym typeface="Montserrat"/>
                      </a:rPr>
                      <a:t>10</a:t>
                    </a:r>
                    <a:endParaRPr sz="1400" b="0" i="0" u="none" strike="noStrike" cap="none">
                      <a:solidFill>
                        <a:srgbClr val="000000"/>
                      </a:solidFill>
                      <a:latin typeface="Arial"/>
                      <a:ea typeface="Arial"/>
                      <a:cs typeface="Arial"/>
                      <a:sym typeface="Arial"/>
                    </a:endParaRPr>
                  </a:p>
                </p:txBody>
              </p:sp>
            </p:grpSp>
            <p:sp>
              <p:nvSpPr>
                <p:cNvPr id="1389" name="Google Shape;1389;p24"/>
                <p:cNvSpPr txBox="1"/>
                <p:nvPr/>
              </p:nvSpPr>
              <p:spPr>
                <a:xfrm>
                  <a:off x="3773292" y="2544785"/>
                  <a:ext cx="10050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ZA" sz="1000" b="0" i="0" u="none" strike="noStrike" cap="none">
                      <a:solidFill>
                        <a:srgbClr val="46B85F"/>
                      </a:solidFill>
                      <a:latin typeface="Montserrat"/>
                      <a:ea typeface="Montserrat"/>
                      <a:cs typeface="Montserrat"/>
                      <a:sym typeface="Montserrat"/>
                    </a:rPr>
                    <a:t>PROTOTYPE</a:t>
                  </a:r>
                  <a:endParaRPr sz="1400" b="0" i="0" u="none" strike="noStrike" cap="none">
                    <a:solidFill>
                      <a:srgbClr val="000000"/>
                    </a:solidFill>
                    <a:latin typeface="Arial"/>
                    <a:ea typeface="Arial"/>
                    <a:cs typeface="Arial"/>
                    <a:sym typeface="Arial"/>
                  </a:endParaRPr>
                </a:p>
              </p:txBody>
            </p:sp>
          </p:grpSp>
        </p:grpSp>
        <p:grpSp>
          <p:nvGrpSpPr>
            <p:cNvPr id="1390" name="Google Shape;1390;p24"/>
            <p:cNvGrpSpPr/>
            <p:nvPr/>
          </p:nvGrpSpPr>
          <p:grpSpPr>
            <a:xfrm>
              <a:off x="853808" y="5427038"/>
              <a:ext cx="1862126" cy="465245"/>
              <a:chOff x="4204365" y="2457708"/>
              <a:chExt cx="1862126" cy="465245"/>
            </a:xfrm>
          </p:grpSpPr>
          <p:grpSp>
            <p:nvGrpSpPr>
              <p:cNvPr id="1391" name="Google Shape;1391;p24"/>
              <p:cNvGrpSpPr/>
              <p:nvPr/>
            </p:nvGrpSpPr>
            <p:grpSpPr>
              <a:xfrm>
                <a:off x="4204365" y="2457708"/>
                <a:ext cx="1058938" cy="447988"/>
                <a:chOff x="4276803" y="2619472"/>
                <a:chExt cx="1058938" cy="447988"/>
              </a:xfrm>
            </p:grpSpPr>
            <p:grpSp>
              <p:nvGrpSpPr>
                <p:cNvPr id="1392" name="Google Shape;1392;p24"/>
                <p:cNvGrpSpPr/>
                <p:nvPr/>
              </p:nvGrpSpPr>
              <p:grpSpPr>
                <a:xfrm>
                  <a:off x="4276803" y="2619472"/>
                  <a:ext cx="969507" cy="412544"/>
                  <a:chOff x="4375956" y="2610371"/>
                  <a:chExt cx="969507" cy="412544"/>
                </a:xfrm>
              </p:grpSpPr>
              <p:grpSp>
                <p:nvGrpSpPr>
                  <p:cNvPr id="1393" name="Google Shape;1393;p24"/>
                  <p:cNvGrpSpPr/>
                  <p:nvPr/>
                </p:nvGrpSpPr>
                <p:grpSpPr>
                  <a:xfrm>
                    <a:off x="4400500" y="2628818"/>
                    <a:ext cx="944963" cy="394097"/>
                    <a:chOff x="4389483" y="5525126"/>
                    <a:chExt cx="944963" cy="394097"/>
                  </a:xfrm>
                </p:grpSpPr>
                <p:pic>
                  <p:nvPicPr>
                    <p:cNvPr id="1394" name="Google Shape;1394;p24"/>
                    <p:cNvPicPr preferRelativeResize="0"/>
                    <p:nvPr/>
                  </p:nvPicPr>
                  <p:blipFill rotWithShape="1">
                    <a:blip r:embed="rId10">
                      <a:alphaModFix/>
                    </a:blip>
                    <a:srcRect/>
                    <a:stretch/>
                  </p:blipFill>
                  <p:spPr>
                    <a:xfrm>
                      <a:off x="4389483" y="5525126"/>
                      <a:ext cx="264276" cy="394097"/>
                    </a:xfrm>
                    <a:prstGeom prst="rect">
                      <a:avLst/>
                    </a:prstGeom>
                    <a:noFill/>
                    <a:ln>
                      <a:noFill/>
                    </a:ln>
                  </p:spPr>
                </p:pic>
                <p:cxnSp>
                  <p:nvCxnSpPr>
                    <p:cNvPr id="1395" name="Google Shape;1395;p24"/>
                    <p:cNvCxnSpPr/>
                    <p:nvPr/>
                  </p:nvCxnSpPr>
                  <p:spPr>
                    <a:xfrm>
                      <a:off x="4518446" y="5911866"/>
                      <a:ext cx="816000" cy="0"/>
                    </a:xfrm>
                    <a:prstGeom prst="straightConnector1">
                      <a:avLst/>
                    </a:prstGeom>
                    <a:noFill/>
                    <a:ln w="12700" cap="flat" cmpd="sng">
                      <a:solidFill>
                        <a:srgbClr val="46B85F"/>
                      </a:solidFill>
                      <a:prstDash val="solid"/>
                      <a:miter lim="800000"/>
                      <a:headEnd type="none" w="sm" len="sm"/>
                      <a:tailEnd type="none" w="sm" len="sm"/>
                    </a:ln>
                  </p:spPr>
                </p:cxnSp>
              </p:grpSp>
              <p:sp>
                <p:nvSpPr>
                  <p:cNvPr id="1396" name="Google Shape;1396;p24"/>
                  <p:cNvSpPr txBox="1"/>
                  <p:nvPr/>
                </p:nvSpPr>
                <p:spPr>
                  <a:xfrm>
                    <a:off x="4375956" y="2610371"/>
                    <a:ext cx="3039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ZA" sz="1600" b="1" i="0" u="none" strike="noStrike" cap="none">
                        <a:solidFill>
                          <a:srgbClr val="46B85F"/>
                        </a:solidFill>
                        <a:latin typeface="Montserrat"/>
                        <a:ea typeface="Montserrat"/>
                        <a:cs typeface="Montserrat"/>
                        <a:sym typeface="Montserrat"/>
                      </a:rPr>
                      <a:t>9</a:t>
                    </a:r>
                    <a:endParaRPr sz="1400" b="0" i="0" u="none" strike="noStrike" cap="none">
                      <a:solidFill>
                        <a:srgbClr val="000000"/>
                      </a:solidFill>
                      <a:latin typeface="Arial"/>
                      <a:ea typeface="Arial"/>
                      <a:cs typeface="Arial"/>
                      <a:sym typeface="Arial"/>
                    </a:endParaRPr>
                  </a:p>
                </p:txBody>
              </p:sp>
            </p:grpSp>
            <p:sp>
              <p:nvSpPr>
                <p:cNvPr id="1397" name="Google Shape;1397;p24"/>
                <p:cNvSpPr txBox="1"/>
                <p:nvPr/>
              </p:nvSpPr>
              <p:spPr>
                <a:xfrm>
                  <a:off x="4455241" y="2821160"/>
                  <a:ext cx="8805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ZA" sz="1000" b="0" i="0" u="none" strike="noStrike" cap="none">
                      <a:solidFill>
                        <a:srgbClr val="46B85F"/>
                      </a:solidFill>
                      <a:latin typeface="Montserrat"/>
                      <a:ea typeface="Montserrat"/>
                      <a:cs typeface="Montserrat"/>
                      <a:sym typeface="Montserrat"/>
                    </a:rPr>
                    <a:t>EVALUATE</a:t>
                  </a:r>
                  <a:endParaRPr sz="1400" b="0" i="0" u="none" strike="noStrike" cap="none">
                    <a:solidFill>
                      <a:srgbClr val="000000"/>
                    </a:solidFill>
                    <a:latin typeface="Arial"/>
                    <a:ea typeface="Arial"/>
                    <a:cs typeface="Arial"/>
                    <a:sym typeface="Arial"/>
                  </a:endParaRPr>
                </a:p>
              </p:txBody>
            </p:sp>
          </p:grpSp>
          <p:sp>
            <p:nvSpPr>
              <p:cNvPr id="1398" name="Google Shape;1398;p24"/>
              <p:cNvSpPr txBox="1"/>
              <p:nvPr/>
            </p:nvSpPr>
            <p:spPr>
              <a:xfrm>
                <a:off x="5108891" y="2461253"/>
                <a:ext cx="9576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ZA" sz="800" b="0" i="1" u="none" strike="noStrike" cap="none">
                    <a:solidFill>
                      <a:srgbClr val="595959"/>
                    </a:solidFill>
                    <a:latin typeface="Montserrat"/>
                    <a:ea typeface="Montserrat"/>
                    <a:cs typeface="Montserrat"/>
                    <a:sym typeface="Montserrat"/>
                  </a:rPr>
                  <a:t>Evaluate and select your best solutions </a:t>
                </a:r>
                <a:endParaRPr sz="1400" b="0" i="0" u="none" strike="noStrike" cap="none">
                  <a:solidFill>
                    <a:srgbClr val="000000"/>
                  </a:solidFill>
                  <a:latin typeface="Arial"/>
                  <a:ea typeface="Arial"/>
                  <a:cs typeface="Arial"/>
                  <a:sym typeface="Arial"/>
                </a:endParaRPr>
              </a:p>
            </p:txBody>
          </p:sp>
        </p:grpSp>
        <p:sp>
          <p:nvSpPr>
            <p:cNvPr id="1399" name="Google Shape;1399;p24"/>
            <p:cNvSpPr/>
            <p:nvPr/>
          </p:nvSpPr>
          <p:spPr>
            <a:xfrm>
              <a:off x="749127" y="5117876"/>
              <a:ext cx="10597800" cy="273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400" name="Google Shape;1400;p24"/>
          <p:cNvSpPr txBox="1"/>
          <p:nvPr/>
        </p:nvSpPr>
        <p:spPr>
          <a:xfrm>
            <a:off x="2481558" y="5073098"/>
            <a:ext cx="641494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ZA" sz="1400" b="1" i="0" u="none" strike="noStrike" cap="none">
                <a:solidFill>
                  <a:schemeClr val="lt1"/>
                </a:solidFill>
                <a:latin typeface="Montserrat Light"/>
                <a:ea typeface="Montserrat Light"/>
                <a:cs typeface="Montserrat Light"/>
                <a:sym typeface="Montserrat Light"/>
              </a:rPr>
              <a:t>Design Phase: xxxxx </a:t>
            </a:r>
            <a:endParaRPr sz="1400" b="0" i="0" u="none" strike="noStrike" cap="none">
              <a:solidFill>
                <a:srgbClr val="000000"/>
              </a:solidFill>
              <a:latin typeface="Arial"/>
              <a:ea typeface="Arial"/>
              <a:cs typeface="Arial"/>
              <a:sym typeface="Arial"/>
            </a:endParaRPr>
          </a:p>
        </p:txBody>
      </p:sp>
      <p:sp>
        <p:nvSpPr>
          <p:cNvPr id="1401" name="Google Shape;1401;p24"/>
          <p:cNvSpPr/>
          <p:nvPr/>
        </p:nvSpPr>
        <p:spPr>
          <a:xfrm>
            <a:off x="10502444" y="3739983"/>
            <a:ext cx="1662132" cy="86971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02" name="Google Shape;1402;p24"/>
          <p:cNvSpPr txBox="1"/>
          <p:nvPr/>
        </p:nvSpPr>
        <p:spPr>
          <a:xfrm>
            <a:off x="4770722" y="5941343"/>
            <a:ext cx="1862100" cy="86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ZA" sz="1100" b="0" i="1" u="none" strike="noStrike" cap="none">
                <a:solidFill>
                  <a:srgbClr val="00B050"/>
                </a:solidFill>
                <a:latin typeface="Montserrat Medium"/>
                <a:ea typeface="Montserrat Medium"/>
                <a:cs typeface="Montserrat Medium"/>
                <a:sym typeface="Montserrat Medium"/>
              </a:rPr>
              <a:t>Learners presented their prototypes to their fellow learners and received feedback. </a:t>
            </a:r>
            <a:endParaRPr sz="1100" b="0" i="1" u="none" strike="noStrike" cap="none">
              <a:solidFill>
                <a:srgbClr val="00B050"/>
              </a:solidFill>
              <a:latin typeface="Montserrat Medium"/>
              <a:ea typeface="Montserrat Medium"/>
              <a:cs typeface="Montserrat Medium"/>
              <a:sym typeface="Montserrat Medium"/>
            </a:endParaRPr>
          </a:p>
        </p:txBody>
      </p:sp>
      <p:sp>
        <p:nvSpPr>
          <p:cNvPr id="1403" name="Google Shape;1403;p24"/>
          <p:cNvSpPr txBox="1"/>
          <p:nvPr/>
        </p:nvSpPr>
        <p:spPr>
          <a:xfrm>
            <a:off x="10339199" y="3664074"/>
            <a:ext cx="1862100" cy="103102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ZA" sz="1050" b="0" i="1" u="none" strike="noStrike" cap="none">
                <a:solidFill>
                  <a:srgbClr val="00B050"/>
                </a:solidFill>
                <a:latin typeface="Montserrat Medium"/>
                <a:ea typeface="Montserrat Medium"/>
                <a:cs typeface="Montserrat Medium"/>
                <a:sym typeface="Montserrat Medium"/>
              </a:rPr>
              <a:t>Learners then create a prototype of a garage that will keep their car safe (linked to Technology class)  </a:t>
            </a:r>
            <a:endParaRPr sz="1050" b="0" i="1" u="none" strike="noStrike" cap="none">
              <a:solidFill>
                <a:srgbClr val="00B050"/>
              </a:solidFill>
              <a:latin typeface="Montserrat Medium"/>
              <a:ea typeface="Montserrat Medium"/>
              <a:cs typeface="Montserrat Medium"/>
              <a:sym typeface="Montserrat Medium"/>
            </a:endParaRPr>
          </a:p>
        </p:txBody>
      </p:sp>
      <p:sp>
        <p:nvSpPr>
          <p:cNvPr id="1404" name="Google Shape;1404;p24"/>
          <p:cNvSpPr/>
          <p:nvPr/>
        </p:nvSpPr>
        <p:spPr>
          <a:xfrm>
            <a:off x="10478953" y="3676728"/>
            <a:ext cx="1756691" cy="1010405"/>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05" name="Google Shape;1405;p24"/>
          <p:cNvSpPr txBox="1"/>
          <p:nvPr/>
        </p:nvSpPr>
        <p:spPr>
          <a:xfrm>
            <a:off x="2684864" y="5914140"/>
            <a:ext cx="1862100" cy="103102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ZA" sz="1050" b="0" i="1" u="none" strike="noStrike" cap="none">
                <a:solidFill>
                  <a:srgbClr val="00B050"/>
                </a:solidFill>
                <a:latin typeface="Montserrat Medium"/>
                <a:ea typeface="Montserrat Medium"/>
                <a:cs typeface="Montserrat Medium"/>
                <a:sym typeface="Montserrat Medium"/>
              </a:rPr>
              <a:t>Learners then create a prototype of a garage that will keep their car safe (linked to Technology class)  </a:t>
            </a:r>
            <a:endParaRPr sz="1050" b="0" i="1" u="none" strike="noStrike" cap="none">
              <a:solidFill>
                <a:srgbClr val="00B050"/>
              </a:solidFill>
              <a:latin typeface="Montserrat Medium"/>
              <a:ea typeface="Montserrat Medium"/>
              <a:cs typeface="Montserrat Medium"/>
              <a:sym typeface="Montserrat Medium"/>
            </a:endParaRPr>
          </a:p>
        </p:txBody>
      </p:sp>
      <p:sp>
        <p:nvSpPr>
          <p:cNvPr id="1406" name="Google Shape;1406;p24"/>
          <p:cNvSpPr txBox="1"/>
          <p:nvPr/>
        </p:nvSpPr>
        <p:spPr>
          <a:xfrm>
            <a:off x="10330956" y="3599154"/>
            <a:ext cx="2028983" cy="95407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ZA" sz="1000" b="0" i="1" u="none" strike="noStrike" cap="none">
                <a:solidFill>
                  <a:srgbClr val="00B050"/>
                </a:solidFill>
                <a:latin typeface="Montserrat Medium"/>
                <a:ea typeface="Montserrat Medium"/>
                <a:cs typeface="Montserrat Medium"/>
                <a:sym typeface="Montserrat Medium"/>
              </a:rPr>
              <a:t>Public presentation - parents evening where car dealerships, banks, school management - for learners to present their experiences. </a:t>
            </a:r>
            <a:endParaRPr sz="1000" b="0" i="1" u="none" strike="noStrike" cap="none">
              <a:solidFill>
                <a:srgbClr val="00B050"/>
              </a:solidFill>
              <a:latin typeface="Montserrat Medium"/>
              <a:ea typeface="Montserrat Medium"/>
              <a:cs typeface="Montserrat Medium"/>
              <a:sym typeface="Montserrat Medium"/>
            </a:endParaRPr>
          </a:p>
        </p:txBody>
      </p:sp>
      <p:sp>
        <p:nvSpPr>
          <p:cNvPr id="1407" name="Google Shape;1407;p24"/>
          <p:cNvSpPr/>
          <p:nvPr/>
        </p:nvSpPr>
        <p:spPr>
          <a:xfrm>
            <a:off x="10414184" y="3625883"/>
            <a:ext cx="1848066" cy="103058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08" name="Google Shape;1408;p24"/>
          <p:cNvSpPr txBox="1"/>
          <p:nvPr/>
        </p:nvSpPr>
        <p:spPr>
          <a:xfrm>
            <a:off x="9511319" y="5870962"/>
            <a:ext cx="2028983" cy="95407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ZA" sz="1000" b="0" i="1" u="none" strike="noStrike" cap="none">
                <a:solidFill>
                  <a:srgbClr val="00B050"/>
                </a:solidFill>
                <a:latin typeface="Montserrat Medium"/>
                <a:ea typeface="Montserrat Medium"/>
                <a:cs typeface="Montserrat Medium"/>
                <a:sym typeface="Montserrat Medium"/>
              </a:rPr>
              <a:t>Public presentation - parents evening where car dealerships, banks, school management - for learners to present their experiences. </a:t>
            </a:r>
            <a:endParaRPr sz="1000" b="0" i="1" u="none" strike="noStrike" cap="none">
              <a:solidFill>
                <a:srgbClr val="00B050"/>
              </a:solidFill>
              <a:latin typeface="Montserrat Medium"/>
              <a:ea typeface="Montserrat Medium"/>
              <a:cs typeface="Montserrat Medium"/>
              <a:sym typeface="Montserrat Medium"/>
            </a:endParaRPr>
          </a:p>
        </p:txBody>
      </p:sp>
      <p:sp>
        <p:nvSpPr>
          <p:cNvPr id="1409" name="Google Shape;1409;p24"/>
          <p:cNvSpPr txBox="1"/>
          <p:nvPr/>
        </p:nvSpPr>
        <p:spPr>
          <a:xfrm>
            <a:off x="10356763" y="3842029"/>
            <a:ext cx="18621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ZA" sz="1000" b="0" i="1" u="none" strike="noStrike" cap="none">
                <a:solidFill>
                  <a:srgbClr val="00B050"/>
                </a:solidFill>
                <a:latin typeface="Montserrat Medium"/>
                <a:ea typeface="Montserrat Medium"/>
                <a:cs typeface="Montserrat Medium"/>
                <a:sym typeface="Montserrat Medium"/>
              </a:rPr>
              <a:t>Learners were given pretend payslips and had to decide which cars they were able to afford. </a:t>
            </a:r>
            <a:endParaRPr sz="1000" b="0" i="1" u="none" strike="noStrike" cap="none">
              <a:solidFill>
                <a:srgbClr val="00B050"/>
              </a:solidFill>
              <a:latin typeface="Montserrat Medium"/>
              <a:ea typeface="Montserrat Medium"/>
              <a:cs typeface="Montserrat Medium"/>
              <a:sym typeface="Montserrat Medium"/>
            </a:endParaRPr>
          </a:p>
        </p:txBody>
      </p:sp>
      <p:sp>
        <p:nvSpPr>
          <p:cNvPr id="1410" name="Google Shape;1410;p24"/>
          <p:cNvSpPr/>
          <p:nvPr/>
        </p:nvSpPr>
        <p:spPr>
          <a:xfrm>
            <a:off x="10469984" y="3629587"/>
            <a:ext cx="1715464" cy="1186247"/>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11" name="Google Shape;1411;p24"/>
          <p:cNvSpPr txBox="1"/>
          <p:nvPr/>
        </p:nvSpPr>
        <p:spPr>
          <a:xfrm>
            <a:off x="894161" y="5943888"/>
            <a:ext cx="18621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ZA" sz="1000" b="0" i="1" u="none" strike="noStrike" cap="none">
                <a:solidFill>
                  <a:srgbClr val="00B050"/>
                </a:solidFill>
                <a:latin typeface="Montserrat Medium"/>
                <a:ea typeface="Montserrat Medium"/>
                <a:cs typeface="Montserrat Medium"/>
                <a:sym typeface="Montserrat Medium"/>
              </a:rPr>
              <a:t>Learners were given pretend payslips and had to decide which cars they were able to afford. </a:t>
            </a:r>
            <a:endParaRPr sz="1000" b="0" i="1" u="none" strike="noStrike" cap="none">
              <a:solidFill>
                <a:srgbClr val="00B050"/>
              </a:solidFill>
              <a:latin typeface="Montserrat Medium"/>
              <a:ea typeface="Montserrat Medium"/>
              <a:cs typeface="Montserrat Medium"/>
              <a:sym typeface="Montserrat Medium"/>
            </a:endParaRPr>
          </a:p>
        </p:txBody>
      </p:sp>
      <p:sp>
        <p:nvSpPr>
          <p:cNvPr id="1412" name="Google Shape;1412;p24"/>
          <p:cNvSpPr txBox="1"/>
          <p:nvPr/>
        </p:nvSpPr>
        <p:spPr>
          <a:xfrm>
            <a:off x="10480360" y="3631203"/>
            <a:ext cx="1820182" cy="101563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ZA" sz="900" b="0" i="1" u="none" strike="noStrike" cap="none">
                <a:solidFill>
                  <a:srgbClr val="00B050"/>
                </a:solidFill>
                <a:latin typeface="Montserrat Medium"/>
                <a:ea typeface="Montserrat Medium"/>
                <a:cs typeface="Montserrat Medium"/>
                <a:sym typeface="Montserrat Medium"/>
              </a:rPr>
              <a:t>Learners had freedom to decide how they wanted to present their overall project reflecting on their experience  by creating a  blog, interview, play etc…..</a:t>
            </a:r>
            <a:endParaRPr sz="900" b="0" i="1" u="none" strike="noStrike" cap="none">
              <a:solidFill>
                <a:srgbClr val="00B050"/>
              </a:solidFill>
              <a:latin typeface="Montserrat Medium"/>
              <a:ea typeface="Montserrat Medium"/>
              <a:cs typeface="Montserrat Medium"/>
              <a:sym typeface="Montserrat Medium"/>
            </a:endParaRPr>
          </a:p>
        </p:txBody>
      </p:sp>
      <p:sp>
        <p:nvSpPr>
          <p:cNvPr id="1413" name="Google Shape;1413;p24"/>
          <p:cNvSpPr/>
          <p:nvPr/>
        </p:nvSpPr>
        <p:spPr>
          <a:xfrm>
            <a:off x="10524289" y="3570345"/>
            <a:ext cx="1764750" cy="130473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14" name="Google Shape;1414;p24"/>
          <p:cNvSpPr txBox="1"/>
          <p:nvPr/>
        </p:nvSpPr>
        <p:spPr>
          <a:xfrm>
            <a:off x="6992502" y="5998917"/>
            <a:ext cx="2229709" cy="8771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ZA" sz="900" b="0" i="1" u="none" strike="noStrike" cap="none">
                <a:solidFill>
                  <a:srgbClr val="00B050"/>
                </a:solidFill>
                <a:latin typeface="Montserrat Medium"/>
                <a:ea typeface="Montserrat Medium"/>
                <a:cs typeface="Montserrat Medium"/>
                <a:sym typeface="Montserrat Medium"/>
              </a:rPr>
              <a:t>Learners had freedom to decide how they wanted to present their overall project reflecting on their experience  by creating a  blog, interview, play etc…..</a:t>
            </a:r>
            <a:endParaRPr sz="900" b="0" i="1" u="none" strike="noStrike" cap="none">
              <a:solidFill>
                <a:srgbClr val="00B050"/>
              </a:solidFill>
              <a:latin typeface="Montserrat Medium"/>
              <a:ea typeface="Montserrat Medium"/>
              <a:cs typeface="Montserrat Medium"/>
              <a:sym typeface="Montserrat Medium"/>
            </a:endParaRPr>
          </a:p>
        </p:txBody>
      </p:sp>
      <p:sp>
        <p:nvSpPr>
          <p:cNvPr id="1415" name="Google Shape;1415;p24"/>
          <p:cNvSpPr txBox="1"/>
          <p:nvPr/>
        </p:nvSpPr>
        <p:spPr>
          <a:xfrm>
            <a:off x="3066068" y="3305749"/>
            <a:ext cx="624525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ZA"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31"/>
                                        </p:tgtEl>
                                        <p:attrNameLst>
                                          <p:attrName>style.visibility</p:attrName>
                                        </p:attrNameLst>
                                      </p:cBhvr>
                                      <p:to>
                                        <p:strVal val="visible"/>
                                      </p:to>
                                    </p:set>
                                    <p:anim calcmode="lin" valueType="num">
                                      <p:cBhvr additive="base">
                                        <p:cTn id="7" dur="500"/>
                                        <p:tgtEl>
                                          <p:spTgt spid="1231"/>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287"/>
                                        </p:tgtEl>
                                        <p:attrNameLst>
                                          <p:attrName>style.visibility</p:attrName>
                                        </p:attrNameLst>
                                      </p:cBhvr>
                                      <p:to>
                                        <p:strVal val="visible"/>
                                      </p:to>
                                    </p:set>
                                    <p:anim calcmode="lin" valueType="num">
                                      <p:cBhvr additive="base">
                                        <p:cTn id="10" dur="500"/>
                                        <p:tgtEl>
                                          <p:spTgt spid="1287"/>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24"/>
                                        </p:tgtEl>
                                        <p:attrNameLst>
                                          <p:attrName>style.visibility</p:attrName>
                                        </p:attrNameLst>
                                      </p:cBhvr>
                                      <p:to>
                                        <p:strVal val="visible"/>
                                      </p:to>
                                    </p:set>
                                    <p:anim calcmode="lin" valueType="num">
                                      <p:cBhvr additive="base">
                                        <p:cTn id="15" dur="500"/>
                                        <p:tgtEl>
                                          <p:spTgt spid="132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25"/>
                                        </p:tgtEl>
                                        <p:attrNameLst>
                                          <p:attrName>style.visibility</p:attrName>
                                        </p:attrNameLst>
                                      </p:cBhvr>
                                      <p:to>
                                        <p:strVal val="visible"/>
                                      </p:to>
                                    </p:set>
                                    <p:animEffect transition="in" filter="fade">
                                      <p:cBhvr>
                                        <p:cTn id="20" dur="500"/>
                                        <p:tgtEl>
                                          <p:spTgt spid="13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26"/>
                                        </p:tgtEl>
                                        <p:attrNameLst>
                                          <p:attrName>style.visibility</p:attrName>
                                        </p:attrNameLst>
                                      </p:cBhvr>
                                      <p:to>
                                        <p:strVal val="visible"/>
                                      </p:to>
                                    </p:set>
                                    <p:animEffect transition="in" filter="fade">
                                      <p:cBhvr>
                                        <p:cTn id="25" dur="500"/>
                                        <p:tgtEl>
                                          <p:spTgt spid="132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327"/>
                                        </p:tgtEl>
                                        <p:attrNameLst>
                                          <p:attrName>style.visibility</p:attrName>
                                        </p:attrNameLst>
                                      </p:cBhvr>
                                      <p:to>
                                        <p:strVal val="visible"/>
                                      </p:to>
                                    </p:set>
                                    <p:anim calcmode="lin" valueType="num">
                                      <p:cBhvr additive="base">
                                        <p:cTn id="30" dur="500"/>
                                        <p:tgtEl>
                                          <p:spTgt spid="132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28"/>
                                        </p:tgtEl>
                                        <p:attrNameLst>
                                          <p:attrName>style.visibility</p:attrName>
                                        </p:attrNameLst>
                                      </p:cBhvr>
                                      <p:to>
                                        <p:strVal val="visible"/>
                                      </p:to>
                                    </p:set>
                                    <p:animEffect transition="in" filter="fade">
                                      <p:cBhvr>
                                        <p:cTn id="35" dur="500"/>
                                        <p:tgtEl>
                                          <p:spTgt spid="132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29"/>
                                        </p:tgtEl>
                                        <p:attrNameLst>
                                          <p:attrName>style.visibility</p:attrName>
                                        </p:attrNameLst>
                                      </p:cBhvr>
                                      <p:to>
                                        <p:strVal val="visible"/>
                                      </p:to>
                                    </p:set>
                                    <p:animEffect transition="in" filter="fade">
                                      <p:cBhvr>
                                        <p:cTn id="40" dur="500"/>
                                        <p:tgtEl>
                                          <p:spTgt spid="1329"/>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330"/>
                                        </p:tgtEl>
                                        <p:attrNameLst>
                                          <p:attrName>style.visibility</p:attrName>
                                        </p:attrNameLst>
                                      </p:cBhvr>
                                      <p:to>
                                        <p:strVal val="visible"/>
                                      </p:to>
                                    </p:set>
                                    <p:anim calcmode="lin" valueType="num">
                                      <p:cBhvr additive="base">
                                        <p:cTn id="45" dur="500"/>
                                        <p:tgtEl>
                                          <p:spTgt spid="133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331"/>
                                        </p:tgtEl>
                                        <p:attrNameLst>
                                          <p:attrName>style.visibility</p:attrName>
                                        </p:attrNameLst>
                                      </p:cBhvr>
                                      <p:to>
                                        <p:strVal val="visible"/>
                                      </p:to>
                                    </p:set>
                                    <p:animEffect transition="in" filter="fade">
                                      <p:cBhvr>
                                        <p:cTn id="50" dur="500"/>
                                        <p:tgtEl>
                                          <p:spTgt spid="133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332"/>
                                        </p:tgtEl>
                                        <p:attrNameLst>
                                          <p:attrName>style.visibility</p:attrName>
                                        </p:attrNameLst>
                                      </p:cBhvr>
                                      <p:to>
                                        <p:strVal val="visible"/>
                                      </p:to>
                                    </p:set>
                                    <p:animEffect transition="in" filter="fade">
                                      <p:cBhvr>
                                        <p:cTn id="55" dur="500"/>
                                        <p:tgtEl>
                                          <p:spTgt spid="1332"/>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333"/>
                                        </p:tgtEl>
                                        <p:attrNameLst>
                                          <p:attrName>style.visibility</p:attrName>
                                        </p:attrNameLst>
                                      </p:cBhvr>
                                      <p:to>
                                        <p:strVal val="visible"/>
                                      </p:to>
                                    </p:set>
                                    <p:anim calcmode="lin" valueType="num">
                                      <p:cBhvr additive="base">
                                        <p:cTn id="60" dur="500"/>
                                        <p:tgtEl>
                                          <p:spTgt spid="1333"/>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334"/>
                                        </p:tgtEl>
                                        <p:attrNameLst>
                                          <p:attrName>style.visibility</p:attrName>
                                        </p:attrNameLst>
                                      </p:cBhvr>
                                      <p:to>
                                        <p:strVal val="visible"/>
                                      </p:to>
                                    </p:set>
                                    <p:animEffect transition="in" filter="fade">
                                      <p:cBhvr>
                                        <p:cTn id="65" dur="500"/>
                                        <p:tgtEl>
                                          <p:spTgt spid="133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335"/>
                                        </p:tgtEl>
                                        <p:attrNameLst>
                                          <p:attrName>style.visibility</p:attrName>
                                        </p:attrNameLst>
                                      </p:cBhvr>
                                      <p:to>
                                        <p:strVal val="visible"/>
                                      </p:to>
                                    </p:set>
                                    <p:animEffect transition="in" filter="fade">
                                      <p:cBhvr>
                                        <p:cTn id="70" dur="500"/>
                                        <p:tgtEl>
                                          <p:spTgt spid="133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244"/>
                                        </p:tgtEl>
                                        <p:attrNameLst>
                                          <p:attrName>style.visibility</p:attrName>
                                        </p:attrNameLst>
                                      </p:cBhvr>
                                      <p:to>
                                        <p:strVal val="visible"/>
                                      </p:to>
                                    </p:set>
                                    <p:anim calcmode="lin" valueType="num">
                                      <p:cBhvr additive="base">
                                        <p:cTn id="75" dur="500"/>
                                        <p:tgtEl>
                                          <p:spTgt spid="1244"/>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1336"/>
                                        </p:tgtEl>
                                        <p:attrNameLst>
                                          <p:attrName>style.visibility</p:attrName>
                                        </p:attrNameLst>
                                      </p:cBhvr>
                                      <p:to>
                                        <p:strVal val="visible"/>
                                      </p:to>
                                    </p:set>
                                    <p:anim calcmode="lin" valueType="num">
                                      <p:cBhvr additive="base">
                                        <p:cTn id="80" dur="500"/>
                                        <p:tgtEl>
                                          <p:spTgt spid="1336"/>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1337"/>
                                        </p:tgtEl>
                                        <p:attrNameLst>
                                          <p:attrName>style.visibility</p:attrName>
                                        </p:attrNameLst>
                                      </p:cBhvr>
                                      <p:to>
                                        <p:strVal val="visible"/>
                                      </p:to>
                                    </p:set>
                                    <p:animEffect transition="in" filter="fade">
                                      <p:cBhvr>
                                        <p:cTn id="85" dur="500"/>
                                        <p:tgtEl>
                                          <p:spTgt spid="1337"/>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338"/>
                                        </p:tgtEl>
                                        <p:attrNameLst>
                                          <p:attrName>style.visibility</p:attrName>
                                        </p:attrNameLst>
                                      </p:cBhvr>
                                      <p:to>
                                        <p:strVal val="visible"/>
                                      </p:to>
                                    </p:set>
                                    <p:animEffect transition="in" filter="fade">
                                      <p:cBhvr>
                                        <p:cTn id="90" dur="500"/>
                                        <p:tgtEl>
                                          <p:spTgt spid="1338"/>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1339"/>
                                        </p:tgtEl>
                                        <p:attrNameLst>
                                          <p:attrName>style.visibility</p:attrName>
                                        </p:attrNameLst>
                                      </p:cBhvr>
                                      <p:to>
                                        <p:strVal val="visible"/>
                                      </p:to>
                                    </p:set>
                                    <p:anim calcmode="lin" valueType="num">
                                      <p:cBhvr additive="base">
                                        <p:cTn id="95" dur="500"/>
                                        <p:tgtEl>
                                          <p:spTgt spid="1339"/>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1340"/>
                                        </p:tgtEl>
                                        <p:attrNameLst>
                                          <p:attrName>style.visibility</p:attrName>
                                        </p:attrNameLst>
                                      </p:cBhvr>
                                      <p:to>
                                        <p:strVal val="visible"/>
                                      </p:to>
                                    </p:set>
                                    <p:animEffect transition="in" filter="fade">
                                      <p:cBhvr>
                                        <p:cTn id="100" dur="500"/>
                                        <p:tgtEl>
                                          <p:spTgt spid="1340"/>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1341"/>
                                        </p:tgtEl>
                                        <p:attrNameLst>
                                          <p:attrName>style.visibility</p:attrName>
                                        </p:attrNameLst>
                                      </p:cBhvr>
                                      <p:to>
                                        <p:strVal val="visible"/>
                                      </p:to>
                                    </p:set>
                                    <p:animEffect transition="in" filter="fade">
                                      <p:cBhvr>
                                        <p:cTn id="105" dur="500"/>
                                        <p:tgtEl>
                                          <p:spTgt spid="1341"/>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1342"/>
                                        </p:tgtEl>
                                        <p:attrNameLst>
                                          <p:attrName>style.visibility</p:attrName>
                                        </p:attrNameLst>
                                      </p:cBhvr>
                                      <p:to>
                                        <p:strVal val="visible"/>
                                      </p:to>
                                    </p:set>
                                    <p:anim calcmode="lin" valueType="num">
                                      <p:cBhvr additive="base">
                                        <p:cTn id="110" dur="500"/>
                                        <p:tgtEl>
                                          <p:spTgt spid="1342"/>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1343"/>
                                        </p:tgtEl>
                                        <p:attrNameLst>
                                          <p:attrName>style.visibility</p:attrName>
                                        </p:attrNameLst>
                                      </p:cBhvr>
                                      <p:to>
                                        <p:strVal val="visible"/>
                                      </p:to>
                                    </p:set>
                                    <p:animEffect transition="in" filter="fade">
                                      <p:cBhvr>
                                        <p:cTn id="115" dur="500"/>
                                        <p:tgtEl>
                                          <p:spTgt spid="1343"/>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1344"/>
                                        </p:tgtEl>
                                        <p:attrNameLst>
                                          <p:attrName>style.visibility</p:attrName>
                                        </p:attrNameLst>
                                      </p:cBhvr>
                                      <p:to>
                                        <p:strVal val="visible"/>
                                      </p:to>
                                    </p:set>
                                    <p:animEffect transition="in" filter="fade">
                                      <p:cBhvr>
                                        <p:cTn id="120" dur="500"/>
                                        <p:tgtEl>
                                          <p:spTgt spid="1344"/>
                                        </p:tgtEl>
                                      </p:cBhvr>
                                    </p:animEffect>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1345"/>
                                        </p:tgtEl>
                                        <p:attrNameLst>
                                          <p:attrName>style.visibility</p:attrName>
                                        </p:attrNameLst>
                                      </p:cBhvr>
                                      <p:to>
                                        <p:strVal val="visible"/>
                                      </p:to>
                                    </p:set>
                                    <p:anim calcmode="lin" valueType="num">
                                      <p:cBhvr additive="base">
                                        <p:cTn id="125" dur="500"/>
                                        <p:tgtEl>
                                          <p:spTgt spid="1345"/>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1346"/>
                                        </p:tgtEl>
                                        <p:attrNameLst>
                                          <p:attrName>style.visibility</p:attrName>
                                        </p:attrNameLst>
                                      </p:cBhvr>
                                      <p:to>
                                        <p:strVal val="visible"/>
                                      </p:to>
                                    </p:set>
                                    <p:animEffect transition="in" filter="fade">
                                      <p:cBhvr>
                                        <p:cTn id="130" dur="500"/>
                                        <p:tgtEl>
                                          <p:spTgt spid="1346"/>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1347"/>
                                        </p:tgtEl>
                                        <p:attrNameLst>
                                          <p:attrName>style.visibility</p:attrName>
                                        </p:attrNameLst>
                                      </p:cBhvr>
                                      <p:to>
                                        <p:strVal val="visible"/>
                                      </p:to>
                                    </p:set>
                                    <p:animEffect transition="in" filter="fade">
                                      <p:cBhvr>
                                        <p:cTn id="135" dur="500"/>
                                        <p:tgtEl>
                                          <p:spTgt spid="1347"/>
                                        </p:tgtEl>
                                      </p:cBhvr>
                                    </p:animEffect>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nodeType="clickEffect">
                                  <p:stCondLst>
                                    <p:cond delay="0"/>
                                  </p:stCondLst>
                                  <p:childTnLst>
                                    <p:set>
                                      <p:cBhvr>
                                        <p:cTn id="139" dur="1" fill="hold">
                                          <p:stCondLst>
                                            <p:cond delay="0"/>
                                          </p:stCondLst>
                                        </p:cTn>
                                        <p:tgtEl>
                                          <p:spTgt spid="1349"/>
                                        </p:tgtEl>
                                        <p:attrNameLst>
                                          <p:attrName>style.visibility</p:attrName>
                                        </p:attrNameLst>
                                      </p:cBhvr>
                                      <p:to>
                                        <p:strVal val="visible"/>
                                      </p:to>
                                    </p:set>
                                    <p:anim calcmode="lin" valueType="num">
                                      <p:cBhvr additive="base">
                                        <p:cTn id="140" dur="500"/>
                                        <p:tgtEl>
                                          <p:spTgt spid="1349"/>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1348"/>
                                        </p:tgtEl>
                                        <p:attrNameLst>
                                          <p:attrName>style.visibility</p:attrName>
                                        </p:attrNameLst>
                                      </p:cBhvr>
                                      <p:to>
                                        <p:strVal val="visible"/>
                                      </p:to>
                                    </p:set>
                                    <p:anim calcmode="lin" valueType="num">
                                      <p:cBhvr additive="base">
                                        <p:cTn id="145" dur="500"/>
                                        <p:tgtEl>
                                          <p:spTgt spid="1348"/>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1401"/>
                                        </p:tgtEl>
                                        <p:attrNameLst>
                                          <p:attrName>style.visibility</p:attrName>
                                        </p:attrNameLst>
                                      </p:cBhvr>
                                      <p:to>
                                        <p:strVal val="visible"/>
                                      </p:to>
                                    </p:set>
                                    <p:animEffect transition="in" filter="fade">
                                      <p:cBhvr>
                                        <p:cTn id="150" dur="500"/>
                                        <p:tgtEl>
                                          <p:spTgt spid="1401"/>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nodeType="clickEffect">
                                  <p:stCondLst>
                                    <p:cond delay="0"/>
                                  </p:stCondLst>
                                  <p:childTnLst>
                                    <p:set>
                                      <p:cBhvr>
                                        <p:cTn id="154" dur="1" fill="hold">
                                          <p:stCondLst>
                                            <p:cond delay="0"/>
                                          </p:stCondLst>
                                        </p:cTn>
                                        <p:tgtEl>
                                          <p:spTgt spid="1402"/>
                                        </p:tgtEl>
                                        <p:attrNameLst>
                                          <p:attrName>style.visibility</p:attrName>
                                        </p:attrNameLst>
                                      </p:cBhvr>
                                      <p:to>
                                        <p:strVal val="visible"/>
                                      </p:to>
                                    </p:set>
                                    <p:animEffect transition="in" filter="fade">
                                      <p:cBhvr>
                                        <p:cTn id="155" dur="500"/>
                                        <p:tgtEl>
                                          <p:spTgt spid="1402"/>
                                        </p:tgtEl>
                                      </p:cBhvr>
                                    </p:animEffect>
                                  </p:childTnLst>
                                </p:cTn>
                              </p:par>
                            </p:childTnLst>
                          </p:cTn>
                        </p:par>
                      </p:childTnLst>
                    </p:cTn>
                  </p:par>
                  <p:par>
                    <p:cTn id="156" fill="hold">
                      <p:stCondLst>
                        <p:cond delay="indefinite"/>
                      </p:stCondLst>
                      <p:childTnLst>
                        <p:par>
                          <p:cTn id="157" fill="hold">
                            <p:stCondLst>
                              <p:cond delay="0"/>
                            </p:stCondLst>
                            <p:childTnLst>
                              <p:par>
                                <p:cTn id="158" presetID="2" presetClass="entr" presetSubtype="4" fill="hold" nodeType="clickEffect">
                                  <p:stCondLst>
                                    <p:cond delay="0"/>
                                  </p:stCondLst>
                                  <p:childTnLst>
                                    <p:set>
                                      <p:cBhvr>
                                        <p:cTn id="159" dur="1" fill="hold">
                                          <p:stCondLst>
                                            <p:cond delay="0"/>
                                          </p:stCondLst>
                                        </p:cTn>
                                        <p:tgtEl>
                                          <p:spTgt spid="1403"/>
                                        </p:tgtEl>
                                        <p:attrNameLst>
                                          <p:attrName>style.visibility</p:attrName>
                                        </p:attrNameLst>
                                      </p:cBhvr>
                                      <p:to>
                                        <p:strVal val="visible"/>
                                      </p:to>
                                    </p:set>
                                    <p:anim calcmode="lin" valueType="num">
                                      <p:cBhvr additive="base">
                                        <p:cTn id="160" dur="500"/>
                                        <p:tgtEl>
                                          <p:spTgt spid="1403"/>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nodeType="clickEffect">
                                  <p:stCondLst>
                                    <p:cond delay="0"/>
                                  </p:stCondLst>
                                  <p:childTnLst>
                                    <p:set>
                                      <p:cBhvr>
                                        <p:cTn id="164" dur="1" fill="hold">
                                          <p:stCondLst>
                                            <p:cond delay="0"/>
                                          </p:stCondLst>
                                        </p:cTn>
                                        <p:tgtEl>
                                          <p:spTgt spid="1404"/>
                                        </p:tgtEl>
                                        <p:attrNameLst>
                                          <p:attrName>style.visibility</p:attrName>
                                        </p:attrNameLst>
                                      </p:cBhvr>
                                      <p:to>
                                        <p:strVal val="visible"/>
                                      </p:to>
                                    </p:set>
                                    <p:animEffect transition="in" filter="fade">
                                      <p:cBhvr>
                                        <p:cTn id="165" dur="500"/>
                                        <p:tgtEl>
                                          <p:spTgt spid="1404"/>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nodeType="clickEffect">
                                  <p:stCondLst>
                                    <p:cond delay="0"/>
                                  </p:stCondLst>
                                  <p:childTnLst>
                                    <p:set>
                                      <p:cBhvr>
                                        <p:cTn id="169" dur="1" fill="hold">
                                          <p:stCondLst>
                                            <p:cond delay="0"/>
                                          </p:stCondLst>
                                        </p:cTn>
                                        <p:tgtEl>
                                          <p:spTgt spid="1405"/>
                                        </p:tgtEl>
                                        <p:attrNameLst>
                                          <p:attrName>style.visibility</p:attrName>
                                        </p:attrNameLst>
                                      </p:cBhvr>
                                      <p:to>
                                        <p:strVal val="visible"/>
                                      </p:to>
                                    </p:set>
                                    <p:animEffect transition="in" filter="fade">
                                      <p:cBhvr>
                                        <p:cTn id="170" dur="500"/>
                                        <p:tgtEl>
                                          <p:spTgt spid="1405"/>
                                        </p:tgtEl>
                                      </p:cBhvr>
                                    </p:animEffect>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nodeType="clickEffect">
                                  <p:stCondLst>
                                    <p:cond delay="0"/>
                                  </p:stCondLst>
                                  <p:childTnLst>
                                    <p:set>
                                      <p:cBhvr>
                                        <p:cTn id="174" dur="1" fill="hold">
                                          <p:stCondLst>
                                            <p:cond delay="0"/>
                                          </p:stCondLst>
                                        </p:cTn>
                                        <p:tgtEl>
                                          <p:spTgt spid="1406"/>
                                        </p:tgtEl>
                                        <p:attrNameLst>
                                          <p:attrName>style.visibility</p:attrName>
                                        </p:attrNameLst>
                                      </p:cBhvr>
                                      <p:to>
                                        <p:strVal val="visible"/>
                                      </p:to>
                                    </p:set>
                                    <p:anim calcmode="lin" valueType="num">
                                      <p:cBhvr additive="base">
                                        <p:cTn id="175" dur="500"/>
                                        <p:tgtEl>
                                          <p:spTgt spid="1406"/>
                                        </p:tgtEl>
                                        <p:attrNameLst>
                                          <p:attrName>ppt_y</p:attrName>
                                        </p:attrNameLst>
                                      </p:cBhvr>
                                      <p:tavLst>
                                        <p:tav tm="0">
                                          <p:val>
                                            <p:strVal val="#ppt_y+1"/>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nodeType="clickEffect">
                                  <p:stCondLst>
                                    <p:cond delay="0"/>
                                  </p:stCondLst>
                                  <p:childTnLst>
                                    <p:set>
                                      <p:cBhvr>
                                        <p:cTn id="179" dur="1" fill="hold">
                                          <p:stCondLst>
                                            <p:cond delay="0"/>
                                          </p:stCondLst>
                                        </p:cTn>
                                        <p:tgtEl>
                                          <p:spTgt spid="1407"/>
                                        </p:tgtEl>
                                        <p:attrNameLst>
                                          <p:attrName>style.visibility</p:attrName>
                                        </p:attrNameLst>
                                      </p:cBhvr>
                                      <p:to>
                                        <p:strVal val="visible"/>
                                      </p:to>
                                    </p:set>
                                    <p:animEffect transition="in" filter="fade">
                                      <p:cBhvr>
                                        <p:cTn id="180" dur="500"/>
                                        <p:tgtEl>
                                          <p:spTgt spid="1407"/>
                                        </p:tgtEl>
                                      </p:cBhvr>
                                    </p:animEffect>
                                  </p:childTnLst>
                                </p:cTn>
                              </p:par>
                            </p:childTnLst>
                          </p:cTn>
                        </p:par>
                      </p:childTnLst>
                    </p:cTn>
                  </p:par>
                  <p:par>
                    <p:cTn id="181" fill="hold">
                      <p:stCondLst>
                        <p:cond delay="indefinite"/>
                      </p:stCondLst>
                      <p:childTnLst>
                        <p:par>
                          <p:cTn id="182" fill="hold">
                            <p:stCondLst>
                              <p:cond delay="0"/>
                            </p:stCondLst>
                            <p:childTnLst>
                              <p:par>
                                <p:cTn id="183" presetID="2" presetClass="entr" presetSubtype="4" fill="hold" nodeType="clickEffect">
                                  <p:stCondLst>
                                    <p:cond delay="0"/>
                                  </p:stCondLst>
                                  <p:childTnLst>
                                    <p:set>
                                      <p:cBhvr>
                                        <p:cTn id="184" dur="1" fill="hold">
                                          <p:stCondLst>
                                            <p:cond delay="0"/>
                                          </p:stCondLst>
                                        </p:cTn>
                                        <p:tgtEl>
                                          <p:spTgt spid="1408"/>
                                        </p:tgtEl>
                                        <p:attrNameLst>
                                          <p:attrName>style.visibility</p:attrName>
                                        </p:attrNameLst>
                                      </p:cBhvr>
                                      <p:to>
                                        <p:strVal val="visible"/>
                                      </p:to>
                                    </p:set>
                                    <p:anim calcmode="lin" valueType="num">
                                      <p:cBhvr additive="base">
                                        <p:cTn id="185" dur="500"/>
                                        <p:tgtEl>
                                          <p:spTgt spid="1408"/>
                                        </p:tgtEl>
                                        <p:attrNameLst>
                                          <p:attrName>ppt_y</p:attrName>
                                        </p:attrNameLst>
                                      </p:cBhvr>
                                      <p:tavLst>
                                        <p:tav tm="0">
                                          <p:val>
                                            <p:strVal val="#ppt_y+1"/>
                                          </p:val>
                                        </p:tav>
                                        <p:tav tm="100000">
                                          <p:val>
                                            <p:strVal val="#ppt_y"/>
                                          </p:val>
                                        </p:tav>
                                      </p:tavLst>
                                    </p:anim>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nodeType="clickEffect">
                                  <p:stCondLst>
                                    <p:cond delay="0"/>
                                  </p:stCondLst>
                                  <p:childTnLst>
                                    <p:set>
                                      <p:cBhvr>
                                        <p:cTn id="189" dur="1" fill="hold">
                                          <p:stCondLst>
                                            <p:cond delay="0"/>
                                          </p:stCondLst>
                                        </p:cTn>
                                        <p:tgtEl>
                                          <p:spTgt spid="1409"/>
                                        </p:tgtEl>
                                        <p:attrNameLst>
                                          <p:attrName>style.visibility</p:attrName>
                                        </p:attrNameLst>
                                      </p:cBhvr>
                                      <p:to>
                                        <p:strVal val="visible"/>
                                      </p:to>
                                    </p:set>
                                    <p:animEffect transition="in" filter="fade">
                                      <p:cBhvr>
                                        <p:cTn id="190" dur="1000"/>
                                        <p:tgtEl>
                                          <p:spTgt spid="1409"/>
                                        </p:tgtEl>
                                      </p:cBhvr>
                                    </p:animEffect>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nodeType="clickEffect">
                                  <p:stCondLst>
                                    <p:cond delay="0"/>
                                  </p:stCondLst>
                                  <p:childTnLst>
                                    <p:set>
                                      <p:cBhvr>
                                        <p:cTn id="194" dur="1" fill="hold">
                                          <p:stCondLst>
                                            <p:cond delay="0"/>
                                          </p:stCondLst>
                                        </p:cTn>
                                        <p:tgtEl>
                                          <p:spTgt spid="1410"/>
                                        </p:tgtEl>
                                        <p:attrNameLst>
                                          <p:attrName>style.visibility</p:attrName>
                                        </p:attrNameLst>
                                      </p:cBhvr>
                                      <p:to>
                                        <p:strVal val="visible"/>
                                      </p:to>
                                    </p:set>
                                    <p:animEffect transition="in" filter="fade">
                                      <p:cBhvr>
                                        <p:cTn id="195" dur="500"/>
                                        <p:tgtEl>
                                          <p:spTgt spid="1410"/>
                                        </p:tgtEl>
                                      </p:cBhvr>
                                    </p:animEffect>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nodeType="clickEffect">
                                  <p:stCondLst>
                                    <p:cond delay="0"/>
                                  </p:stCondLst>
                                  <p:childTnLst>
                                    <p:set>
                                      <p:cBhvr>
                                        <p:cTn id="199" dur="1" fill="hold">
                                          <p:stCondLst>
                                            <p:cond delay="0"/>
                                          </p:stCondLst>
                                        </p:cTn>
                                        <p:tgtEl>
                                          <p:spTgt spid="1411"/>
                                        </p:tgtEl>
                                        <p:attrNameLst>
                                          <p:attrName>style.visibility</p:attrName>
                                        </p:attrNameLst>
                                      </p:cBhvr>
                                      <p:to>
                                        <p:strVal val="visible"/>
                                      </p:to>
                                    </p:set>
                                    <p:animEffect transition="in" filter="fade">
                                      <p:cBhvr>
                                        <p:cTn id="200" dur="500"/>
                                        <p:tgtEl>
                                          <p:spTgt spid="1411"/>
                                        </p:tgtEl>
                                      </p:cBhvr>
                                    </p:animEffect>
                                  </p:childTnLst>
                                </p:cTn>
                              </p:par>
                            </p:childTnLst>
                          </p:cTn>
                        </p:par>
                      </p:childTnLst>
                    </p:cTn>
                  </p:par>
                  <p:par>
                    <p:cTn id="201" fill="hold">
                      <p:stCondLst>
                        <p:cond delay="indefinite"/>
                      </p:stCondLst>
                      <p:childTnLst>
                        <p:par>
                          <p:cTn id="202" fill="hold">
                            <p:stCondLst>
                              <p:cond delay="0"/>
                            </p:stCondLst>
                            <p:childTnLst>
                              <p:par>
                                <p:cTn id="203" presetID="2" presetClass="entr" presetSubtype="4" fill="hold" nodeType="clickEffect">
                                  <p:stCondLst>
                                    <p:cond delay="0"/>
                                  </p:stCondLst>
                                  <p:childTnLst>
                                    <p:set>
                                      <p:cBhvr>
                                        <p:cTn id="204" dur="1" fill="hold">
                                          <p:stCondLst>
                                            <p:cond delay="0"/>
                                          </p:stCondLst>
                                        </p:cTn>
                                        <p:tgtEl>
                                          <p:spTgt spid="1412"/>
                                        </p:tgtEl>
                                        <p:attrNameLst>
                                          <p:attrName>style.visibility</p:attrName>
                                        </p:attrNameLst>
                                      </p:cBhvr>
                                      <p:to>
                                        <p:strVal val="visible"/>
                                      </p:to>
                                    </p:set>
                                    <p:anim calcmode="lin" valueType="num">
                                      <p:cBhvr additive="base">
                                        <p:cTn id="205" dur="500"/>
                                        <p:tgtEl>
                                          <p:spTgt spid="1412"/>
                                        </p:tgtEl>
                                        <p:attrNameLst>
                                          <p:attrName>ppt_y</p:attrName>
                                        </p:attrNameLst>
                                      </p:cBhvr>
                                      <p:tavLst>
                                        <p:tav tm="0">
                                          <p:val>
                                            <p:strVal val="#ppt_y+1"/>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10" presetClass="entr" presetSubtype="0" fill="hold" nodeType="clickEffect">
                                  <p:stCondLst>
                                    <p:cond delay="0"/>
                                  </p:stCondLst>
                                  <p:childTnLst>
                                    <p:set>
                                      <p:cBhvr>
                                        <p:cTn id="209" dur="1" fill="hold">
                                          <p:stCondLst>
                                            <p:cond delay="0"/>
                                          </p:stCondLst>
                                        </p:cTn>
                                        <p:tgtEl>
                                          <p:spTgt spid="1413"/>
                                        </p:tgtEl>
                                        <p:attrNameLst>
                                          <p:attrName>style.visibility</p:attrName>
                                        </p:attrNameLst>
                                      </p:cBhvr>
                                      <p:to>
                                        <p:strVal val="visible"/>
                                      </p:to>
                                    </p:set>
                                    <p:animEffect transition="in" filter="fade">
                                      <p:cBhvr>
                                        <p:cTn id="210" dur="500"/>
                                        <p:tgtEl>
                                          <p:spTgt spid="1413"/>
                                        </p:tgtEl>
                                      </p:cBhvr>
                                    </p:animEffect>
                                  </p:childTnLst>
                                </p:cTn>
                              </p:par>
                            </p:childTnLst>
                          </p:cTn>
                        </p:par>
                      </p:childTnLst>
                    </p:cTn>
                  </p:par>
                  <p:par>
                    <p:cTn id="211" fill="hold">
                      <p:stCondLst>
                        <p:cond delay="indefinite"/>
                      </p:stCondLst>
                      <p:childTnLst>
                        <p:par>
                          <p:cTn id="212" fill="hold">
                            <p:stCondLst>
                              <p:cond delay="0"/>
                            </p:stCondLst>
                            <p:childTnLst>
                              <p:par>
                                <p:cTn id="213" presetID="10" presetClass="entr" presetSubtype="0" fill="hold" nodeType="clickEffect">
                                  <p:stCondLst>
                                    <p:cond delay="0"/>
                                  </p:stCondLst>
                                  <p:childTnLst>
                                    <p:set>
                                      <p:cBhvr>
                                        <p:cTn id="214" dur="1" fill="hold">
                                          <p:stCondLst>
                                            <p:cond delay="0"/>
                                          </p:stCondLst>
                                        </p:cTn>
                                        <p:tgtEl>
                                          <p:spTgt spid="1414"/>
                                        </p:tgtEl>
                                        <p:attrNameLst>
                                          <p:attrName>style.visibility</p:attrName>
                                        </p:attrNameLst>
                                      </p:cBhvr>
                                      <p:to>
                                        <p:strVal val="visible"/>
                                      </p:to>
                                    </p:set>
                                    <p:animEffect transition="in" filter="fade">
                                      <p:cBhvr>
                                        <p:cTn id="215" dur="500"/>
                                        <p:tgtEl>
                                          <p:spTgt spid="1414"/>
                                        </p:tgtEl>
                                      </p:cBhvr>
                                    </p:animEffect>
                                  </p:childTnLst>
                                </p:cTn>
                              </p:par>
                            </p:childTnLst>
                          </p:cTn>
                        </p:par>
                      </p:childTnLst>
                    </p:cTn>
                  </p:par>
                  <p:par>
                    <p:cTn id="216" fill="hold">
                      <p:stCondLst>
                        <p:cond delay="indefinite"/>
                      </p:stCondLst>
                      <p:childTnLst>
                        <p:par>
                          <p:cTn id="217" fill="hold">
                            <p:stCondLst>
                              <p:cond delay="0"/>
                            </p:stCondLst>
                            <p:childTnLst>
                              <p:par>
                                <p:cTn id="218" presetID="10" presetClass="entr" presetSubtype="0" fill="hold" nodeType="clickEffect">
                                  <p:stCondLst>
                                    <p:cond delay="0"/>
                                  </p:stCondLst>
                                  <p:childTnLst>
                                    <p:set>
                                      <p:cBhvr>
                                        <p:cTn id="219" dur="1" fill="hold">
                                          <p:stCondLst>
                                            <p:cond delay="0"/>
                                          </p:stCondLst>
                                        </p:cTn>
                                        <p:tgtEl>
                                          <p:spTgt spid="1408">
                                            <p:txEl>
                                              <p:pRg st="0" end="0"/>
                                            </p:txEl>
                                          </p:spTgt>
                                        </p:tgtEl>
                                        <p:attrNameLst>
                                          <p:attrName>style.visibility</p:attrName>
                                        </p:attrNameLst>
                                      </p:cBhvr>
                                      <p:to>
                                        <p:strVal val="visible"/>
                                      </p:to>
                                    </p:set>
                                    <p:animEffect transition="in" filter="fade">
                                      <p:cBhvr>
                                        <p:cTn id="220" dur="500"/>
                                        <p:tgtEl>
                                          <p:spTgt spid="140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19"/>
        <p:cNvGrpSpPr/>
        <p:nvPr/>
      </p:nvGrpSpPr>
      <p:grpSpPr>
        <a:xfrm>
          <a:off x="0" y="0"/>
          <a:ext cx="0" cy="0"/>
          <a:chOff x="0" y="0"/>
          <a:chExt cx="0" cy="0"/>
        </a:xfrm>
      </p:grpSpPr>
      <p:sp>
        <p:nvSpPr>
          <p:cNvPr id="1420" name="Google Shape;1420;gd9e981dc1f_1_205"/>
          <p:cNvSpPr txBox="1">
            <a:spLocks noGrp="1"/>
          </p:cNvSpPr>
          <p:nvPr>
            <p:ph type="title"/>
          </p:nvPr>
        </p:nvSpPr>
        <p:spPr>
          <a:xfrm>
            <a:off x="1397000" y="365128"/>
            <a:ext cx="9956700" cy="1125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B5EC4"/>
              </a:buClr>
              <a:buSzPts val="4400"/>
              <a:buFont typeface="Montserrat SemiBold"/>
              <a:buNone/>
            </a:pPr>
            <a:r>
              <a:rPr lang="en-ZA"/>
              <a:t>Questions and Answers</a:t>
            </a:r>
            <a:endParaRPr/>
          </a:p>
        </p:txBody>
      </p:sp>
      <p:pic>
        <p:nvPicPr>
          <p:cNvPr id="1421" name="Google Shape;1421;gd9e981dc1f_1_205"/>
          <p:cNvPicPr preferRelativeResize="0"/>
          <p:nvPr/>
        </p:nvPicPr>
        <p:blipFill rotWithShape="1">
          <a:blip r:embed="rId3">
            <a:alphaModFix/>
          </a:blip>
          <a:srcRect/>
          <a:stretch/>
        </p:blipFill>
        <p:spPr>
          <a:xfrm>
            <a:off x="1656000" y="1729375"/>
            <a:ext cx="4413500" cy="4413500"/>
          </a:xfrm>
          <a:prstGeom prst="rect">
            <a:avLst/>
          </a:prstGeom>
          <a:noFill/>
          <a:ln>
            <a:noFill/>
          </a:ln>
        </p:spPr>
      </p:pic>
      <p:sp>
        <p:nvSpPr>
          <p:cNvPr id="1422" name="Google Shape;1422;gd9e981dc1f_1_205"/>
          <p:cNvSpPr txBox="1"/>
          <p:nvPr/>
        </p:nvSpPr>
        <p:spPr>
          <a:xfrm>
            <a:off x="6069500" y="2089950"/>
            <a:ext cx="5629500" cy="2678100"/>
          </a:xfrm>
          <a:prstGeom prst="rect">
            <a:avLst/>
          </a:prstGeom>
          <a:noFill/>
          <a:ln>
            <a:noFill/>
          </a:ln>
        </p:spPr>
        <p:txBody>
          <a:bodyPr spcFirstLastPara="1" wrap="square" lIns="91425" tIns="91425" rIns="91425" bIns="91425" anchor="t" anchorCtr="0">
            <a:spAutoFit/>
          </a:bodyPr>
          <a:lstStyle/>
          <a:p>
            <a:pPr marL="457200" marR="0" lvl="0" indent="-400050" algn="l" rtl="0">
              <a:lnSpc>
                <a:spcPct val="100000"/>
              </a:lnSpc>
              <a:spcBef>
                <a:spcPts val="0"/>
              </a:spcBef>
              <a:spcAft>
                <a:spcPts val="0"/>
              </a:spcAft>
              <a:buClr>
                <a:srgbClr val="000000"/>
              </a:buClr>
              <a:buSzPts val="2700"/>
              <a:buFont typeface="Montserrat Medium"/>
              <a:buChar char="-"/>
            </a:pPr>
            <a:r>
              <a:rPr lang="en-ZA" sz="2700" b="0" i="0" u="none" strike="noStrike" cap="none">
                <a:solidFill>
                  <a:srgbClr val="000000"/>
                </a:solidFill>
                <a:latin typeface="Montserrat Medium"/>
                <a:ea typeface="Montserrat Medium"/>
                <a:cs typeface="Montserrat Medium"/>
                <a:sym typeface="Montserrat Medium"/>
              </a:rPr>
              <a:t>Raise your hand to ask questions</a:t>
            </a:r>
            <a:endParaRPr sz="2700" b="0" i="0" u="none" strike="noStrike" cap="none">
              <a:solidFill>
                <a:srgbClr val="000000"/>
              </a:solidFill>
              <a:latin typeface="Montserrat Medium"/>
              <a:ea typeface="Montserrat Medium"/>
              <a:cs typeface="Montserrat Medium"/>
              <a:sym typeface="Montserrat Medium"/>
            </a:endParaRPr>
          </a:p>
          <a:p>
            <a:pPr marL="457200" marR="0" lvl="0" indent="-400050" algn="l" rtl="0">
              <a:lnSpc>
                <a:spcPct val="100000"/>
              </a:lnSpc>
              <a:spcBef>
                <a:spcPts val="0"/>
              </a:spcBef>
              <a:spcAft>
                <a:spcPts val="0"/>
              </a:spcAft>
              <a:buClr>
                <a:srgbClr val="000000"/>
              </a:buClr>
              <a:buSzPts val="2700"/>
              <a:buFont typeface="Montserrat Medium"/>
              <a:buChar char="-"/>
            </a:pPr>
            <a:r>
              <a:rPr lang="en-ZA" sz="2700" b="0" i="0" u="none" strike="noStrike" cap="none">
                <a:solidFill>
                  <a:srgbClr val="000000"/>
                </a:solidFill>
                <a:latin typeface="Montserrat Medium"/>
                <a:ea typeface="Montserrat Medium"/>
                <a:cs typeface="Montserrat Medium"/>
                <a:sym typeface="Montserrat Medium"/>
              </a:rPr>
              <a:t>Or put your questions in the chat box </a:t>
            </a:r>
            <a:endParaRPr sz="2700" b="0" i="0" u="none" strike="noStrike" cap="none">
              <a:solidFill>
                <a:srgbClr val="000000"/>
              </a:solidFill>
              <a:latin typeface="Montserrat Medium"/>
              <a:ea typeface="Montserrat Medium"/>
              <a:cs typeface="Montserrat Medium"/>
              <a:sym typeface="Montserrat Medium"/>
            </a:endParaRPr>
          </a:p>
          <a:p>
            <a:pPr marL="457200" marR="0" lvl="0" indent="-400050" algn="l" rtl="0">
              <a:lnSpc>
                <a:spcPct val="100000"/>
              </a:lnSpc>
              <a:spcBef>
                <a:spcPts val="0"/>
              </a:spcBef>
              <a:spcAft>
                <a:spcPts val="0"/>
              </a:spcAft>
              <a:buClr>
                <a:srgbClr val="000000"/>
              </a:buClr>
              <a:buSzPts val="2700"/>
              <a:buFont typeface="Montserrat Medium"/>
              <a:buChar char="-"/>
            </a:pPr>
            <a:r>
              <a:rPr lang="en-ZA" sz="2700" b="0" i="0" u="none" strike="noStrike" cap="none">
                <a:solidFill>
                  <a:srgbClr val="000000"/>
                </a:solidFill>
                <a:latin typeface="Montserrat Medium"/>
                <a:ea typeface="Montserrat Medium"/>
                <a:cs typeface="Montserrat Medium"/>
                <a:sym typeface="Montserrat Medium"/>
              </a:rPr>
              <a:t>Or ask your coach after this training session. </a:t>
            </a:r>
            <a:endParaRPr sz="2700" b="0" i="0" u="none" strike="noStrike" cap="none">
              <a:solidFill>
                <a:srgbClr val="000000"/>
              </a:solidFill>
              <a:latin typeface="Montserrat Medium"/>
              <a:ea typeface="Montserrat Medium"/>
              <a:cs typeface="Montserrat Medium"/>
              <a:sym typeface="Montserrat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
          <p:cNvSpPr txBox="1"/>
          <p:nvPr/>
        </p:nvSpPr>
        <p:spPr>
          <a:xfrm>
            <a:off x="838201" y="189124"/>
            <a:ext cx="9956799" cy="112500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4B5EC4"/>
              </a:buClr>
              <a:buSzPts val="1800"/>
              <a:buFont typeface="Montserrat SemiBold"/>
              <a:buNone/>
            </a:pPr>
            <a:r>
              <a:rPr lang="en-ZA" sz="4400" b="0" i="0" u="none" strike="noStrike" cap="none">
                <a:solidFill>
                  <a:srgbClr val="4B5EC4"/>
                </a:solidFill>
                <a:latin typeface="Montserrat SemiBold"/>
                <a:ea typeface="Montserrat SemiBold"/>
                <a:cs typeface="Montserrat SemiBold"/>
                <a:sym typeface="Montserrat SemiBold"/>
              </a:rPr>
              <a:t>Ice breaker</a:t>
            </a:r>
            <a:endParaRPr sz="4400" b="0" i="0" u="none" strike="noStrike" cap="none">
              <a:solidFill>
                <a:srgbClr val="4B5EC4"/>
              </a:solidFill>
              <a:latin typeface="Montserrat SemiBold"/>
              <a:ea typeface="Montserrat SemiBold"/>
              <a:cs typeface="Montserrat SemiBold"/>
              <a:sym typeface="Montserrat SemiBold"/>
            </a:endParaRPr>
          </a:p>
        </p:txBody>
      </p:sp>
      <p:sp>
        <p:nvSpPr>
          <p:cNvPr id="198" name="Google Shape;198;p3"/>
          <p:cNvSpPr txBox="1"/>
          <p:nvPr/>
        </p:nvSpPr>
        <p:spPr>
          <a:xfrm>
            <a:off x="838201" y="1149471"/>
            <a:ext cx="744717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ZA" sz="2400" b="0" i="1" u="none" strike="noStrike" cap="none">
                <a:solidFill>
                  <a:srgbClr val="000000"/>
                </a:solidFill>
                <a:latin typeface="Montserrat Light"/>
                <a:ea typeface="Montserrat Light"/>
                <a:cs typeface="Montserrat Light"/>
                <a:sym typeface="Montserrat Light"/>
              </a:rPr>
              <a:t>Make your own pet!</a:t>
            </a:r>
            <a:endParaRPr/>
          </a:p>
        </p:txBody>
      </p:sp>
      <p:sp>
        <p:nvSpPr>
          <p:cNvPr id="199" name="Google Shape;199;p3"/>
          <p:cNvSpPr txBox="1"/>
          <p:nvPr/>
        </p:nvSpPr>
        <p:spPr>
          <a:xfrm>
            <a:off x="921210" y="2895600"/>
            <a:ext cx="1115191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ZA" sz="2400" b="0" i="0" u="none" strike="noStrike" cap="none">
                <a:solidFill>
                  <a:srgbClr val="000000"/>
                </a:solidFill>
                <a:latin typeface="Montserrat Light"/>
                <a:ea typeface="Montserrat Light"/>
                <a:cs typeface="Montserrat Light"/>
                <a:sym typeface="Montserrat Light"/>
              </a:rPr>
              <a:t>2. Using these </a:t>
            </a:r>
            <a:r>
              <a:rPr lang="en-ZA" sz="2400" b="1" i="0" u="sng" strike="noStrike" cap="none">
                <a:solidFill>
                  <a:srgbClr val="000000"/>
                </a:solidFill>
                <a:latin typeface="Montserrat Light"/>
                <a:ea typeface="Montserrat Light"/>
                <a:cs typeface="Montserrat Light"/>
                <a:sym typeface="Montserrat Light"/>
              </a:rPr>
              <a:t>6 objects </a:t>
            </a:r>
            <a:r>
              <a:rPr lang="en-ZA" sz="2400" b="0" i="0" u="none" strike="noStrike" cap="none">
                <a:solidFill>
                  <a:srgbClr val="000000"/>
                </a:solidFill>
                <a:latin typeface="Montserrat Light"/>
                <a:ea typeface="Montserrat Light"/>
                <a:cs typeface="Montserrat Light"/>
                <a:sym typeface="Montserrat Light"/>
              </a:rPr>
              <a:t>you now have </a:t>
            </a:r>
            <a:r>
              <a:rPr lang="en-ZA" sz="2400" b="1" i="0" u="sng" strike="noStrike" cap="none">
                <a:solidFill>
                  <a:srgbClr val="000000"/>
                </a:solidFill>
                <a:latin typeface="Montserrat Light"/>
                <a:ea typeface="Montserrat Light"/>
                <a:cs typeface="Montserrat Light"/>
                <a:sym typeface="Montserrat Light"/>
              </a:rPr>
              <a:t>1 minute </a:t>
            </a:r>
            <a:r>
              <a:rPr lang="en-ZA" sz="2400" b="0" i="0" u="none" strike="noStrike" cap="none">
                <a:solidFill>
                  <a:srgbClr val="000000"/>
                </a:solidFill>
                <a:latin typeface="Montserrat Light"/>
                <a:ea typeface="Montserrat Light"/>
                <a:cs typeface="Montserrat Light"/>
                <a:sym typeface="Montserrat Light"/>
              </a:rPr>
              <a:t>to make any animal that you would have liked to have had a pet when you were a child. </a:t>
            </a:r>
            <a:endParaRPr/>
          </a:p>
        </p:txBody>
      </p:sp>
      <p:sp>
        <p:nvSpPr>
          <p:cNvPr id="200" name="Google Shape;200;p3"/>
          <p:cNvSpPr/>
          <p:nvPr/>
        </p:nvSpPr>
        <p:spPr>
          <a:xfrm>
            <a:off x="6063531" y="371966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01" name="Google Shape;201;p3" descr="A picture containing indoor, floor, orange, cluttered&#10;&#10;Description automatically generated"/>
          <p:cNvPicPr preferRelativeResize="0"/>
          <p:nvPr/>
        </p:nvPicPr>
        <p:blipFill rotWithShape="1">
          <a:blip r:embed="rId3">
            <a:alphaModFix/>
          </a:blip>
          <a:srcRect l="22388" t="10446" r="16543" b="2130"/>
          <a:stretch/>
        </p:blipFill>
        <p:spPr>
          <a:xfrm>
            <a:off x="8896286" y="3819311"/>
            <a:ext cx="2523241" cy="2710779"/>
          </a:xfrm>
          <a:prstGeom prst="rect">
            <a:avLst/>
          </a:prstGeom>
          <a:noFill/>
          <a:ln>
            <a:noFill/>
          </a:ln>
        </p:spPr>
      </p:pic>
      <p:sp>
        <p:nvSpPr>
          <p:cNvPr id="202" name="Google Shape;202;p3"/>
          <p:cNvSpPr txBox="1"/>
          <p:nvPr/>
        </p:nvSpPr>
        <p:spPr>
          <a:xfrm>
            <a:off x="4308574" y="5104615"/>
            <a:ext cx="4119513"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ZA" sz="1400" b="0" i="0" u="none" strike="noStrike" cap="none">
                <a:solidFill>
                  <a:srgbClr val="000000"/>
                </a:solidFill>
                <a:latin typeface="Montserrat Light"/>
                <a:ea typeface="Montserrat Light"/>
                <a:cs typeface="Montserrat Light"/>
                <a:sym typeface="Montserrat Light"/>
              </a:rPr>
              <a:t>Here is my example. Can you guess what it is, put your answers in the chat box and then I’ll tell you ☺ </a:t>
            </a:r>
            <a:endParaRPr sz="1400" b="0" i="0" u="none" strike="noStrike" cap="none">
              <a:solidFill>
                <a:srgbClr val="000000"/>
              </a:solidFill>
              <a:latin typeface="Montserrat Light"/>
              <a:ea typeface="Montserrat Light"/>
              <a:cs typeface="Montserrat Light"/>
              <a:sym typeface="Montserrat Light"/>
            </a:endParaRPr>
          </a:p>
        </p:txBody>
      </p:sp>
      <p:pic>
        <p:nvPicPr>
          <p:cNvPr id="203" name="Google Shape;203;p3" descr="Line arrow: Rotate left with solid fill"/>
          <p:cNvPicPr preferRelativeResize="0"/>
          <p:nvPr/>
        </p:nvPicPr>
        <p:blipFill rotWithShape="1">
          <a:blip r:embed="rId4">
            <a:alphaModFix/>
          </a:blip>
          <a:srcRect/>
          <a:stretch/>
        </p:blipFill>
        <p:spPr>
          <a:xfrm rot="-865546" flipH="1">
            <a:off x="7488813" y="4264442"/>
            <a:ext cx="1593130" cy="914400"/>
          </a:xfrm>
          <a:prstGeom prst="rect">
            <a:avLst/>
          </a:prstGeom>
          <a:noFill/>
          <a:ln>
            <a:noFill/>
          </a:ln>
        </p:spPr>
      </p:pic>
      <p:sp>
        <p:nvSpPr>
          <p:cNvPr id="204" name="Google Shape;204;p3"/>
          <p:cNvSpPr txBox="1"/>
          <p:nvPr/>
        </p:nvSpPr>
        <p:spPr>
          <a:xfrm>
            <a:off x="921210" y="2080120"/>
            <a:ext cx="1106706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ZA" sz="2400" b="0" i="0" u="none" strike="noStrike" cap="none">
                <a:solidFill>
                  <a:srgbClr val="000000"/>
                </a:solidFill>
                <a:latin typeface="Montserrat Light"/>
                <a:ea typeface="Montserrat Light"/>
                <a:cs typeface="Montserrat Light"/>
                <a:sym typeface="Montserrat Light"/>
              </a:rPr>
              <a:t>1. You have </a:t>
            </a:r>
            <a:r>
              <a:rPr lang="en-ZA" sz="2400" b="1" i="0" u="sng" strike="noStrike" cap="none">
                <a:solidFill>
                  <a:srgbClr val="000000"/>
                </a:solidFill>
                <a:latin typeface="Montserrat Light"/>
                <a:ea typeface="Montserrat Light"/>
                <a:cs typeface="Montserrat Light"/>
                <a:sym typeface="Montserrat Light"/>
              </a:rPr>
              <a:t>30 seconds </a:t>
            </a:r>
            <a:r>
              <a:rPr lang="en-ZA" sz="2400" b="0" i="0" u="none" strike="noStrike" cap="none">
                <a:solidFill>
                  <a:srgbClr val="000000"/>
                </a:solidFill>
                <a:latin typeface="Montserrat Light"/>
                <a:ea typeface="Montserrat Light"/>
                <a:cs typeface="Montserrat Light"/>
                <a:sym typeface="Montserrat Light"/>
              </a:rPr>
              <a:t>to find </a:t>
            </a:r>
            <a:r>
              <a:rPr lang="en-ZA" sz="2400" b="1" i="0" u="sng" strike="noStrike" cap="none">
                <a:solidFill>
                  <a:srgbClr val="000000"/>
                </a:solidFill>
                <a:latin typeface="Montserrat Light"/>
                <a:ea typeface="Montserrat Light"/>
                <a:cs typeface="Montserrat Light"/>
                <a:sym typeface="Montserrat Light"/>
              </a:rPr>
              <a:t>6 random </a:t>
            </a:r>
            <a:r>
              <a:rPr lang="en-ZA" sz="2400" b="0" i="0" u="none" strike="noStrike" cap="none">
                <a:solidFill>
                  <a:srgbClr val="000000"/>
                </a:solidFill>
                <a:latin typeface="Montserrat Light"/>
                <a:ea typeface="Montserrat Light"/>
                <a:cs typeface="Montserrat Light"/>
                <a:sym typeface="Montserrat Light"/>
              </a:rPr>
              <a:t>objects that are close to you </a:t>
            </a:r>
            <a:endParaRPr sz="2400" b="0" i="0" u="none" strike="noStrike" cap="none">
              <a:solidFill>
                <a:srgbClr val="000000"/>
              </a:solidFill>
              <a:latin typeface="Montserrat Light"/>
              <a:ea typeface="Montserrat Light"/>
              <a:cs typeface="Montserrat Light"/>
              <a:sym typeface="Montserrat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 calcmode="lin" valueType="num">
                                      <p:cBhvr additive="base">
                                        <p:cTn id="7" dur="500"/>
                                        <p:tgtEl>
                                          <p:spTgt spid="20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9"/>
                                        </p:tgtEl>
                                        <p:attrNameLst>
                                          <p:attrName>style.visibility</p:attrName>
                                        </p:attrNameLst>
                                      </p:cBhvr>
                                      <p:to>
                                        <p:strVal val="visible"/>
                                      </p:to>
                                    </p:set>
                                    <p:anim calcmode="lin" valueType="num">
                                      <p:cBhvr additive="base">
                                        <p:cTn id="12" dur="500"/>
                                        <p:tgtEl>
                                          <p:spTgt spid="19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2"/>
                                        </p:tgtEl>
                                        <p:attrNameLst>
                                          <p:attrName>style.visibility</p:attrName>
                                        </p:attrNameLst>
                                      </p:cBhvr>
                                      <p:to>
                                        <p:strVal val="visible"/>
                                      </p:to>
                                    </p:set>
                                    <p:anim calcmode="lin" valueType="num">
                                      <p:cBhvr additive="base">
                                        <p:cTn id="17" dur="500"/>
                                        <p:tgtEl>
                                          <p:spTgt spid="202"/>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03"/>
                                        </p:tgtEl>
                                        <p:attrNameLst>
                                          <p:attrName>style.visibility</p:attrName>
                                        </p:attrNameLst>
                                      </p:cBhvr>
                                      <p:to>
                                        <p:strVal val="visible"/>
                                      </p:to>
                                    </p:set>
                                    <p:anim calcmode="lin" valueType="num">
                                      <p:cBhvr additive="base">
                                        <p:cTn id="20" dur="500"/>
                                        <p:tgtEl>
                                          <p:spTgt spid="203"/>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1"/>
                                        </p:tgtEl>
                                        <p:attrNameLst>
                                          <p:attrName>style.visibility</p:attrName>
                                        </p:attrNameLst>
                                      </p:cBhvr>
                                      <p:to>
                                        <p:strVal val="visible"/>
                                      </p:to>
                                    </p:set>
                                    <p:anim calcmode="lin" valueType="num">
                                      <p:cBhvr additive="base">
                                        <p:cTn id="23" dur="500"/>
                                        <p:tgtEl>
                                          <p:spTgt spid="2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27"/>
        <p:cNvGrpSpPr/>
        <p:nvPr/>
      </p:nvGrpSpPr>
      <p:grpSpPr>
        <a:xfrm>
          <a:off x="0" y="0"/>
          <a:ext cx="0" cy="0"/>
          <a:chOff x="0" y="0"/>
          <a:chExt cx="0" cy="0"/>
        </a:xfrm>
      </p:grpSpPr>
      <p:sp>
        <p:nvSpPr>
          <p:cNvPr id="1428" name="Google Shape;1428;gd9e981dc1f_0_14"/>
          <p:cNvSpPr txBox="1">
            <a:spLocks noGrp="1"/>
          </p:cNvSpPr>
          <p:nvPr>
            <p:ph type="title"/>
          </p:nvPr>
        </p:nvSpPr>
        <p:spPr>
          <a:xfrm>
            <a:off x="1397000" y="365128"/>
            <a:ext cx="9956700" cy="1125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ZA"/>
              <a:t>PART THREE</a:t>
            </a:r>
            <a:endParaRPr/>
          </a:p>
        </p:txBody>
      </p:sp>
      <p:sp>
        <p:nvSpPr>
          <p:cNvPr id="1429" name="Google Shape;1429;gd9e981dc1f_0_14"/>
          <p:cNvSpPr txBox="1"/>
          <p:nvPr/>
        </p:nvSpPr>
        <p:spPr>
          <a:xfrm>
            <a:off x="5760875" y="187425"/>
            <a:ext cx="54246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ZA" sz="1800" b="0" i="0" u="none" strike="noStrike" cap="none">
                <a:solidFill>
                  <a:srgbClr val="000000"/>
                </a:solidFill>
                <a:latin typeface="Montserrat Medium"/>
                <a:ea typeface="Montserrat Medium"/>
                <a:cs typeface="Montserrat Medium"/>
                <a:sym typeface="Montserrat Medium"/>
              </a:rPr>
              <a:t>In this section we will cover the following </a:t>
            </a:r>
            <a:endParaRPr sz="1800" b="0" i="0" u="none" strike="noStrike" cap="none">
              <a:solidFill>
                <a:srgbClr val="000000"/>
              </a:solidFill>
              <a:latin typeface="Montserrat Medium"/>
              <a:ea typeface="Montserrat Medium"/>
              <a:cs typeface="Montserrat Medium"/>
              <a:sym typeface="Montserrat Medium"/>
            </a:endParaRPr>
          </a:p>
        </p:txBody>
      </p:sp>
      <p:sp>
        <p:nvSpPr>
          <p:cNvPr id="1430" name="Google Shape;1430;gd9e981dc1f_0_14"/>
          <p:cNvSpPr txBox="1">
            <a:spLocks noGrp="1"/>
          </p:cNvSpPr>
          <p:nvPr>
            <p:ph type="title"/>
          </p:nvPr>
        </p:nvSpPr>
        <p:spPr>
          <a:xfrm>
            <a:off x="1046825" y="2621375"/>
            <a:ext cx="4305900" cy="1125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45454"/>
              <a:buNone/>
            </a:pPr>
            <a:r>
              <a:rPr lang="en-ZA" dirty="0"/>
              <a:t>Deep Learning in PPBL</a:t>
            </a:r>
            <a:endParaRPr dirty="0"/>
          </a:p>
        </p:txBody>
      </p:sp>
      <p:sp>
        <p:nvSpPr>
          <p:cNvPr id="1431" name="Google Shape;1431;gd9e981dc1f_0_14"/>
          <p:cNvSpPr txBox="1"/>
          <p:nvPr/>
        </p:nvSpPr>
        <p:spPr>
          <a:xfrm>
            <a:off x="6014500" y="857075"/>
            <a:ext cx="5678700"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ZA" sz="1800" b="0" i="0" u="none" strike="noStrike" cap="none" dirty="0">
                <a:solidFill>
                  <a:schemeClr val="dk1"/>
                </a:solidFill>
                <a:latin typeface="Montserrat Medium"/>
                <a:ea typeface="Montserrat Medium"/>
                <a:cs typeface="Montserrat Medium"/>
                <a:sym typeface="Montserrat Medium"/>
              </a:rPr>
              <a:t>Supporting deep learning within Playful Project-Based Learning</a:t>
            </a:r>
            <a:endParaRPr sz="1800" b="0" i="0" u="none" strike="noStrike" cap="none" dirty="0">
              <a:solidFill>
                <a:schemeClr val="dk1"/>
              </a:solidFill>
              <a:latin typeface="Montserrat Medium"/>
              <a:ea typeface="Montserrat Medium"/>
              <a:cs typeface="Montserrat Medium"/>
              <a:sym typeface="Montserrat Medium"/>
            </a:endParaRPr>
          </a:p>
        </p:txBody>
      </p:sp>
      <p:sp>
        <p:nvSpPr>
          <p:cNvPr id="1432" name="Google Shape;1432;gd9e981dc1f_0_14"/>
          <p:cNvSpPr txBox="1"/>
          <p:nvPr/>
        </p:nvSpPr>
        <p:spPr>
          <a:xfrm>
            <a:off x="6014500" y="1635649"/>
            <a:ext cx="5863800"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ZA" sz="1800" b="0" i="0" u="none" strike="noStrike" cap="none" dirty="0">
                <a:solidFill>
                  <a:schemeClr val="dk1"/>
                </a:solidFill>
                <a:latin typeface="Montserrat Medium"/>
                <a:ea typeface="Montserrat Medium"/>
                <a:cs typeface="Montserrat Medium"/>
                <a:sym typeface="Montserrat Medium"/>
              </a:rPr>
              <a:t>How to scaffold: differentiated Instruction for Playful Project-based Learning</a:t>
            </a:r>
            <a:endParaRPr dirty="0"/>
          </a:p>
        </p:txBody>
      </p:sp>
      <p:pic>
        <p:nvPicPr>
          <p:cNvPr id="1433" name="Google Shape;1433;gd9e981dc1f_0_14"/>
          <p:cNvPicPr preferRelativeResize="0"/>
          <p:nvPr/>
        </p:nvPicPr>
        <p:blipFill rotWithShape="1">
          <a:blip r:embed="rId3">
            <a:alphaModFix/>
          </a:blip>
          <a:srcRect/>
          <a:stretch/>
        </p:blipFill>
        <p:spPr>
          <a:xfrm>
            <a:off x="5530326" y="1009476"/>
            <a:ext cx="484175" cy="434082"/>
          </a:xfrm>
          <a:prstGeom prst="rect">
            <a:avLst/>
          </a:prstGeom>
          <a:noFill/>
          <a:ln>
            <a:noFill/>
          </a:ln>
        </p:spPr>
      </p:pic>
      <p:pic>
        <p:nvPicPr>
          <p:cNvPr id="1434" name="Google Shape;1434;gd9e981dc1f_0_14"/>
          <p:cNvPicPr preferRelativeResize="0"/>
          <p:nvPr/>
        </p:nvPicPr>
        <p:blipFill rotWithShape="1">
          <a:blip r:embed="rId3">
            <a:alphaModFix/>
          </a:blip>
          <a:srcRect/>
          <a:stretch/>
        </p:blipFill>
        <p:spPr>
          <a:xfrm>
            <a:off x="5530326" y="1800513"/>
            <a:ext cx="484175" cy="434082"/>
          </a:xfrm>
          <a:prstGeom prst="rect">
            <a:avLst/>
          </a:prstGeom>
          <a:noFill/>
          <a:ln>
            <a:noFill/>
          </a:ln>
        </p:spPr>
      </p:pic>
      <p:pic>
        <p:nvPicPr>
          <p:cNvPr id="1435" name="Google Shape;1435;gd9e981dc1f_0_14"/>
          <p:cNvPicPr preferRelativeResize="0"/>
          <p:nvPr/>
        </p:nvPicPr>
        <p:blipFill rotWithShape="1">
          <a:blip r:embed="rId3">
            <a:alphaModFix/>
          </a:blip>
          <a:srcRect/>
          <a:stretch/>
        </p:blipFill>
        <p:spPr>
          <a:xfrm>
            <a:off x="5530326" y="2544988"/>
            <a:ext cx="484175" cy="434082"/>
          </a:xfrm>
          <a:prstGeom prst="rect">
            <a:avLst/>
          </a:prstGeom>
          <a:noFill/>
          <a:ln>
            <a:noFill/>
          </a:ln>
        </p:spPr>
      </p:pic>
      <p:sp>
        <p:nvSpPr>
          <p:cNvPr id="1436" name="Google Shape;1436;gd9e981dc1f_0_14"/>
          <p:cNvSpPr txBox="1"/>
          <p:nvPr/>
        </p:nvSpPr>
        <p:spPr>
          <a:xfrm>
            <a:off x="6039154" y="3284675"/>
            <a:ext cx="56787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ZA" sz="1800" b="0" i="0" u="none" strike="noStrike" cap="none" dirty="0">
                <a:solidFill>
                  <a:schemeClr val="dk1"/>
                </a:solidFill>
                <a:latin typeface="Montserrat Medium"/>
                <a:ea typeface="Montserrat Medium"/>
                <a:cs typeface="Montserrat Medium"/>
                <a:sym typeface="Montserrat Medium"/>
              </a:rPr>
              <a:t>Questions and Answers</a:t>
            </a:r>
            <a:endParaRPr dirty="0"/>
          </a:p>
        </p:txBody>
      </p:sp>
      <p:pic>
        <p:nvPicPr>
          <p:cNvPr id="1437" name="Google Shape;1437;gd9e981dc1f_0_14"/>
          <p:cNvPicPr preferRelativeResize="0"/>
          <p:nvPr/>
        </p:nvPicPr>
        <p:blipFill rotWithShape="1">
          <a:blip r:embed="rId4">
            <a:alphaModFix/>
          </a:blip>
          <a:srcRect/>
          <a:stretch/>
        </p:blipFill>
        <p:spPr>
          <a:xfrm>
            <a:off x="5907025" y="2539146"/>
            <a:ext cx="5730737" cy="786452"/>
          </a:xfrm>
          <a:prstGeom prst="rect">
            <a:avLst/>
          </a:prstGeom>
          <a:noFill/>
          <a:ln>
            <a:noFill/>
          </a:ln>
        </p:spPr>
      </p:pic>
      <p:pic>
        <p:nvPicPr>
          <p:cNvPr id="1438" name="Google Shape;1438;gd9e981dc1f_0_14"/>
          <p:cNvPicPr preferRelativeResize="0"/>
          <p:nvPr/>
        </p:nvPicPr>
        <p:blipFill rotWithShape="1">
          <a:blip r:embed="rId5">
            <a:alphaModFix/>
          </a:blip>
          <a:srcRect/>
          <a:stretch/>
        </p:blipFill>
        <p:spPr>
          <a:xfrm>
            <a:off x="5583072" y="3296050"/>
            <a:ext cx="487722" cy="4389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sp>
        <p:nvSpPr>
          <p:cNvPr id="1446" name="Google Shape;1446;p25"/>
          <p:cNvSpPr txBox="1">
            <a:spLocks noGrp="1"/>
          </p:cNvSpPr>
          <p:nvPr>
            <p:ph type="title"/>
          </p:nvPr>
        </p:nvSpPr>
        <p:spPr>
          <a:xfrm>
            <a:off x="606642" y="-4"/>
            <a:ext cx="9956700" cy="1125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B5EC4"/>
              </a:buClr>
              <a:buSzPts val="4400"/>
              <a:buFont typeface="Montserrat SemiBold"/>
              <a:buNone/>
            </a:pPr>
            <a:r>
              <a:rPr lang="en-ZA" sz="3900"/>
              <a:t>Assessment in project-based learning</a:t>
            </a:r>
            <a:endParaRPr sz="3900"/>
          </a:p>
        </p:txBody>
      </p:sp>
      <p:pic>
        <p:nvPicPr>
          <p:cNvPr id="1447" name="Google Shape;1447;p25"/>
          <p:cNvPicPr preferRelativeResize="0"/>
          <p:nvPr/>
        </p:nvPicPr>
        <p:blipFill rotWithShape="1">
          <a:blip r:embed="rId3">
            <a:alphaModFix/>
          </a:blip>
          <a:srcRect/>
          <a:stretch/>
        </p:blipFill>
        <p:spPr>
          <a:xfrm>
            <a:off x="1696261" y="1007895"/>
            <a:ext cx="8799477" cy="575031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54"/>
        <p:cNvGrpSpPr/>
        <p:nvPr/>
      </p:nvGrpSpPr>
      <p:grpSpPr>
        <a:xfrm>
          <a:off x="0" y="0"/>
          <a:ext cx="0" cy="0"/>
          <a:chOff x="0" y="0"/>
          <a:chExt cx="0" cy="0"/>
        </a:xfrm>
      </p:grpSpPr>
      <p:sp>
        <p:nvSpPr>
          <p:cNvPr id="1455" name="Google Shape;1455;p26"/>
          <p:cNvSpPr txBox="1">
            <a:spLocks noGrp="1"/>
          </p:cNvSpPr>
          <p:nvPr>
            <p:ph type="title"/>
          </p:nvPr>
        </p:nvSpPr>
        <p:spPr>
          <a:xfrm>
            <a:off x="0" y="24885"/>
            <a:ext cx="1201878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000"/>
              <a:buFont typeface="Montserrat"/>
              <a:buNone/>
            </a:pPr>
            <a:r>
              <a:rPr lang="en-ZA" sz="4000" b="1">
                <a:solidFill>
                  <a:schemeClr val="accent1"/>
                </a:solidFill>
                <a:latin typeface="Montserrat"/>
                <a:ea typeface="Montserrat"/>
                <a:cs typeface="Montserrat"/>
                <a:sym typeface="Montserrat"/>
              </a:rPr>
              <a:t>Supporting deep learning within Project-Based Learning</a:t>
            </a:r>
            <a:endParaRPr/>
          </a:p>
        </p:txBody>
      </p:sp>
      <p:pic>
        <p:nvPicPr>
          <p:cNvPr id="1456" name="Google Shape;1456;p26"/>
          <p:cNvPicPr preferRelativeResize="0"/>
          <p:nvPr/>
        </p:nvPicPr>
        <p:blipFill rotWithShape="1">
          <a:blip r:embed="rId3">
            <a:alphaModFix/>
          </a:blip>
          <a:srcRect/>
          <a:stretch/>
        </p:blipFill>
        <p:spPr>
          <a:xfrm>
            <a:off x="11358380" y="6176963"/>
            <a:ext cx="660400" cy="533400"/>
          </a:xfrm>
          <a:prstGeom prst="rect">
            <a:avLst/>
          </a:prstGeom>
          <a:noFill/>
          <a:ln>
            <a:noFill/>
          </a:ln>
        </p:spPr>
      </p:pic>
      <p:grpSp>
        <p:nvGrpSpPr>
          <p:cNvPr id="1457" name="Google Shape;1457;p26"/>
          <p:cNvGrpSpPr/>
          <p:nvPr/>
        </p:nvGrpSpPr>
        <p:grpSpPr>
          <a:xfrm>
            <a:off x="345621" y="2098693"/>
            <a:ext cx="11007379" cy="3771797"/>
            <a:chOff x="5379" y="748245"/>
            <a:chExt cx="11007379" cy="3771797"/>
          </a:xfrm>
        </p:grpSpPr>
        <p:sp>
          <p:nvSpPr>
            <p:cNvPr id="1458" name="Google Shape;1458;p26"/>
            <p:cNvSpPr/>
            <p:nvPr/>
          </p:nvSpPr>
          <p:spPr>
            <a:xfrm>
              <a:off x="5379" y="748245"/>
              <a:ext cx="3669126" cy="3771797"/>
            </a:xfrm>
            <a:prstGeom prst="ellipse">
              <a:avLst/>
            </a:prstGeom>
            <a:solidFill>
              <a:srgbClr val="EA3D8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9" name="Google Shape;1459;p26"/>
            <p:cNvSpPr txBox="1"/>
            <p:nvPr/>
          </p:nvSpPr>
          <p:spPr>
            <a:xfrm>
              <a:off x="542710" y="1300612"/>
              <a:ext cx="2594464" cy="266706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ZA" sz="1600" b="1" i="0" u="none" strike="noStrike" cap="none">
                  <a:solidFill>
                    <a:schemeClr val="lt1"/>
                  </a:solidFill>
                  <a:latin typeface="Calibri"/>
                  <a:ea typeface="Calibri"/>
                  <a:cs typeface="Calibri"/>
                  <a:sym typeface="Calibri"/>
                </a:rPr>
                <a:t>In this session we look at two key tools for ensuring deeper learning within PBL. </a:t>
              </a:r>
              <a:endParaRPr sz="1600" b="0" i="0" u="none" strike="noStrike" cap="none">
                <a:solidFill>
                  <a:schemeClr val="lt1"/>
                </a:solidFill>
                <a:latin typeface="Calibri"/>
                <a:ea typeface="Calibri"/>
                <a:cs typeface="Calibri"/>
                <a:sym typeface="Calibri"/>
              </a:endParaRPr>
            </a:p>
          </p:txBody>
        </p:sp>
        <p:sp>
          <p:nvSpPr>
            <p:cNvPr id="1460" name="Google Shape;1460;p26"/>
            <p:cNvSpPr/>
            <p:nvPr/>
          </p:nvSpPr>
          <p:spPr>
            <a:xfrm>
              <a:off x="3674505" y="833144"/>
              <a:ext cx="3669126" cy="3601999"/>
            </a:xfrm>
            <a:prstGeom prst="ellipse">
              <a:avLst/>
            </a:prstGeom>
            <a:solidFill>
              <a:srgbClr val="F7D20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1" name="Google Shape;1461;p26"/>
            <p:cNvSpPr txBox="1"/>
            <p:nvPr/>
          </p:nvSpPr>
          <p:spPr>
            <a:xfrm>
              <a:off x="4211836" y="1360645"/>
              <a:ext cx="2594464" cy="254699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ZA" sz="1600" b="0"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chemeClr val="lt1"/>
                </a:buClr>
                <a:buSzPts val="1600"/>
                <a:buFont typeface="Calibri"/>
                <a:buNone/>
              </a:pPr>
              <a:r>
                <a:rPr lang="en-ZA" sz="1600" b="0" i="0" u="none" strike="noStrike" cap="none">
                  <a:solidFill>
                    <a:schemeClr val="lt1"/>
                  </a:solidFill>
                  <a:latin typeface="Calibri"/>
                  <a:ea typeface="Calibri"/>
                  <a:cs typeface="Calibri"/>
                  <a:sym typeface="Calibri"/>
                </a:rPr>
                <a:t>Recognising diversity in the classroom. </a:t>
              </a:r>
              <a:endParaRPr sz="1600" b="0" i="0" u="none" strike="noStrike" cap="none">
                <a:solidFill>
                  <a:schemeClr val="lt1"/>
                </a:solidFill>
                <a:latin typeface="Calibri"/>
                <a:ea typeface="Calibri"/>
                <a:cs typeface="Calibri"/>
                <a:sym typeface="Calibri"/>
              </a:endParaRPr>
            </a:p>
          </p:txBody>
        </p:sp>
        <p:sp>
          <p:nvSpPr>
            <p:cNvPr id="1462" name="Google Shape;1462;p26"/>
            <p:cNvSpPr/>
            <p:nvPr/>
          </p:nvSpPr>
          <p:spPr>
            <a:xfrm>
              <a:off x="7343632" y="815629"/>
              <a:ext cx="3669126" cy="3637029"/>
            </a:xfrm>
            <a:prstGeom prst="ellipse">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3" name="Google Shape;1463;p26"/>
            <p:cNvSpPr txBox="1"/>
            <p:nvPr/>
          </p:nvSpPr>
          <p:spPr>
            <a:xfrm>
              <a:off x="7880963" y="1348260"/>
              <a:ext cx="2594464" cy="257176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ZA" sz="1600" b="0"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chemeClr val="lt1"/>
                </a:buClr>
                <a:buSzPts val="1400"/>
                <a:buFont typeface="Calibri"/>
                <a:buNone/>
              </a:pPr>
              <a:r>
                <a:rPr lang="en-ZA" sz="1400" b="0" i="0" u="none" strike="noStrike" cap="none">
                  <a:solidFill>
                    <a:schemeClr val="lt1"/>
                  </a:solidFill>
                  <a:latin typeface="Calibri"/>
                  <a:ea typeface="Calibri"/>
                  <a:cs typeface="Calibri"/>
                  <a:sym typeface="Calibri"/>
                </a:rPr>
                <a:t>The importance of recognising that whatever we teach, we will always be a language teacher first. </a:t>
              </a:r>
              <a:endParaRPr sz="14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graphicFrame>
        <p:nvGraphicFramePr>
          <p:cNvPr id="1469" name="Google Shape;1469;p54"/>
          <p:cNvGraphicFramePr/>
          <p:nvPr/>
        </p:nvGraphicFramePr>
        <p:xfrm>
          <a:off x="666750" y="200025"/>
          <a:ext cx="11339975" cy="6438900"/>
        </p:xfrm>
        <a:graphic>
          <a:graphicData uri="http://schemas.openxmlformats.org/drawingml/2006/table">
            <a:tbl>
              <a:tblPr bandRow="1">
                <a:gradFill>
                  <a:gsLst>
                    <a:gs pos="0">
                      <a:srgbClr val="9CA5FF"/>
                    </a:gs>
                    <a:gs pos="35000">
                      <a:srgbClr val="B9C2FF"/>
                    </a:gs>
                    <a:gs pos="100000">
                      <a:srgbClr val="E2E6FF"/>
                    </a:gs>
                  </a:gsLst>
                  <a:lin ang="16200000" scaled="0"/>
                </a:gradFill>
                <a:tableStyleId>{E113EEAB-A1A2-4E8D-A785-553338A1D845}</a:tableStyleId>
              </a:tblPr>
              <a:tblGrid>
                <a:gridCol w="2952750">
                  <a:extLst>
                    <a:ext uri="{9D8B030D-6E8A-4147-A177-3AD203B41FA5}">
                      <a16:colId xmlns:a16="http://schemas.microsoft.com/office/drawing/2014/main" val="20000"/>
                    </a:ext>
                  </a:extLst>
                </a:gridCol>
                <a:gridCol w="4449300">
                  <a:extLst>
                    <a:ext uri="{9D8B030D-6E8A-4147-A177-3AD203B41FA5}">
                      <a16:colId xmlns:a16="http://schemas.microsoft.com/office/drawing/2014/main" val="20001"/>
                    </a:ext>
                  </a:extLst>
                </a:gridCol>
                <a:gridCol w="3937925">
                  <a:extLst>
                    <a:ext uri="{9D8B030D-6E8A-4147-A177-3AD203B41FA5}">
                      <a16:colId xmlns:a16="http://schemas.microsoft.com/office/drawing/2014/main" val="20002"/>
                    </a:ext>
                  </a:extLst>
                </a:gridCol>
              </a:tblGrid>
              <a:tr h="456500">
                <a:tc>
                  <a:txBody>
                    <a:bodyPr/>
                    <a:lstStyle/>
                    <a:p>
                      <a:pPr marL="0" marR="0" lvl="0" indent="0" algn="l" rtl="0">
                        <a:lnSpc>
                          <a:spcPct val="115000"/>
                        </a:lnSpc>
                        <a:spcBef>
                          <a:spcPts val="0"/>
                        </a:spcBef>
                        <a:spcAft>
                          <a:spcPts val="0"/>
                        </a:spcAft>
                        <a:buNone/>
                      </a:pPr>
                      <a:r>
                        <a:rPr lang="en-ZA" sz="1600" b="1" u="none" strike="noStrike" cap="none"/>
                        <a:t>Language Acquisition Stage</a:t>
                      </a:r>
                      <a:endParaRPr sz="1400" b="1" u="none" strike="noStrike" cap="none">
                        <a:latin typeface="Calibri"/>
                        <a:ea typeface="Calibri"/>
                        <a:cs typeface="Calibri"/>
                        <a:sym typeface="Calibri"/>
                      </a:endParaRPr>
                    </a:p>
                  </a:txBody>
                  <a:tcPr marL="33050" marR="33050" marT="0" marB="0"/>
                </a:tc>
                <a:tc>
                  <a:txBody>
                    <a:bodyPr/>
                    <a:lstStyle/>
                    <a:p>
                      <a:pPr marL="0" marR="0" lvl="0" indent="0" algn="l" rtl="0">
                        <a:lnSpc>
                          <a:spcPct val="115000"/>
                        </a:lnSpc>
                        <a:spcBef>
                          <a:spcPts val="0"/>
                        </a:spcBef>
                        <a:spcAft>
                          <a:spcPts val="0"/>
                        </a:spcAft>
                        <a:buNone/>
                      </a:pPr>
                      <a:r>
                        <a:rPr lang="en-ZA" sz="1600" b="1" u="none" strike="noStrike" cap="none"/>
                        <a:t>Description of stage</a:t>
                      </a:r>
                      <a:endParaRPr sz="1400" b="1" u="none" strike="noStrike" cap="none">
                        <a:latin typeface="Calibri"/>
                        <a:ea typeface="Calibri"/>
                        <a:cs typeface="Calibri"/>
                        <a:sym typeface="Calibri"/>
                      </a:endParaRPr>
                    </a:p>
                  </a:txBody>
                  <a:tcPr marL="33050" marR="33050" marT="0" marB="0"/>
                </a:tc>
                <a:tc>
                  <a:txBody>
                    <a:bodyPr/>
                    <a:lstStyle/>
                    <a:p>
                      <a:pPr marL="0" marR="0" lvl="0" indent="0" algn="l" rtl="0">
                        <a:lnSpc>
                          <a:spcPct val="115000"/>
                        </a:lnSpc>
                        <a:spcBef>
                          <a:spcPts val="0"/>
                        </a:spcBef>
                        <a:spcAft>
                          <a:spcPts val="0"/>
                        </a:spcAft>
                        <a:buNone/>
                      </a:pPr>
                      <a:r>
                        <a:rPr lang="en-ZA" sz="1600" b="1" u="none" strike="noStrike" cap="none"/>
                        <a:t>General Support Strategies</a:t>
                      </a:r>
                      <a:endParaRPr sz="1400" b="1" u="none" strike="noStrike" cap="none">
                        <a:latin typeface="Calibri"/>
                        <a:ea typeface="Calibri"/>
                        <a:cs typeface="Calibri"/>
                        <a:sym typeface="Calibri"/>
                      </a:endParaRPr>
                    </a:p>
                  </a:txBody>
                  <a:tcPr marL="33050" marR="33050" marT="0" marB="0"/>
                </a:tc>
                <a:extLst>
                  <a:ext uri="{0D108BD9-81ED-4DB2-BD59-A6C34878D82A}">
                    <a16:rowId xmlns:a16="http://schemas.microsoft.com/office/drawing/2014/main" val="10000"/>
                  </a:ext>
                </a:extLst>
              </a:tr>
              <a:tr h="540025">
                <a:tc>
                  <a:txBody>
                    <a:bodyPr/>
                    <a:lstStyle/>
                    <a:p>
                      <a:pPr marL="0" marR="0" lvl="0" indent="0" algn="l" rtl="0">
                        <a:lnSpc>
                          <a:spcPct val="115000"/>
                        </a:lnSpc>
                        <a:spcBef>
                          <a:spcPts val="0"/>
                        </a:spcBef>
                        <a:spcAft>
                          <a:spcPts val="0"/>
                        </a:spcAft>
                        <a:buNone/>
                      </a:pPr>
                      <a:r>
                        <a:rPr lang="en-ZA" sz="1600" u="none" strike="noStrike" cap="none"/>
                        <a:t>Pre-Production </a:t>
                      </a:r>
                      <a:endParaRPr sz="1400" u="none" strike="noStrike" cap="none">
                        <a:latin typeface="Calibri"/>
                        <a:ea typeface="Calibri"/>
                        <a:cs typeface="Calibri"/>
                        <a:sym typeface="Calibri"/>
                      </a:endParaRPr>
                    </a:p>
                  </a:txBody>
                  <a:tcPr marL="33050" marR="33050" marT="0" marB="0"/>
                </a:tc>
                <a:tc>
                  <a:txBody>
                    <a:bodyPr/>
                    <a:lstStyle/>
                    <a:p>
                      <a:pPr marL="0" marR="0" lvl="0" indent="0" algn="l" rtl="0">
                        <a:lnSpc>
                          <a:spcPct val="115000"/>
                        </a:lnSpc>
                        <a:spcBef>
                          <a:spcPts val="0"/>
                        </a:spcBef>
                        <a:spcAft>
                          <a:spcPts val="0"/>
                        </a:spcAft>
                        <a:buNone/>
                      </a:pPr>
                      <a:r>
                        <a:rPr lang="en-ZA" sz="1400" u="none" strike="noStrike" cap="none"/>
                        <a:t>Silent period, Absorbing not speaking</a:t>
                      </a:r>
                      <a:endParaRPr sz="1400" u="none" strike="noStrike" cap="none">
                        <a:latin typeface="Calibri"/>
                        <a:ea typeface="Calibri"/>
                        <a:cs typeface="Calibri"/>
                        <a:sym typeface="Calibri"/>
                      </a:endParaRPr>
                    </a:p>
                  </a:txBody>
                  <a:tcPr marL="33050" marR="33050" marT="0" marB="0"/>
                </a:tc>
                <a:tc>
                  <a:txBody>
                    <a:bodyPr/>
                    <a:lstStyle/>
                    <a:p>
                      <a:pPr marL="0" marR="0" lvl="0" indent="0" algn="l" rtl="0">
                        <a:lnSpc>
                          <a:spcPct val="115000"/>
                        </a:lnSpc>
                        <a:spcBef>
                          <a:spcPts val="0"/>
                        </a:spcBef>
                        <a:spcAft>
                          <a:spcPts val="0"/>
                        </a:spcAft>
                        <a:buNone/>
                      </a:pPr>
                      <a:r>
                        <a:rPr lang="en-ZA" sz="1400" u="none" strike="noStrike" cap="none"/>
                        <a:t>Emphasise listening. Use visuals. Speech slowly, shorter words, gesture.</a:t>
                      </a:r>
                      <a:endParaRPr sz="1400" u="none" strike="noStrike" cap="none">
                        <a:latin typeface="Calibri"/>
                        <a:ea typeface="Calibri"/>
                        <a:cs typeface="Calibri"/>
                        <a:sym typeface="Calibri"/>
                      </a:endParaRPr>
                    </a:p>
                  </a:txBody>
                  <a:tcPr marL="33050" marR="33050" marT="0" marB="0"/>
                </a:tc>
                <a:extLst>
                  <a:ext uri="{0D108BD9-81ED-4DB2-BD59-A6C34878D82A}">
                    <a16:rowId xmlns:a16="http://schemas.microsoft.com/office/drawing/2014/main" val="10001"/>
                  </a:ext>
                </a:extLst>
              </a:tr>
              <a:tr h="540025">
                <a:tc>
                  <a:txBody>
                    <a:bodyPr/>
                    <a:lstStyle/>
                    <a:p>
                      <a:pPr marL="0" marR="0" lvl="0" indent="0" algn="l" rtl="0">
                        <a:lnSpc>
                          <a:spcPct val="115000"/>
                        </a:lnSpc>
                        <a:spcBef>
                          <a:spcPts val="0"/>
                        </a:spcBef>
                        <a:spcAft>
                          <a:spcPts val="0"/>
                        </a:spcAft>
                        <a:buNone/>
                      </a:pPr>
                      <a:r>
                        <a:rPr lang="en-ZA" sz="1600" u="none" strike="noStrike" cap="none"/>
                        <a:t>Early Production</a:t>
                      </a:r>
                      <a:endParaRPr sz="1400" u="none" strike="noStrike" cap="none">
                        <a:latin typeface="Calibri"/>
                        <a:ea typeface="Calibri"/>
                        <a:cs typeface="Calibri"/>
                        <a:sym typeface="Calibri"/>
                      </a:endParaRPr>
                    </a:p>
                  </a:txBody>
                  <a:tcPr marL="33050" marR="33050" marT="0" marB="0"/>
                </a:tc>
                <a:tc>
                  <a:txBody>
                    <a:bodyPr/>
                    <a:lstStyle/>
                    <a:p>
                      <a:pPr marL="0" marR="0" lvl="0" indent="0" algn="l" rtl="0">
                        <a:lnSpc>
                          <a:spcPct val="115000"/>
                        </a:lnSpc>
                        <a:spcBef>
                          <a:spcPts val="0"/>
                        </a:spcBef>
                        <a:spcAft>
                          <a:spcPts val="0"/>
                        </a:spcAft>
                        <a:buNone/>
                      </a:pPr>
                      <a:r>
                        <a:rPr lang="en-ZA" sz="1400" u="none" strike="noStrike" cap="none"/>
                        <a:t>Learner uses short words and sentences, but is still doing more listening then speaking.</a:t>
                      </a:r>
                      <a:endParaRPr sz="1400" u="none" strike="noStrike" cap="none">
                        <a:latin typeface="Calibri"/>
                        <a:ea typeface="Calibri"/>
                        <a:cs typeface="Calibri"/>
                        <a:sym typeface="Calibri"/>
                      </a:endParaRPr>
                    </a:p>
                  </a:txBody>
                  <a:tcPr marL="33050" marR="33050" marT="0" marB="0"/>
                </a:tc>
                <a:tc>
                  <a:txBody>
                    <a:bodyPr/>
                    <a:lstStyle/>
                    <a:p>
                      <a:pPr marL="0" marR="0" lvl="0" indent="0" algn="l" rtl="0">
                        <a:lnSpc>
                          <a:spcPct val="115000"/>
                        </a:lnSpc>
                        <a:spcBef>
                          <a:spcPts val="0"/>
                        </a:spcBef>
                        <a:spcAft>
                          <a:spcPts val="0"/>
                        </a:spcAft>
                        <a:buNone/>
                      </a:pPr>
                      <a:r>
                        <a:rPr lang="en-ZA" sz="1400" u="none" strike="noStrike" cap="none"/>
                        <a:t>Develop new vocabulary. Use visuals. Pair work.</a:t>
                      </a:r>
                      <a:endParaRPr sz="1400" u="none" strike="noStrike" cap="none">
                        <a:latin typeface="Calibri"/>
                        <a:ea typeface="Calibri"/>
                        <a:cs typeface="Calibri"/>
                        <a:sym typeface="Calibri"/>
                      </a:endParaRPr>
                    </a:p>
                  </a:txBody>
                  <a:tcPr marL="33050" marR="33050" marT="0" marB="0"/>
                </a:tc>
                <a:extLst>
                  <a:ext uri="{0D108BD9-81ED-4DB2-BD59-A6C34878D82A}">
                    <a16:rowId xmlns:a16="http://schemas.microsoft.com/office/drawing/2014/main" val="10002"/>
                  </a:ext>
                </a:extLst>
              </a:tr>
              <a:tr h="951375">
                <a:tc>
                  <a:txBody>
                    <a:bodyPr/>
                    <a:lstStyle/>
                    <a:p>
                      <a:pPr marL="0" marR="0" lvl="0" indent="0" algn="l" rtl="0">
                        <a:lnSpc>
                          <a:spcPct val="115000"/>
                        </a:lnSpc>
                        <a:spcBef>
                          <a:spcPts val="0"/>
                        </a:spcBef>
                        <a:spcAft>
                          <a:spcPts val="0"/>
                        </a:spcAft>
                        <a:buNone/>
                      </a:pPr>
                      <a:r>
                        <a:rPr lang="en-ZA" sz="1600" u="none" strike="noStrike" cap="none"/>
                        <a:t>Speech Emergent</a:t>
                      </a:r>
                      <a:endParaRPr sz="1400" u="none" strike="noStrike" cap="none">
                        <a:latin typeface="Calibri"/>
                        <a:ea typeface="Calibri"/>
                        <a:cs typeface="Calibri"/>
                        <a:sym typeface="Calibri"/>
                      </a:endParaRPr>
                    </a:p>
                  </a:txBody>
                  <a:tcPr marL="33050" marR="33050" marT="0" marB="0"/>
                </a:tc>
                <a:tc>
                  <a:txBody>
                    <a:bodyPr/>
                    <a:lstStyle/>
                    <a:p>
                      <a:pPr marL="0" marR="0" lvl="0" indent="0" algn="l" rtl="0">
                        <a:lnSpc>
                          <a:spcPct val="115000"/>
                        </a:lnSpc>
                        <a:spcBef>
                          <a:spcPts val="0"/>
                        </a:spcBef>
                        <a:spcAft>
                          <a:spcPts val="0"/>
                        </a:spcAft>
                        <a:buNone/>
                      </a:pPr>
                      <a:r>
                        <a:rPr lang="en-ZA" sz="1400" u="none" strike="noStrike" cap="none"/>
                        <a:t>Speech more frequent, words and sentences are longer. Context clues. Vocabulary begins to increase.</a:t>
                      </a:r>
                      <a:endParaRPr sz="1400" u="none" strike="noStrike" cap="none">
                        <a:latin typeface="Calibri"/>
                        <a:ea typeface="Calibri"/>
                        <a:cs typeface="Calibri"/>
                        <a:sym typeface="Calibri"/>
                      </a:endParaRPr>
                    </a:p>
                  </a:txBody>
                  <a:tcPr marL="33050" marR="33050" marT="0" marB="0"/>
                </a:tc>
                <a:tc>
                  <a:txBody>
                    <a:bodyPr/>
                    <a:lstStyle/>
                    <a:p>
                      <a:pPr marL="0" marR="0" lvl="0" indent="0" algn="l" rtl="0">
                        <a:lnSpc>
                          <a:spcPct val="115000"/>
                        </a:lnSpc>
                        <a:spcBef>
                          <a:spcPts val="0"/>
                        </a:spcBef>
                        <a:spcAft>
                          <a:spcPts val="0"/>
                        </a:spcAft>
                        <a:buNone/>
                      </a:pPr>
                      <a:r>
                        <a:rPr lang="en-ZA" sz="1400" u="none" strike="noStrike" cap="none"/>
                        <a:t>More academic vocabulary. Visuals and make connections with learners’ background knowledge as much as possible.</a:t>
                      </a:r>
                      <a:endParaRPr sz="1400" u="none" strike="noStrike" cap="none">
                        <a:latin typeface="Calibri"/>
                        <a:ea typeface="Calibri"/>
                        <a:cs typeface="Calibri"/>
                        <a:sym typeface="Calibri"/>
                      </a:endParaRPr>
                    </a:p>
                  </a:txBody>
                  <a:tcPr marL="33050" marR="33050" marT="0" marB="0"/>
                </a:tc>
                <a:extLst>
                  <a:ext uri="{0D108BD9-81ED-4DB2-BD59-A6C34878D82A}">
                    <a16:rowId xmlns:a16="http://schemas.microsoft.com/office/drawing/2014/main" val="10003"/>
                  </a:ext>
                </a:extLst>
              </a:tr>
              <a:tr h="1225575">
                <a:tc>
                  <a:txBody>
                    <a:bodyPr/>
                    <a:lstStyle/>
                    <a:p>
                      <a:pPr marL="0" marR="0" lvl="0" indent="0" algn="l" rtl="0">
                        <a:lnSpc>
                          <a:spcPct val="115000"/>
                        </a:lnSpc>
                        <a:spcBef>
                          <a:spcPts val="0"/>
                        </a:spcBef>
                        <a:spcAft>
                          <a:spcPts val="0"/>
                        </a:spcAft>
                        <a:buNone/>
                      </a:pPr>
                      <a:r>
                        <a:rPr lang="en-ZA" sz="1600" u="none" strike="noStrike" cap="none"/>
                        <a:t>Beginning Fluency</a:t>
                      </a:r>
                      <a:endParaRPr sz="1400" u="none" strike="noStrike" cap="none">
                        <a:latin typeface="Calibri"/>
                        <a:ea typeface="Calibri"/>
                        <a:cs typeface="Calibri"/>
                        <a:sym typeface="Calibri"/>
                      </a:endParaRPr>
                    </a:p>
                  </a:txBody>
                  <a:tcPr marL="33050" marR="33050" marT="0" marB="0"/>
                </a:tc>
                <a:tc>
                  <a:txBody>
                    <a:bodyPr/>
                    <a:lstStyle/>
                    <a:p>
                      <a:pPr marL="0" marR="0" lvl="0" indent="0" algn="l" rtl="0">
                        <a:lnSpc>
                          <a:spcPct val="115000"/>
                        </a:lnSpc>
                        <a:spcBef>
                          <a:spcPts val="0"/>
                        </a:spcBef>
                        <a:spcAft>
                          <a:spcPts val="0"/>
                        </a:spcAft>
                        <a:buNone/>
                      </a:pPr>
                      <a:r>
                        <a:rPr lang="en-ZA" sz="1400" u="none" strike="noStrike" cap="none"/>
                        <a:t>Social speech fairly fluent in social situations with minimal errors. Academic language challenging.</a:t>
                      </a:r>
                      <a:endParaRPr sz="1400" u="none" strike="noStrike" cap="none">
                        <a:latin typeface="Calibri"/>
                        <a:ea typeface="Calibri"/>
                        <a:cs typeface="Calibri"/>
                        <a:sym typeface="Calibri"/>
                      </a:endParaRPr>
                    </a:p>
                  </a:txBody>
                  <a:tcPr marL="33050" marR="33050" marT="0" marB="0"/>
                </a:tc>
                <a:tc>
                  <a:txBody>
                    <a:bodyPr/>
                    <a:lstStyle/>
                    <a:p>
                      <a:pPr marL="0" marR="0" lvl="0" indent="0" algn="l" rtl="0">
                        <a:lnSpc>
                          <a:spcPct val="115000"/>
                        </a:lnSpc>
                        <a:spcBef>
                          <a:spcPts val="0"/>
                        </a:spcBef>
                        <a:spcAft>
                          <a:spcPts val="0"/>
                        </a:spcAft>
                        <a:buNone/>
                      </a:pPr>
                      <a:r>
                        <a:rPr lang="en-ZA" sz="1400" u="none" strike="noStrike" cap="none"/>
                        <a:t>Work in pairs and groups to discuss content and process the new language. Ask critical questions. Model academic language. Visual support and vocabulary.</a:t>
                      </a:r>
                      <a:endParaRPr sz="1400" u="none" strike="noStrike" cap="none">
                        <a:latin typeface="Calibri"/>
                        <a:ea typeface="Calibri"/>
                        <a:cs typeface="Calibri"/>
                        <a:sym typeface="Calibri"/>
                      </a:endParaRPr>
                    </a:p>
                  </a:txBody>
                  <a:tcPr marL="33050" marR="33050" marT="0" marB="0"/>
                </a:tc>
                <a:extLst>
                  <a:ext uri="{0D108BD9-81ED-4DB2-BD59-A6C34878D82A}">
                    <a16:rowId xmlns:a16="http://schemas.microsoft.com/office/drawing/2014/main" val="10004"/>
                  </a:ext>
                </a:extLst>
              </a:tr>
              <a:tr h="1362700">
                <a:tc>
                  <a:txBody>
                    <a:bodyPr/>
                    <a:lstStyle/>
                    <a:p>
                      <a:pPr marL="0" marR="0" lvl="0" indent="0" algn="l" rtl="0">
                        <a:lnSpc>
                          <a:spcPct val="115000"/>
                        </a:lnSpc>
                        <a:spcBef>
                          <a:spcPts val="0"/>
                        </a:spcBef>
                        <a:spcAft>
                          <a:spcPts val="0"/>
                        </a:spcAft>
                        <a:buNone/>
                      </a:pPr>
                      <a:r>
                        <a:rPr lang="en-ZA" sz="1600" u="none" strike="noStrike" cap="none"/>
                        <a:t>Intermediate Fluency</a:t>
                      </a:r>
                      <a:endParaRPr sz="1400" u="none" strike="noStrike" cap="none">
                        <a:latin typeface="Calibri"/>
                        <a:ea typeface="Calibri"/>
                        <a:cs typeface="Calibri"/>
                        <a:sym typeface="Calibri"/>
                      </a:endParaRPr>
                    </a:p>
                  </a:txBody>
                  <a:tcPr marL="33050" marR="33050" marT="0" marB="0"/>
                </a:tc>
                <a:tc>
                  <a:txBody>
                    <a:bodyPr/>
                    <a:lstStyle/>
                    <a:p>
                      <a:pPr marL="0" marR="0" lvl="0" indent="0" algn="l" rtl="0">
                        <a:lnSpc>
                          <a:spcPct val="115000"/>
                        </a:lnSpc>
                        <a:spcBef>
                          <a:spcPts val="0"/>
                        </a:spcBef>
                        <a:spcAft>
                          <a:spcPts val="0"/>
                        </a:spcAft>
                        <a:buNone/>
                      </a:pPr>
                      <a:r>
                        <a:rPr lang="en-ZA" sz="1400" u="none" strike="noStrike" cap="none"/>
                        <a:t>Commenting in the social language is fluent, but beginning to offer opinion or analyse a problem.</a:t>
                      </a:r>
                      <a:endParaRPr sz="1400" u="none" strike="noStrike" cap="none">
                        <a:latin typeface="Calibri"/>
                        <a:ea typeface="Calibri"/>
                        <a:cs typeface="Calibri"/>
                        <a:sym typeface="Calibri"/>
                      </a:endParaRPr>
                    </a:p>
                  </a:txBody>
                  <a:tcPr marL="33050" marR="33050" marT="0" marB="0"/>
                </a:tc>
                <a:tc>
                  <a:txBody>
                    <a:bodyPr/>
                    <a:lstStyle/>
                    <a:p>
                      <a:pPr marL="0" marR="0" lvl="0" indent="0" algn="l" rtl="0">
                        <a:lnSpc>
                          <a:spcPct val="115000"/>
                        </a:lnSpc>
                        <a:spcBef>
                          <a:spcPts val="0"/>
                        </a:spcBef>
                        <a:spcAft>
                          <a:spcPts val="0"/>
                        </a:spcAft>
                        <a:buNone/>
                      </a:pPr>
                      <a:r>
                        <a:rPr lang="en-ZA" sz="1400" u="none" strike="noStrike" cap="none"/>
                        <a:t>Identify and model key academic vocabulary and phrases. More academic skills’ brainstorming prioritising category summarising, compare and contrast.  </a:t>
                      </a:r>
                      <a:endParaRPr sz="1400" u="none" strike="noStrike" cap="none">
                        <a:latin typeface="Calibri"/>
                        <a:ea typeface="Calibri"/>
                        <a:cs typeface="Calibri"/>
                        <a:sym typeface="Calibri"/>
                      </a:endParaRPr>
                    </a:p>
                  </a:txBody>
                  <a:tcPr marL="33050" marR="33050" marT="0" marB="0"/>
                </a:tc>
                <a:extLst>
                  <a:ext uri="{0D108BD9-81ED-4DB2-BD59-A6C34878D82A}">
                    <a16:rowId xmlns:a16="http://schemas.microsoft.com/office/drawing/2014/main" val="10005"/>
                  </a:ext>
                </a:extLst>
              </a:tr>
              <a:tr h="1362700">
                <a:tc>
                  <a:txBody>
                    <a:bodyPr/>
                    <a:lstStyle/>
                    <a:p>
                      <a:pPr marL="0" marR="0" lvl="0" indent="0" algn="l" rtl="0">
                        <a:lnSpc>
                          <a:spcPct val="115000"/>
                        </a:lnSpc>
                        <a:spcBef>
                          <a:spcPts val="0"/>
                        </a:spcBef>
                        <a:spcAft>
                          <a:spcPts val="0"/>
                        </a:spcAft>
                        <a:buNone/>
                      </a:pPr>
                      <a:r>
                        <a:rPr lang="en-ZA" sz="1600" u="none" strike="noStrike" cap="none"/>
                        <a:t>Advanced Fluency</a:t>
                      </a:r>
                      <a:endParaRPr sz="1400" u="none" strike="noStrike" cap="none">
                        <a:latin typeface="Calibri"/>
                        <a:ea typeface="Calibri"/>
                        <a:cs typeface="Calibri"/>
                        <a:sym typeface="Calibri"/>
                      </a:endParaRPr>
                    </a:p>
                  </a:txBody>
                  <a:tcPr marL="33050" marR="33050" marT="0" marB="0"/>
                </a:tc>
                <a:tc>
                  <a:txBody>
                    <a:bodyPr/>
                    <a:lstStyle/>
                    <a:p>
                      <a:pPr marL="0" marR="0" lvl="0" indent="0" algn="l" rtl="0">
                        <a:lnSpc>
                          <a:spcPct val="115000"/>
                        </a:lnSpc>
                        <a:spcBef>
                          <a:spcPts val="0"/>
                        </a:spcBef>
                        <a:spcAft>
                          <a:spcPts val="0"/>
                        </a:spcAft>
                        <a:buNone/>
                      </a:pPr>
                      <a:r>
                        <a:rPr lang="en-ZA" sz="1400" u="none" strike="noStrike" cap="none"/>
                        <a:t>Fluent communication in all contexts. Comfortable when exposed to new academic information.</a:t>
                      </a:r>
                      <a:endParaRPr sz="1400" u="none" strike="noStrike" cap="none">
                        <a:latin typeface="Calibri"/>
                        <a:ea typeface="Calibri"/>
                        <a:cs typeface="Calibri"/>
                        <a:sym typeface="Calibri"/>
                      </a:endParaRPr>
                    </a:p>
                  </a:txBody>
                  <a:tcPr marL="33050" marR="33050" marT="0" marB="0"/>
                </a:tc>
                <a:tc>
                  <a:txBody>
                    <a:bodyPr/>
                    <a:lstStyle/>
                    <a:p>
                      <a:pPr marL="0" marR="0" lvl="0" indent="0" algn="l" rtl="0">
                        <a:lnSpc>
                          <a:spcPct val="115000"/>
                        </a:lnSpc>
                        <a:spcBef>
                          <a:spcPts val="0"/>
                        </a:spcBef>
                        <a:spcAft>
                          <a:spcPts val="0"/>
                        </a:spcAft>
                        <a:buNone/>
                      </a:pPr>
                      <a:r>
                        <a:rPr lang="en-ZA" sz="1400" u="none" strike="noStrike" cap="none"/>
                        <a:t>Continue with visual support, building on background knowledge, pre-teaching vocabulary and making connections between content areas. Offer challenging activities to expand vocabulary.</a:t>
                      </a:r>
                      <a:endParaRPr sz="1400" u="none" strike="noStrike" cap="none">
                        <a:latin typeface="Calibri"/>
                        <a:ea typeface="Calibri"/>
                        <a:cs typeface="Calibri"/>
                        <a:sym typeface="Calibri"/>
                      </a:endParaRPr>
                    </a:p>
                  </a:txBody>
                  <a:tcPr marL="33050" marR="33050" marT="0" marB="0"/>
                </a:tc>
                <a:extLst>
                  <a:ext uri="{0D108BD9-81ED-4DB2-BD59-A6C34878D82A}">
                    <a16:rowId xmlns:a16="http://schemas.microsoft.com/office/drawing/2014/main" val="10006"/>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7" name="Google Shape;1477;p27"/>
          <p:cNvSpPr txBox="1">
            <a:spLocks noGrp="1"/>
          </p:cNvSpPr>
          <p:nvPr>
            <p:ph type="title"/>
          </p:nvPr>
        </p:nvSpPr>
        <p:spPr>
          <a:xfrm>
            <a:off x="1401581" y="22887"/>
            <a:ext cx="9956799" cy="112500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3600"/>
              <a:buFont typeface="Montserrat"/>
              <a:buNone/>
            </a:pPr>
            <a:r>
              <a:rPr lang="en-ZA" sz="3600" b="1">
                <a:solidFill>
                  <a:schemeClr val="accent1"/>
                </a:solidFill>
                <a:latin typeface="Montserrat"/>
                <a:ea typeface="Montserrat"/>
                <a:cs typeface="Montserrat"/>
                <a:sym typeface="Montserrat"/>
              </a:rPr>
              <a:t>How to scaffold: differentiated Instruction for Project-based Learning</a:t>
            </a:r>
            <a:endParaRPr/>
          </a:p>
        </p:txBody>
      </p:sp>
      <p:pic>
        <p:nvPicPr>
          <p:cNvPr id="1478" name="Google Shape;1478;p27"/>
          <p:cNvPicPr preferRelativeResize="0"/>
          <p:nvPr/>
        </p:nvPicPr>
        <p:blipFill rotWithShape="1">
          <a:blip r:embed="rId3">
            <a:alphaModFix/>
          </a:blip>
          <a:srcRect/>
          <a:stretch/>
        </p:blipFill>
        <p:spPr>
          <a:xfrm>
            <a:off x="11358380" y="6176963"/>
            <a:ext cx="660400" cy="533400"/>
          </a:xfrm>
          <a:prstGeom prst="rect">
            <a:avLst/>
          </a:prstGeom>
          <a:noFill/>
          <a:ln>
            <a:noFill/>
          </a:ln>
        </p:spPr>
      </p:pic>
      <p:pic>
        <p:nvPicPr>
          <p:cNvPr id="1479" name="Google Shape;1479;p27"/>
          <p:cNvPicPr preferRelativeResize="0"/>
          <p:nvPr/>
        </p:nvPicPr>
        <p:blipFill rotWithShape="1">
          <a:blip r:embed="rId4">
            <a:alphaModFix/>
          </a:blip>
          <a:srcRect/>
          <a:stretch/>
        </p:blipFill>
        <p:spPr>
          <a:xfrm>
            <a:off x="3338623" y="1147893"/>
            <a:ext cx="6103089" cy="547084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1485" name="Google Shape;1485;p55"/>
          <p:cNvSpPr txBox="1">
            <a:spLocks noGrp="1"/>
          </p:cNvSpPr>
          <p:nvPr>
            <p:ph type="title"/>
          </p:nvPr>
        </p:nvSpPr>
        <p:spPr>
          <a:xfrm>
            <a:off x="596348" y="365128"/>
            <a:ext cx="11595652" cy="112500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B5EC4"/>
              </a:buClr>
              <a:buSzPts val="1800"/>
              <a:buNone/>
            </a:pPr>
            <a:r>
              <a:rPr lang="en-ZA" sz="3600" b="1"/>
              <a:t>Supporting deeper learning in PBL: Classroom Management and group work</a:t>
            </a:r>
            <a:endParaRPr sz="3600" b="1"/>
          </a:p>
        </p:txBody>
      </p:sp>
      <p:grpSp>
        <p:nvGrpSpPr>
          <p:cNvPr id="1486" name="Google Shape;1486;p55"/>
          <p:cNvGrpSpPr/>
          <p:nvPr/>
        </p:nvGrpSpPr>
        <p:grpSpPr>
          <a:xfrm>
            <a:off x="1028480" y="2787212"/>
            <a:ext cx="11020213" cy="2623860"/>
            <a:chOff x="1345" y="1446926"/>
            <a:chExt cx="11020213" cy="2623860"/>
          </a:xfrm>
        </p:grpSpPr>
        <p:sp>
          <p:nvSpPr>
            <p:cNvPr id="1487" name="Google Shape;1487;p55"/>
            <p:cNvSpPr/>
            <p:nvPr/>
          </p:nvSpPr>
          <p:spPr>
            <a:xfrm>
              <a:off x="1345" y="1446926"/>
              <a:ext cx="2623860" cy="2623860"/>
            </a:xfrm>
            <a:prstGeom prst="ellipse">
              <a:avLst/>
            </a:prstGeom>
            <a:solidFill>
              <a:schemeClr val="dk2">
                <a:alpha val="4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5"/>
            <p:cNvSpPr txBox="1"/>
            <p:nvPr/>
          </p:nvSpPr>
          <p:spPr>
            <a:xfrm>
              <a:off x="385600" y="1831181"/>
              <a:ext cx="1855350" cy="1855350"/>
            </a:xfrm>
            <a:prstGeom prst="rect">
              <a:avLst/>
            </a:prstGeom>
            <a:noFill/>
            <a:ln>
              <a:noFill/>
            </a:ln>
          </p:spPr>
          <p:txBody>
            <a:bodyPr spcFirstLastPara="1" wrap="square" lIns="144400" tIns="25400" rIns="144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ZA" sz="2000" b="0" i="0" u="none" strike="noStrike" cap="none">
                  <a:solidFill>
                    <a:schemeClr val="dk1"/>
                  </a:solidFill>
                  <a:latin typeface="Arial"/>
                  <a:ea typeface="Arial"/>
                  <a:cs typeface="Arial"/>
                  <a:sym typeface="Arial"/>
                </a:rPr>
                <a:t>Keep learners busy</a:t>
              </a:r>
              <a:endParaRPr/>
            </a:p>
          </p:txBody>
        </p:sp>
        <p:sp>
          <p:nvSpPr>
            <p:cNvPr id="1489" name="Google Shape;1489;p55"/>
            <p:cNvSpPr/>
            <p:nvPr/>
          </p:nvSpPr>
          <p:spPr>
            <a:xfrm>
              <a:off x="2100433" y="1446926"/>
              <a:ext cx="2623860" cy="2623860"/>
            </a:xfrm>
            <a:prstGeom prst="ellipse">
              <a:avLst/>
            </a:prstGeom>
            <a:solidFill>
              <a:schemeClr val="dk2">
                <a:alpha val="4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5"/>
            <p:cNvSpPr txBox="1"/>
            <p:nvPr/>
          </p:nvSpPr>
          <p:spPr>
            <a:xfrm>
              <a:off x="2484688" y="1831181"/>
              <a:ext cx="1855350" cy="1855350"/>
            </a:xfrm>
            <a:prstGeom prst="rect">
              <a:avLst/>
            </a:prstGeom>
            <a:noFill/>
            <a:ln>
              <a:noFill/>
            </a:ln>
          </p:spPr>
          <p:txBody>
            <a:bodyPr spcFirstLastPara="1" wrap="square" lIns="144400" tIns="25400" rIns="144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ZA" sz="2000" b="0" i="0" u="none" strike="noStrike" cap="none">
                  <a:solidFill>
                    <a:schemeClr val="dk1"/>
                  </a:solidFill>
                  <a:latin typeface="Arial"/>
                  <a:ea typeface="Arial"/>
                  <a:cs typeface="Arial"/>
                  <a:sym typeface="Arial"/>
                </a:rPr>
                <a:t>Teacher involvement is critical</a:t>
              </a:r>
              <a:endParaRPr/>
            </a:p>
          </p:txBody>
        </p:sp>
        <p:sp>
          <p:nvSpPr>
            <p:cNvPr id="1491" name="Google Shape;1491;p55"/>
            <p:cNvSpPr/>
            <p:nvPr/>
          </p:nvSpPr>
          <p:spPr>
            <a:xfrm>
              <a:off x="4199521" y="1446926"/>
              <a:ext cx="2623860" cy="2623860"/>
            </a:xfrm>
            <a:prstGeom prst="ellipse">
              <a:avLst/>
            </a:prstGeom>
            <a:solidFill>
              <a:schemeClr val="dk2">
                <a:alpha val="4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5"/>
            <p:cNvSpPr txBox="1"/>
            <p:nvPr/>
          </p:nvSpPr>
          <p:spPr>
            <a:xfrm>
              <a:off x="4583776" y="1831181"/>
              <a:ext cx="1855350" cy="1855350"/>
            </a:xfrm>
            <a:prstGeom prst="rect">
              <a:avLst/>
            </a:prstGeom>
            <a:noFill/>
            <a:ln>
              <a:noFill/>
            </a:ln>
          </p:spPr>
          <p:txBody>
            <a:bodyPr spcFirstLastPara="1" wrap="square" lIns="144400" tIns="25400" rIns="144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ZA" sz="2000" b="0" i="0" u="none" strike="noStrike" cap="none">
                  <a:solidFill>
                    <a:schemeClr val="dk1"/>
                  </a:solidFill>
                  <a:latin typeface="Arial"/>
                  <a:ea typeface="Arial"/>
                  <a:cs typeface="Arial"/>
                  <a:sym typeface="Arial"/>
                </a:rPr>
                <a:t>Engage struggling learners by selecting suitable tasks which will empower them.</a:t>
              </a:r>
              <a:endParaRPr sz="2000" b="0" i="0" u="none" strike="noStrike" cap="none">
                <a:solidFill>
                  <a:schemeClr val="dk1"/>
                </a:solidFill>
                <a:latin typeface="Arial"/>
                <a:ea typeface="Arial"/>
                <a:cs typeface="Arial"/>
                <a:sym typeface="Arial"/>
              </a:endParaRPr>
            </a:p>
          </p:txBody>
        </p:sp>
        <p:sp>
          <p:nvSpPr>
            <p:cNvPr id="1493" name="Google Shape;1493;p55"/>
            <p:cNvSpPr/>
            <p:nvPr/>
          </p:nvSpPr>
          <p:spPr>
            <a:xfrm>
              <a:off x="6298610" y="1446926"/>
              <a:ext cx="2623860" cy="2623860"/>
            </a:xfrm>
            <a:prstGeom prst="ellipse">
              <a:avLst/>
            </a:prstGeom>
            <a:solidFill>
              <a:schemeClr val="dk2">
                <a:alpha val="4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5"/>
            <p:cNvSpPr txBox="1"/>
            <p:nvPr/>
          </p:nvSpPr>
          <p:spPr>
            <a:xfrm>
              <a:off x="6682865" y="1831181"/>
              <a:ext cx="1855350" cy="1855350"/>
            </a:xfrm>
            <a:prstGeom prst="rect">
              <a:avLst/>
            </a:prstGeom>
            <a:noFill/>
            <a:ln>
              <a:noFill/>
            </a:ln>
          </p:spPr>
          <p:txBody>
            <a:bodyPr spcFirstLastPara="1" wrap="square" lIns="144400" tIns="25400" rIns="144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ZA" sz="2000" b="0" i="0" u="none" strike="noStrike" cap="none">
                  <a:solidFill>
                    <a:schemeClr val="dk1"/>
                  </a:solidFill>
                  <a:latin typeface="Arial"/>
                  <a:ea typeface="Arial"/>
                  <a:cs typeface="Arial"/>
                  <a:sym typeface="Arial"/>
                </a:rPr>
                <a:t>Have a variety of topics for learners to explore</a:t>
              </a:r>
              <a:endParaRPr sz="2000" b="0" i="0" u="none" strike="noStrike" cap="none">
                <a:solidFill>
                  <a:schemeClr val="dk1"/>
                </a:solidFill>
                <a:latin typeface="Arial"/>
                <a:ea typeface="Arial"/>
                <a:cs typeface="Arial"/>
                <a:sym typeface="Arial"/>
              </a:endParaRPr>
            </a:p>
          </p:txBody>
        </p:sp>
        <p:sp>
          <p:nvSpPr>
            <p:cNvPr id="1495" name="Google Shape;1495;p55"/>
            <p:cNvSpPr/>
            <p:nvPr/>
          </p:nvSpPr>
          <p:spPr>
            <a:xfrm>
              <a:off x="8397698" y="1446926"/>
              <a:ext cx="2623860" cy="2623860"/>
            </a:xfrm>
            <a:prstGeom prst="ellipse">
              <a:avLst/>
            </a:prstGeom>
            <a:solidFill>
              <a:schemeClr val="dk2">
                <a:alpha val="4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5"/>
            <p:cNvSpPr txBox="1"/>
            <p:nvPr/>
          </p:nvSpPr>
          <p:spPr>
            <a:xfrm>
              <a:off x="8781953" y="1831181"/>
              <a:ext cx="1855350" cy="1855350"/>
            </a:xfrm>
            <a:prstGeom prst="rect">
              <a:avLst/>
            </a:prstGeom>
            <a:noFill/>
            <a:ln>
              <a:noFill/>
            </a:ln>
          </p:spPr>
          <p:txBody>
            <a:bodyPr spcFirstLastPara="1" wrap="square" lIns="144400" tIns="25400" rIns="144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ZA" sz="2000" b="0" i="0" u="none" strike="noStrike" cap="none">
                  <a:solidFill>
                    <a:schemeClr val="dk1"/>
                  </a:solidFill>
                  <a:latin typeface="Arial"/>
                  <a:ea typeface="Arial"/>
                  <a:cs typeface="Arial"/>
                  <a:sym typeface="Arial"/>
                </a:rPr>
                <a:t>Universal classroom management strategies</a:t>
              </a:r>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00"/>
        <p:cNvGrpSpPr/>
        <p:nvPr/>
      </p:nvGrpSpPr>
      <p:grpSpPr>
        <a:xfrm>
          <a:off x="0" y="0"/>
          <a:ext cx="0" cy="0"/>
          <a:chOff x="0" y="0"/>
          <a:chExt cx="0" cy="0"/>
        </a:xfrm>
      </p:grpSpPr>
      <p:sp>
        <p:nvSpPr>
          <p:cNvPr id="1501" name="Google Shape;1501;p28"/>
          <p:cNvSpPr txBox="1">
            <a:spLocks noGrp="1"/>
          </p:cNvSpPr>
          <p:nvPr>
            <p:ph type="title"/>
          </p:nvPr>
        </p:nvSpPr>
        <p:spPr>
          <a:xfrm>
            <a:off x="1397000" y="365128"/>
            <a:ext cx="9956799" cy="112500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B5EC4"/>
              </a:buClr>
              <a:buSzPts val="4400"/>
              <a:buFont typeface="Montserrat SemiBold"/>
              <a:buNone/>
            </a:pPr>
            <a:r>
              <a:rPr lang="en-ZA"/>
              <a:t>Questions and Answers</a:t>
            </a:r>
            <a:endParaRPr/>
          </a:p>
        </p:txBody>
      </p:sp>
      <p:pic>
        <p:nvPicPr>
          <p:cNvPr id="1502" name="Google Shape;1502;p28"/>
          <p:cNvPicPr preferRelativeResize="0"/>
          <p:nvPr/>
        </p:nvPicPr>
        <p:blipFill rotWithShape="1">
          <a:blip r:embed="rId3">
            <a:alphaModFix/>
          </a:blip>
          <a:srcRect/>
          <a:stretch/>
        </p:blipFill>
        <p:spPr>
          <a:xfrm>
            <a:off x="1656000" y="1729375"/>
            <a:ext cx="4413500" cy="4413500"/>
          </a:xfrm>
          <a:prstGeom prst="rect">
            <a:avLst/>
          </a:prstGeom>
          <a:noFill/>
          <a:ln>
            <a:noFill/>
          </a:ln>
        </p:spPr>
      </p:pic>
      <p:sp>
        <p:nvSpPr>
          <p:cNvPr id="1503" name="Google Shape;1503;p28"/>
          <p:cNvSpPr txBox="1"/>
          <p:nvPr/>
        </p:nvSpPr>
        <p:spPr>
          <a:xfrm>
            <a:off x="6069500" y="2089950"/>
            <a:ext cx="5629500" cy="2678100"/>
          </a:xfrm>
          <a:prstGeom prst="rect">
            <a:avLst/>
          </a:prstGeom>
          <a:noFill/>
          <a:ln>
            <a:noFill/>
          </a:ln>
        </p:spPr>
        <p:txBody>
          <a:bodyPr spcFirstLastPara="1" wrap="square" lIns="91425" tIns="91425" rIns="91425" bIns="91425" anchor="t" anchorCtr="0">
            <a:spAutoFit/>
          </a:bodyPr>
          <a:lstStyle/>
          <a:p>
            <a:pPr marL="457200" marR="0" lvl="0" indent="-400050" algn="l" rtl="0">
              <a:lnSpc>
                <a:spcPct val="100000"/>
              </a:lnSpc>
              <a:spcBef>
                <a:spcPts val="0"/>
              </a:spcBef>
              <a:spcAft>
                <a:spcPts val="0"/>
              </a:spcAft>
              <a:buClr>
                <a:srgbClr val="000000"/>
              </a:buClr>
              <a:buSzPts val="2700"/>
              <a:buFont typeface="Montserrat Medium"/>
              <a:buChar char="-"/>
            </a:pPr>
            <a:r>
              <a:rPr lang="en-ZA" sz="2700" b="0" i="0" u="none" strike="noStrike" cap="none">
                <a:solidFill>
                  <a:srgbClr val="000000"/>
                </a:solidFill>
                <a:latin typeface="Montserrat Medium"/>
                <a:ea typeface="Montserrat Medium"/>
                <a:cs typeface="Montserrat Medium"/>
                <a:sym typeface="Montserrat Medium"/>
              </a:rPr>
              <a:t>Raise your hand to ask questions</a:t>
            </a:r>
            <a:endParaRPr sz="2700" b="0" i="0" u="none" strike="noStrike" cap="none">
              <a:solidFill>
                <a:srgbClr val="000000"/>
              </a:solidFill>
              <a:latin typeface="Montserrat Medium"/>
              <a:ea typeface="Montserrat Medium"/>
              <a:cs typeface="Montserrat Medium"/>
              <a:sym typeface="Montserrat Medium"/>
            </a:endParaRPr>
          </a:p>
          <a:p>
            <a:pPr marL="457200" marR="0" lvl="0" indent="-400050" algn="l" rtl="0">
              <a:lnSpc>
                <a:spcPct val="100000"/>
              </a:lnSpc>
              <a:spcBef>
                <a:spcPts val="0"/>
              </a:spcBef>
              <a:spcAft>
                <a:spcPts val="0"/>
              </a:spcAft>
              <a:buClr>
                <a:srgbClr val="000000"/>
              </a:buClr>
              <a:buSzPts val="2700"/>
              <a:buFont typeface="Montserrat Medium"/>
              <a:buChar char="-"/>
            </a:pPr>
            <a:r>
              <a:rPr lang="en-ZA" sz="2700" b="0" i="0" u="none" strike="noStrike" cap="none">
                <a:solidFill>
                  <a:srgbClr val="000000"/>
                </a:solidFill>
                <a:latin typeface="Montserrat Medium"/>
                <a:ea typeface="Montserrat Medium"/>
                <a:cs typeface="Montserrat Medium"/>
                <a:sym typeface="Montserrat Medium"/>
              </a:rPr>
              <a:t>Or put your questions in the chat box </a:t>
            </a:r>
            <a:endParaRPr sz="2700" b="0" i="0" u="none" strike="noStrike" cap="none">
              <a:solidFill>
                <a:srgbClr val="000000"/>
              </a:solidFill>
              <a:latin typeface="Montserrat Medium"/>
              <a:ea typeface="Montserrat Medium"/>
              <a:cs typeface="Montserrat Medium"/>
              <a:sym typeface="Montserrat Medium"/>
            </a:endParaRPr>
          </a:p>
          <a:p>
            <a:pPr marL="457200" marR="0" lvl="0" indent="-400050" algn="l" rtl="0">
              <a:lnSpc>
                <a:spcPct val="100000"/>
              </a:lnSpc>
              <a:spcBef>
                <a:spcPts val="0"/>
              </a:spcBef>
              <a:spcAft>
                <a:spcPts val="0"/>
              </a:spcAft>
              <a:buClr>
                <a:srgbClr val="000000"/>
              </a:buClr>
              <a:buSzPts val="2700"/>
              <a:buFont typeface="Montserrat Medium"/>
              <a:buChar char="-"/>
            </a:pPr>
            <a:r>
              <a:rPr lang="en-ZA" sz="2700" b="0" i="0" u="none" strike="noStrike" cap="none">
                <a:solidFill>
                  <a:srgbClr val="000000"/>
                </a:solidFill>
                <a:latin typeface="Montserrat Medium"/>
                <a:ea typeface="Montserrat Medium"/>
                <a:cs typeface="Montserrat Medium"/>
                <a:sym typeface="Montserrat Medium"/>
              </a:rPr>
              <a:t>Or ask your coach after this training session. </a:t>
            </a:r>
            <a:endParaRPr sz="2700" b="0" i="0" u="none" strike="noStrike" cap="none">
              <a:solidFill>
                <a:srgbClr val="000000"/>
              </a:solidFill>
              <a:latin typeface="Montserrat Medium"/>
              <a:ea typeface="Montserrat Medium"/>
              <a:cs typeface="Montserrat Medium"/>
              <a:sym typeface="Montserrat Medium"/>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pic>
        <p:nvPicPr>
          <p:cNvPr id="1508" name="Google Shape;1508;p29"/>
          <p:cNvPicPr preferRelativeResize="0"/>
          <p:nvPr/>
        </p:nvPicPr>
        <p:blipFill rotWithShape="1">
          <a:blip r:embed="rId3">
            <a:alphaModFix/>
          </a:blip>
          <a:srcRect/>
          <a:stretch/>
        </p:blipFill>
        <p:spPr>
          <a:xfrm>
            <a:off x="11268" y="0"/>
            <a:ext cx="12169463" cy="6857999"/>
          </a:xfrm>
          <a:prstGeom prst="rect">
            <a:avLst/>
          </a:prstGeom>
          <a:noFill/>
          <a:ln>
            <a:noFill/>
          </a:ln>
        </p:spPr>
      </p:pic>
      <p:sp>
        <p:nvSpPr>
          <p:cNvPr id="1509" name="Google Shape;1509;p29"/>
          <p:cNvSpPr txBox="1">
            <a:spLocks noGrp="1"/>
          </p:cNvSpPr>
          <p:nvPr>
            <p:ph type="ctrTitle"/>
          </p:nvPr>
        </p:nvSpPr>
        <p:spPr>
          <a:xfrm>
            <a:off x="914400" y="2390774"/>
            <a:ext cx="10363200" cy="166687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Montserrat SemiBold"/>
              <a:buNone/>
            </a:pPr>
            <a:r>
              <a:rPr lang="en-ZA" b="1">
                <a:solidFill>
                  <a:schemeClr val="lt1"/>
                </a:solidFill>
              </a:rPr>
              <a:t>www.ecubed-dbe.org</a:t>
            </a:r>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d9e981dc1f_1_45"/>
          <p:cNvSpPr txBox="1">
            <a:spLocks noGrp="1"/>
          </p:cNvSpPr>
          <p:nvPr>
            <p:ph type="title"/>
          </p:nvPr>
        </p:nvSpPr>
        <p:spPr>
          <a:xfrm>
            <a:off x="1397000" y="365128"/>
            <a:ext cx="9956700" cy="1125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ZA"/>
              <a:t>PART ONE </a:t>
            </a:r>
            <a:endParaRPr/>
          </a:p>
        </p:txBody>
      </p:sp>
      <p:sp>
        <p:nvSpPr>
          <p:cNvPr id="211" name="Google Shape;211;gd9e981dc1f_1_45"/>
          <p:cNvSpPr txBox="1"/>
          <p:nvPr/>
        </p:nvSpPr>
        <p:spPr>
          <a:xfrm>
            <a:off x="5760875" y="187425"/>
            <a:ext cx="54246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ZA" sz="1800" b="1" i="0" u="none" strike="noStrike" cap="none">
                <a:solidFill>
                  <a:srgbClr val="000000"/>
                </a:solidFill>
                <a:latin typeface="Montserrat Medium"/>
                <a:ea typeface="Montserrat Medium"/>
                <a:cs typeface="Montserrat Medium"/>
                <a:sym typeface="Montserrat Medium"/>
              </a:rPr>
              <a:t>In this section we will cover the following </a:t>
            </a:r>
            <a:endParaRPr sz="1800" b="1" i="0" u="none" strike="noStrike" cap="none">
              <a:solidFill>
                <a:srgbClr val="000000"/>
              </a:solidFill>
              <a:latin typeface="Montserrat Medium"/>
              <a:ea typeface="Montserrat Medium"/>
              <a:cs typeface="Montserrat Medium"/>
              <a:sym typeface="Montserrat Medium"/>
            </a:endParaRPr>
          </a:p>
        </p:txBody>
      </p:sp>
      <p:sp>
        <p:nvSpPr>
          <p:cNvPr id="212" name="Google Shape;212;gd9e981dc1f_1_45"/>
          <p:cNvSpPr txBox="1">
            <a:spLocks noGrp="1"/>
          </p:cNvSpPr>
          <p:nvPr>
            <p:ph type="title"/>
          </p:nvPr>
        </p:nvSpPr>
        <p:spPr>
          <a:xfrm>
            <a:off x="1046825" y="2621375"/>
            <a:ext cx="4305900" cy="1125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45454"/>
              <a:buNone/>
            </a:pPr>
            <a:r>
              <a:rPr lang="en-ZA"/>
              <a:t>ABOUT Project-based learning  </a:t>
            </a:r>
            <a:endParaRPr/>
          </a:p>
        </p:txBody>
      </p:sp>
      <p:sp>
        <p:nvSpPr>
          <p:cNvPr id="213" name="Google Shape;213;gd9e981dc1f_1_45"/>
          <p:cNvSpPr txBox="1"/>
          <p:nvPr/>
        </p:nvSpPr>
        <p:spPr>
          <a:xfrm>
            <a:off x="1320275" y="4657575"/>
            <a:ext cx="3759000" cy="184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ZA" sz="1800" b="0" i="1" u="none" strike="noStrike" cap="none">
                <a:solidFill>
                  <a:schemeClr val="accent2"/>
                </a:solidFill>
                <a:latin typeface="Montserrat Medium"/>
                <a:ea typeface="Montserrat Medium"/>
                <a:cs typeface="Montserrat Medium"/>
                <a:sym typeface="Montserrat Medium"/>
              </a:rPr>
              <a:t>Project-based learning is a learner centered teaching method where learners learn by actively engaging in real-world and personally meaningful projects. </a:t>
            </a:r>
            <a:endParaRPr sz="1800" b="0" i="1" u="none" strike="noStrike" cap="none">
              <a:solidFill>
                <a:schemeClr val="accent2"/>
              </a:solidFill>
              <a:latin typeface="Montserrat Medium"/>
              <a:ea typeface="Montserrat Medium"/>
              <a:cs typeface="Montserrat Medium"/>
              <a:sym typeface="Montserrat Medium"/>
            </a:endParaRPr>
          </a:p>
        </p:txBody>
      </p:sp>
      <p:grpSp>
        <p:nvGrpSpPr>
          <p:cNvPr id="214" name="Google Shape;214;gd9e981dc1f_1_45"/>
          <p:cNvGrpSpPr/>
          <p:nvPr/>
        </p:nvGrpSpPr>
        <p:grpSpPr>
          <a:xfrm>
            <a:off x="5544000" y="649125"/>
            <a:ext cx="5013274" cy="505795"/>
            <a:chOff x="5530326" y="857075"/>
            <a:chExt cx="5013274" cy="505795"/>
          </a:xfrm>
        </p:grpSpPr>
        <p:sp>
          <p:nvSpPr>
            <p:cNvPr id="215" name="Google Shape;215;gd9e981dc1f_1_45"/>
            <p:cNvSpPr txBox="1"/>
            <p:nvPr/>
          </p:nvSpPr>
          <p:spPr>
            <a:xfrm>
              <a:off x="6014500" y="857075"/>
              <a:ext cx="45291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ZA" sz="1800" b="0" i="0" u="none" strike="noStrike" cap="none">
                  <a:solidFill>
                    <a:schemeClr val="dk1"/>
                  </a:solidFill>
                  <a:latin typeface="Montserrat Medium"/>
                  <a:ea typeface="Montserrat Medium"/>
                  <a:cs typeface="Montserrat Medium"/>
                  <a:sym typeface="Montserrat Medium"/>
                </a:rPr>
                <a:t>What is Project Based Learning</a:t>
              </a:r>
              <a:endParaRPr sz="1800" b="0" i="0" u="none" strike="noStrike" cap="none">
                <a:solidFill>
                  <a:schemeClr val="dk1"/>
                </a:solidFill>
                <a:latin typeface="Montserrat Medium"/>
                <a:ea typeface="Montserrat Medium"/>
                <a:cs typeface="Montserrat Medium"/>
                <a:sym typeface="Montserrat Medium"/>
              </a:endParaRPr>
            </a:p>
          </p:txBody>
        </p:sp>
        <p:pic>
          <p:nvPicPr>
            <p:cNvPr id="216" name="Google Shape;216;gd9e981dc1f_1_45"/>
            <p:cNvPicPr preferRelativeResize="0"/>
            <p:nvPr/>
          </p:nvPicPr>
          <p:blipFill rotWithShape="1">
            <a:blip r:embed="rId3">
              <a:alphaModFix/>
            </a:blip>
            <a:srcRect/>
            <a:stretch/>
          </p:blipFill>
          <p:spPr>
            <a:xfrm>
              <a:off x="5530326" y="928788"/>
              <a:ext cx="484175" cy="434082"/>
            </a:xfrm>
            <a:prstGeom prst="rect">
              <a:avLst/>
            </a:prstGeom>
            <a:noFill/>
            <a:ln>
              <a:noFill/>
            </a:ln>
          </p:spPr>
        </p:pic>
      </p:grpSp>
      <p:grpSp>
        <p:nvGrpSpPr>
          <p:cNvPr id="217" name="Google Shape;217;gd9e981dc1f_1_45"/>
          <p:cNvGrpSpPr/>
          <p:nvPr/>
        </p:nvGrpSpPr>
        <p:grpSpPr>
          <a:xfrm>
            <a:off x="5544000" y="1282175"/>
            <a:ext cx="6385024" cy="738900"/>
            <a:chOff x="5530326" y="1490125"/>
            <a:chExt cx="6385024" cy="738900"/>
          </a:xfrm>
        </p:grpSpPr>
        <p:sp>
          <p:nvSpPr>
            <p:cNvPr id="218" name="Google Shape;218;gd9e981dc1f_1_45"/>
            <p:cNvSpPr txBox="1"/>
            <p:nvPr/>
          </p:nvSpPr>
          <p:spPr>
            <a:xfrm>
              <a:off x="6051550" y="1490125"/>
              <a:ext cx="58638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ZA" sz="1800" b="0" i="0" u="none" strike="noStrike" cap="none">
                  <a:solidFill>
                    <a:schemeClr val="dk1"/>
                  </a:solidFill>
                  <a:latin typeface="Montserrat Medium"/>
                  <a:ea typeface="Montserrat Medium"/>
                  <a:cs typeface="Montserrat Medium"/>
                  <a:sym typeface="Montserrat Medium"/>
                </a:rPr>
                <a:t>How is Project Based Learning different from Projects</a:t>
              </a:r>
              <a:endParaRPr sz="1800" b="0" i="0" u="none" strike="noStrike" cap="none">
                <a:solidFill>
                  <a:schemeClr val="dk1"/>
                </a:solidFill>
                <a:latin typeface="Montserrat Medium"/>
                <a:ea typeface="Montserrat Medium"/>
                <a:cs typeface="Montserrat Medium"/>
                <a:sym typeface="Montserrat Medium"/>
              </a:endParaRPr>
            </a:p>
          </p:txBody>
        </p:sp>
        <p:pic>
          <p:nvPicPr>
            <p:cNvPr id="219" name="Google Shape;219;gd9e981dc1f_1_45"/>
            <p:cNvPicPr preferRelativeResize="0"/>
            <p:nvPr/>
          </p:nvPicPr>
          <p:blipFill rotWithShape="1">
            <a:blip r:embed="rId3">
              <a:alphaModFix/>
            </a:blip>
            <a:srcRect/>
            <a:stretch/>
          </p:blipFill>
          <p:spPr>
            <a:xfrm>
              <a:off x="5530326" y="1642538"/>
              <a:ext cx="484175" cy="434082"/>
            </a:xfrm>
            <a:prstGeom prst="rect">
              <a:avLst/>
            </a:prstGeom>
            <a:noFill/>
            <a:ln>
              <a:noFill/>
            </a:ln>
          </p:spPr>
        </p:pic>
      </p:grpSp>
      <p:grpSp>
        <p:nvGrpSpPr>
          <p:cNvPr id="220" name="Google Shape;220;gd9e981dc1f_1_45"/>
          <p:cNvGrpSpPr/>
          <p:nvPr/>
        </p:nvGrpSpPr>
        <p:grpSpPr>
          <a:xfrm>
            <a:off x="5544000" y="2168013"/>
            <a:ext cx="6527074" cy="738900"/>
            <a:chOff x="5530326" y="2375963"/>
            <a:chExt cx="6527074" cy="738900"/>
          </a:xfrm>
        </p:grpSpPr>
        <p:sp>
          <p:nvSpPr>
            <p:cNvPr id="221" name="Google Shape;221;gd9e981dc1f_1_45"/>
            <p:cNvSpPr txBox="1"/>
            <p:nvPr/>
          </p:nvSpPr>
          <p:spPr>
            <a:xfrm>
              <a:off x="6074200" y="2375963"/>
              <a:ext cx="59832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ZA" sz="1800" b="0" i="0" u="none" strike="noStrike" cap="none">
                  <a:solidFill>
                    <a:schemeClr val="dk1"/>
                  </a:solidFill>
                  <a:latin typeface="Montserrat Medium"/>
                  <a:ea typeface="Montserrat Medium"/>
                  <a:cs typeface="Montserrat Medium"/>
                  <a:sym typeface="Montserrat Medium"/>
                </a:rPr>
                <a:t>How does Project Based Learning work in the classroom</a:t>
              </a:r>
              <a:endParaRPr sz="1800" b="0" i="0" u="none" strike="noStrike" cap="none">
                <a:solidFill>
                  <a:schemeClr val="dk1"/>
                </a:solidFill>
                <a:latin typeface="Montserrat Medium"/>
                <a:ea typeface="Montserrat Medium"/>
                <a:cs typeface="Montserrat Medium"/>
                <a:sym typeface="Montserrat Medium"/>
              </a:endParaRPr>
            </a:p>
          </p:txBody>
        </p:sp>
        <p:pic>
          <p:nvPicPr>
            <p:cNvPr id="222" name="Google Shape;222;gd9e981dc1f_1_45"/>
            <p:cNvPicPr preferRelativeResize="0"/>
            <p:nvPr/>
          </p:nvPicPr>
          <p:blipFill rotWithShape="1">
            <a:blip r:embed="rId3">
              <a:alphaModFix/>
            </a:blip>
            <a:srcRect/>
            <a:stretch/>
          </p:blipFill>
          <p:spPr>
            <a:xfrm>
              <a:off x="5530326" y="2544988"/>
              <a:ext cx="484175" cy="434082"/>
            </a:xfrm>
            <a:prstGeom prst="rect">
              <a:avLst/>
            </a:prstGeom>
            <a:noFill/>
            <a:ln>
              <a:noFill/>
            </a:ln>
          </p:spPr>
        </p:pic>
      </p:grpSp>
      <p:grpSp>
        <p:nvGrpSpPr>
          <p:cNvPr id="223" name="Google Shape;223;gd9e981dc1f_1_45"/>
          <p:cNvGrpSpPr/>
          <p:nvPr/>
        </p:nvGrpSpPr>
        <p:grpSpPr>
          <a:xfrm>
            <a:off x="5544000" y="3053863"/>
            <a:ext cx="6362374" cy="494937"/>
            <a:chOff x="5530326" y="3261813"/>
            <a:chExt cx="6362374" cy="494937"/>
          </a:xfrm>
        </p:grpSpPr>
        <p:sp>
          <p:nvSpPr>
            <p:cNvPr id="224" name="Google Shape;224;gd9e981dc1f_1_45"/>
            <p:cNvSpPr txBox="1"/>
            <p:nvPr/>
          </p:nvSpPr>
          <p:spPr>
            <a:xfrm>
              <a:off x="6074200" y="3295050"/>
              <a:ext cx="58185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ZA" sz="1800" b="0" i="0" u="none" strike="noStrike" cap="none">
                  <a:solidFill>
                    <a:schemeClr val="dk1"/>
                  </a:solidFill>
                  <a:latin typeface="Montserrat Medium"/>
                  <a:ea typeface="Montserrat Medium"/>
                  <a:cs typeface="Montserrat Medium"/>
                  <a:sym typeface="Montserrat Medium"/>
                </a:rPr>
                <a:t>E3 essential project design elements </a:t>
              </a:r>
              <a:endParaRPr sz="1800" b="0" i="0" u="none" strike="noStrike" cap="none">
                <a:solidFill>
                  <a:schemeClr val="dk1"/>
                </a:solidFill>
                <a:latin typeface="Montserrat Medium"/>
                <a:ea typeface="Montserrat Medium"/>
                <a:cs typeface="Montserrat Medium"/>
                <a:sym typeface="Montserrat Medium"/>
              </a:endParaRPr>
            </a:p>
          </p:txBody>
        </p:sp>
        <p:pic>
          <p:nvPicPr>
            <p:cNvPr id="225" name="Google Shape;225;gd9e981dc1f_1_45"/>
            <p:cNvPicPr preferRelativeResize="0"/>
            <p:nvPr/>
          </p:nvPicPr>
          <p:blipFill rotWithShape="1">
            <a:blip r:embed="rId3">
              <a:alphaModFix/>
            </a:blip>
            <a:srcRect/>
            <a:stretch/>
          </p:blipFill>
          <p:spPr>
            <a:xfrm>
              <a:off x="5530326" y="3261813"/>
              <a:ext cx="484175" cy="434082"/>
            </a:xfrm>
            <a:prstGeom prst="rect">
              <a:avLst/>
            </a:prstGeom>
            <a:noFill/>
            <a:ln>
              <a:noFill/>
            </a:ln>
          </p:spPr>
        </p:pic>
      </p:grpSp>
      <p:grpSp>
        <p:nvGrpSpPr>
          <p:cNvPr id="226" name="Google Shape;226;gd9e981dc1f_1_45"/>
          <p:cNvGrpSpPr/>
          <p:nvPr/>
        </p:nvGrpSpPr>
        <p:grpSpPr>
          <a:xfrm>
            <a:off x="5544000" y="3728975"/>
            <a:ext cx="6302674" cy="475795"/>
            <a:chOff x="5530326" y="3936925"/>
            <a:chExt cx="6302674" cy="475795"/>
          </a:xfrm>
        </p:grpSpPr>
        <p:sp>
          <p:nvSpPr>
            <p:cNvPr id="227" name="Google Shape;227;gd9e981dc1f_1_45"/>
            <p:cNvSpPr txBox="1"/>
            <p:nvPr/>
          </p:nvSpPr>
          <p:spPr>
            <a:xfrm>
              <a:off x="6133900" y="3936925"/>
              <a:ext cx="56991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ZA" sz="1800" b="0" i="0" u="none" strike="noStrike" cap="none">
                  <a:solidFill>
                    <a:schemeClr val="dk1"/>
                  </a:solidFill>
                  <a:latin typeface="Montserrat Medium"/>
                  <a:ea typeface="Montserrat Medium"/>
                  <a:cs typeface="Montserrat Medium"/>
                  <a:sym typeface="Montserrat Medium"/>
                </a:rPr>
                <a:t>A uniquely South African approach </a:t>
              </a:r>
              <a:endParaRPr sz="1800" b="0" i="0" u="none" strike="noStrike" cap="none">
                <a:solidFill>
                  <a:schemeClr val="dk1"/>
                </a:solidFill>
                <a:latin typeface="Montserrat Medium"/>
                <a:ea typeface="Montserrat Medium"/>
                <a:cs typeface="Montserrat Medium"/>
                <a:sym typeface="Montserrat Medium"/>
              </a:endParaRPr>
            </a:p>
          </p:txBody>
        </p:sp>
        <p:pic>
          <p:nvPicPr>
            <p:cNvPr id="228" name="Google Shape;228;gd9e981dc1f_1_45"/>
            <p:cNvPicPr preferRelativeResize="0"/>
            <p:nvPr/>
          </p:nvPicPr>
          <p:blipFill rotWithShape="1">
            <a:blip r:embed="rId3">
              <a:alphaModFix/>
            </a:blip>
            <a:srcRect/>
            <a:stretch/>
          </p:blipFill>
          <p:spPr>
            <a:xfrm>
              <a:off x="5530326" y="3978638"/>
              <a:ext cx="484175" cy="434082"/>
            </a:xfrm>
            <a:prstGeom prst="rect">
              <a:avLst/>
            </a:prstGeom>
            <a:noFill/>
            <a:ln>
              <a:noFill/>
            </a:ln>
          </p:spPr>
        </p:pic>
      </p:grpSp>
      <p:grpSp>
        <p:nvGrpSpPr>
          <p:cNvPr id="229" name="Google Shape;229;gd9e981dc1f_1_45"/>
          <p:cNvGrpSpPr/>
          <p:nvPr/>
        </p:nvGrpSpPr>
        <p:grpSpPr>
          <a:xfrm>
            <a:off x="5544000" y="4190675"/>
            <a:ext cx="6467374" cy="738900"/>
            <a:chOff x="5530326" y="4398625"/>
            <a:chExt cx="6467374" cy="738900"/>
          </a:xfrm>
        </p:grpSpPr>
        <p:sp>
          <p:nvSpPr>
            <p:cNvPr id="230" name="Google Shape;230;gd9e981dc1f_1_45"/>
            <p:cNvSpPr txBox="1"/>
            <p:nvPr/>
          </p:nvSpPr>
          <p:spPr>
            <a:xfrm>
              <a:off x="6133900" y="4398625"/>
              <a:ext cx="58638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ZA" sz="1800" b="0" i="0" u="none" strike="noStrike" cap="none">
                  <a:solidFill>
                    <a:schemeClr val="dk1"/>
                  </a:solidFill>
                  <a:latin typeface="Montserrat Medium"/>
                  <a:ea typeface="Montserrat Medium"/>
                  <a:cs typeface="Montserrat Medium"/>
                  <a:sym typeface="Montserrat Medium"/>
                </a:rPr>
                <a:t>The South African Playful project based learning process </a:t>
              </a:r>
              <a:endParaRPr sz="1800" b="0" i="0" u="none" strike="noStrike" cap="none">
                <a:solidFill>
                  <a:schemeClr val="dk1"/>
                </a:solidFill>
                <a:latin typeface="Montserrat Medium"/>
                <a:ea typeface="Montserrat Medium"/>
                <a:cs typeface="Montserrat Medium"/>
                <a:sym typeface="Montserrat Medium"/>
              </a:endParaRPr>
            </a:p>
          </p:txBody>
        </p:sp>
        <p:pic>
          <p:nvPicPr>
            <p:cNvPr id="231" name="Google Shape;231;gd9e981dc1f_1_45"/>
            <p:cNvPicPr preferRelativeResize="0"/>
            <p:nvPr/>
          </p:nvPicPr>
          <p:blipFill rotWithShape="1">
            <a:blip r:embed="rId3">
              <a:alphaModFix/>
            </a:blip>
            <a:srcRect/>
            <a:stretch/>
          </p:blipFill>
          <p:spPr>
            <a:xfrm>
              <a:off x="5530326" y="4551026"/>
              <a:ext cx="484175" cy="434082"/>
            </a:xfrm>
            <a:prstGeom prst="rect">
              <a:avLst/>
            </a:prstGeom>
            <a:noFill/>
            <a:ln>
              <a:noFill/>
            </a:ln>
          </p:spPr>
        </p:pic>
      </p:grpSp>
      <p:grpSp>
        <p:nvGrpSpPr>
          <p:cNvPr id="232" name="Google Shape;232;gd9e981dc1f_1_45"/>
          <p:cNvGrpSpPr/>
          <p:nvPr/>
        </p:nvGrpSpPr>
        <p:grpSpPr>
          <a:xfrm>
            <a:off x="5544000" y="5012725"/>
            <a:ext cx="6302674" cy="738900"/>
            <a:chOff x="5530326" y="5220675"/>
            <a:chExt cx="6302674" cy="738900"/>
          </a:xfrm>
        </p:grpSpPr>
        <p:sp>
          <p:nvSpPr>
            <p:cNvPr id="233" name="Google Shape;233;gd9e981dc1f_1_45"/>
            <p:cNvSpPr txBox="1"/>
            <p:nvPr/>
          </p:nvSpPr>
          <p:spPr>
            <a:xfrm>
              <a:off x="6133900" y="5220675"/>
              <a:ext cx="56991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ZA" sz="1800" b="0" i="0" u="none" strike="noStrike" cap="none">
                  <a:solidFill>
                    <a:schemeClr val="dk1"/>
                  </a:solidFill>
                  <a:latin typeface="Montserrat Medium"/>
                  <a:ea typeface="Montserrat Medium"/>
                  <a:cs typeface="Montserrat Medium"/>
                  <a:sym typeface="Montserrat Medium"/>
                </a:rPr>
                <a:t>Example of a South African Playful Project based learning project </a:t>
              </a:r>
              <a:endParaRPr sz="1800" b="0" i="0" u="none" strike="noStrike" cap="none">
                <a:solidFill>
                  <a:schemeClr val="dk1"/>
                </a:solidFill>
                <a:latin typeface="Montserrat Medium"/>
                <a:ea typeface="Montserrat Medium"/>
                <a:cs typeface="Montserrat Medium"/>
                <a:sym typeface="Montserrat Medium"/>
              </a:endParaRPr>
            </a:p>
          </p:txBody>
        </p:sp>
        <p:pic>
          <p:nvPicPr>
            <p:cNvPr id="234" name="Google Shape;234;gd9e981dc1f_1_45"/>
            <p:cNvPicPr preferRelativeResize="0"/>
            <p:nvPr/>
          </p:nvPicPr>
          <p:blipFill rotWithShape="1">
            <a:blip r:embed="rId3">
              <a:alphaModFix/>
            </a:blip>
            <a:srcRect/>
            <a:stretch/>
          </p:blipFill>
          <p:spPr>
            <a:xfrm>
              <a:off x="5530326" y="5364076"/>
              <a:ext cx="484175" cy="434082"/>
            </a:xfrm>
            <a:prstGeom prst="rect">
              <a:avLst/>
            </a:prstGeom>
            <a:noFill/>
            <a:ln>
              <a:noFill/>
            </a:ln>
          </p:spPr>
        </p:pic>
      </p:grpSp>
      <p:grpSp>
        <p:nvGrpSpPr>
          <p:cNvPr id="235" name="Google Shape;235;gd9e981dc1f_1_45"/>
          <p:cNvGrpSpPr/>
          <p:nvPr/>
        </p:nvGrpSpPr>
        <p:grpSpPr>
          <a:xfrm>
            <a:off x="5544000" y="5834775"/>
            <a:ext cx="3603574" cy="461700"/>
            <a:chOff x="5530326" y="6042725"/>
            <a:chExt cx="3603574" cy="461700"/>
          </a:xfrm>
        </p:grpSpPr>
        <p:sp>
          <p:nvSpPr>
            <p:cNvPr id="236" name="Google Shape;236;gd9e981dc1f_1_45"/>
            <p:cNvSpPr txBox="1"/>
            <p:nvPr/>
          </p:nvSpPr>
          <p:spPr>
            <a:xfrm>
              <a:off x="6133900" y="6042725"/>
              <a:ext cx="30000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ZA" sz="1800" b="0" i="0" u="none" strike="noStrike" cap="none">
                  <a:solidFill>
                    <a:schemeClr val="dk1"/>
                  </a:solidFill>
                  <a:latin typeface="Montserrat Medium"/>
                  <a:ea typeface="Montserrat Medium"/>
                  <a:cs typeface="Montserrat Medium"/>
                  <a:sym typeface="Montserrat Medium"/>
                </a:rPr>
                <a:t>SPECIAL </a:t>
              </a:r>
              <a:endParaRPr sz="1400" b="0" i="0" u="none" strike="noStrike" cap="none">
                <a:solidFill>
                  <a:srgbClr val="000000"/>
                </a:solidFill>
                <a:latin typeface="Arial"/>
                <a:ea typeface="Arial"/>
                <a:cs typeface="Arial"/>
                <a:sym typeface="Arial"/>
              </a:endParaRPr>
            </a:p>
          </p:txBody>
        </p:sp>
        <p:pic>
          <p:nvPicPr>
            <p:cNvPr id="237" name="Google Shape;237;gd9e981dc1f_1_45"/>
            <p:cNvPicPr preferRelativeResize="0"/>
            <p:nvPr/>
          </p:nvPicPr>
          <p:blipFill rotWithShape="1">
            <a:blip r:embed="rId3">
              <a:alphaModFix/>
            </a:blip>
            <a:srcRect/>
            <a:stretch/>
          </p:blipFill>
          <p:spPr>
            <a:xfrm>
              <a:off x="5530326" y="6042726"/>
              <a:ext cx="484175" cy="434082"/>
            </a:xfrm>
            <a:prstGeom prst="rect">
              <a:avLst/>
            </a:prstGeom>
            <a:noFill/>
            <a:ln>
              <a:noFill/>
            </a:ln>
          </p:spPr>
        </p:pic>
      </p:grpSp>
      <p:grpSp>
        <p:nvGrpSpPr>
          <p:cNvPr id="238" name="Google Shape;238;gd9e981dc1f_1_45"/>
          <p:cNvGrpSpPr/>
          <p:nvPr/>
        </p:nvGrpSpPr>
        <p:grpSpPr>
          <a:xfrm>
            <a:off x="5544000" y="6161500"/>
            <a:ext cx="3603574" cy="600370"/>
            <a:chOff x="5530326" y="6421275"/>
            <a:chExt cx="3603574" cy="600370"/>
          </a:xfrm>
        </p:grpSpPr>
        <p:sp>
          <p:nvSpPr>
            <p:cNvPr id="239" name="Google Shape;239;gd9e981dc1f_1_45"/>
            <p:cNvSpPr txBox="1"/>
            <p:nvPr/>
          </p:nvSpPr>
          <p:spPr>
            <a:xfrm>
              <a:off x="6133900" y="6421275"/>
              <a:ext cx="30000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ZA" sz="1800" b="0" i="0" u="none" strike="noStrike" cap="none">
                  <a:solidFill>
                    <a:schemeClr val="dk1"/>
                  </a:solidFill>
                  <a:latin typeface="Montserrat Medium"/>
                  <a:ea typeface="Montserrat Medium"/>
                  <a:cs typeface="Montserrat Medium"/>
                  <a:sym typeface="Montserrat Medium"/>
                </a:rPr>
                <a:t>It's Quiz time </a:t>
              </a:r>
              <a:endParaRPr sz="1800" b="0" i="0" u="none" strike="noStrike" cap="none">
                <a:solidFill>
                  <a:schemeClr val="dk1"/>
                </a:solidFill>
                <a:latin typeface="Montserrat Medium"/>
                <a:ea typeface="Montserrat Medium"/>
                <a:cs typeface="Montserrat Medium"/>
                <a:sym typeface="Montserrat Medium"/>
              </a:endParaRPr>
            </a:p>
          </p:txBody>
        </p:sp>
        <p:pic>
          <p:nvPicPr>
            <p:cNvPr id="240" name="Google Shape;240;gd9e981dc1f_1_45"/>
            <p:cNvPicPr preferRelativeResize="0"/>
            <p:nvPr/>
          </p:nvPicPr>
          <p:blipFill rotWithShape="1">
            <a:blip r:embed="rId3">
              <a:alphaModFix/>
            </a:blip>
            <a:srcRect/>
            <a:stretch/>
          </p:blipFill>
          <p:spPr>
            <a:xfrm>
              <a:off x="5530326" y="6587563"/>
              <a:ext cx="484175" cy="434082"/>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 calcmode="lin" valueType="num">
                                      <p:cBhvr additive="base">
                                        <p:cTn id="7" dur="1000"/>
                                        <p:tgtEl>
                                          <p:spTgt spid="212"/>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13"/>
                                        </p:tgtEl>
                                        <p:attrNameLst>
                                          <p:attrName>style.visibility</p:attrName>
                                        </p:attrNameLst>
                                      </p:cBhvr>
                                      <p:to>
                                        <p:strVal val="visible"/>
                                      </p:to>
                                    </p:set>
                                    <p:anim calcmode="lin" valueType="num">
                                      <p:cBhvr additive="base">
                                        <p:cTn id="12" dur="1000"/>
                                        <p:tgtEl>
                                          <p:spTgt spid="213"/>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14"/>
                                        </p:tgtEl>
                                        <p:attrNameLst>
                                          <p:attrName>style.visibility</p:attrName>
                                        </p:attrNameLst>
                                      </p:cBhvr>
                                      <p:to>
                                        <p:strVal val="visible"/>
                                      </p:to>
                                    </p:set>
                                    <p:anim calcmode="lin" valueType="num">
                                      <p:cBhvr additive="base">
                                        <p:cTn id="17" dur="1000"/>
                                        <p:tgtEl>
                                          <p:spTgt spid="214"/>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17"/>
                                        </p:tgtEl>
                                        <p:attrNameLst>
                                          <p:attrName>style.visibility</p:attrName>
                                        </p:attrNameLst>
                                      </p:cBhvr>
                                      <p:to>
                                        <p:strVal val="visible"/>
                                      </p:to>
                                    </p:set>
                                    <p:anim calcmode="lin" valueType="num">
                                      <p:cBhvr additive="base">
                                        <p:cTn id="22" dur="1000"/>
                                        <p:tgtEl>
                                          <p:spTgt spid="217"/>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20"/>
                                        </p:tgtEl>
                                        <p:attrNameLst>
                                          <p:attrName>style.visibility</p:attrName>
                                        </p:attrNameLst>
                                      </p:cBhvr>
                                      <p:to>
                                        <p:strVal val="visible"/>
                                      </p:to>
                                    </p:set>
                                    <p:anim calcmode="lin" valueType="num">
                                      <p:cBhvr additive="base">
                                        <p:cTn id="27" dur="1000"/>
                                        <p:tgtEl>
                                          <p:spTgt spid="220"/>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23"/>
                                        </p:tgtEl>
                                        <p:attrNameLst>
                                          <p:attrName>style.visibility</p:attrName>
                                        </p:attrNameLst>
                                      </p:cBhvr>
                                      <p:to>
                                        <p:strVal val="visible"/>
                                      </p:to>
                                    </p:set>
                                    <p:anim calcmode="lin" valueType="num">
                                      <p:cBhvr additive="base">
                                        <p:cTn id="32" dur="1000"/>
                                        <p:tgtEl>
                                          <p:spTgt spid="223"/>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6"/>
                                        </p:tgtEl>
                                        <p:attrNameLst>
                                          <p:attrName>style.visibility</p:attrName>
                                        </p:attrNameLst>
                                      </p:cBhvr>
                                      <p:to>
                                        <p:strVal val="visible"/>
                                      </p:to>
                                    </p:set>
                                    <p:anim calcmode="lin" valueType="num">
                                      <p:cBhvr additive="base">
                                        <p:cTn id="37" dur="1000"/>
                                        <p:tgtEl>
                                          <p:spTgt spid="226"/>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29"/>
                                        </p:tgtEl>
                                        <p:attrNameLst>
                                          <p:attrName>style.visibility</p:attrName>
                                        </p:attrNameLst>
                                      </p:cBhvr>
                                      <p:to>
                                        <p:strVal val="visible"/>
                                      </p:to>
                                    </p:set>
                                    <p:anim calcmode="lin" valueType="num">
                                      <p:cBhvr additive="base">
                                        <p:cTn id="42" dur="1000"/>
                                        <p:tgtEl>
                                          <p:spTgt spid="229"/>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32"/>
                                        </p:tgtEl>
                                        <p:attrNameLst>
                                          <p:attrName>style.visibility</p:attrName>
                                        </p:attrNameLst>
                                      </p:cBhvr>
                                      <p:to>
                                        <p:strVal val="visible"/>
                                      </p:to>
                                    </p:set>
                                    <p:anim calcmode="lin" valueType="num">
                                      <p:cBhvr additive="base">
                                        <p:cTn id="47" dur="1100"/>
                                        <p:tgtEl>
                                          <p:spTgt spid="232"/>
                                        </p:tgtEl>
                                        <p:attrNameLst>
                                          <p:attrName>ppt_x</p:attrName>
                                        </p:attrNameLst>
                                      </p:cBhvr>
                                      <p:tavLst>
                                        <p:tav tm="0">
                                          <p:val>
                                            <p:strVal val="#ppt_x-1"/>
                                          </p:val>
                                        </p:tav>
                                        <p:tav tm="100000">
                                          <p:val>
                                            <p:strVal val="#ppt_x"/>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235"/>
                                        </p:tgtEl>
                                        <p:attrNameLst>
                                          <p:attrName>style.visibility</p:attrName>
                                        </p:attrNameLst>
                                      </p:cBhvr>
                                      <p:to>
                                        <p:strVal val="visible"/>
                                      </p:to>
                                    </p:set>
                                    <p:anim calcmode="lin" valueType="num">
                                      <p:cBhvr additive="base">
                                        <p:cTn id="52" dur="1000"/>
                                        <p:tgtEl>
                                          <p:spTgt spid="235"/>
                                        </p:tgtEl>
                                        <p:attrNameLst>
                                          <p:attrName>ppt_x</p:attrName>
                                        </p:attrNameLst>
                                      </p:cBhvr>
                                      <p:tavLst>
                                        <p:tav tm="0">
                                          <p:val>
                                            <p:strVal val="#ppt_x-1"/>
                                          </p:val>
                                        </p:tav>
                                        <p:tav tm="100000">
                                          <p:val>
                                            <p:strVal val="#ppt_x"/>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238"/>
                                        </p:tgtEl>
                                        <p:attrNameLst>
                                          <p:attrName>style.visibility</p:attrName>
                                        </p:attrNameLst>
                                      </p:cBhvr>
                                      <p:to>
                                        <p:strVal val="visible"/>
                                      </p:to>
                                    </p:set>
                                    <p:anim calcmode="lin" valueType="num">
                                      <p:cBhvr additive="base">
                                        <p:cTn id="57" dur="1000"/>
                                        <p:tgtEl>
                                          <p:spTgt spid="23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
          <p:cNvSpPr txBox="1">
            <a:spLocks noGrp="1"/>
          </p:cNvSpPr>
          <p:nvPr>
            <p:ph type="title"/>
          </p:nvPr>
        </p:nvSpPr>
        <p:spPr>
          <a:xfrm>
            <a:off x="1397000" y="365128"/>
            <a:ext cx="9956799" cy="112500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4B5EC4"/>
              </a:buClr>
              <a:buSzPct val="111111"/>
              <a:buFont typeface="Montserrat SemiBold"/>
              <a:buNone/>
            </a:pPr>
            <a:r>
              <a:rPr lang="en-ZA"/>
              <a:t>What is Playful Project-Based Learning?</a:t>
            </a:r>
            <a:endParaRPr/>
          </a:p>
        </p:txBody>
      </p:sp>
      <p:pic>
        <p:nvPicPr>
          <p:cNvPr id="249" name="Google Shape;249;p4"/>
          <p:cNvPicPr preferRelativeResize="0"/>
          <p:nvPr/>
        </p:nvPicPr>
        <p:blipFill rotWithShape="1">
          <a:blip r:embed="rId3">
            <a:alphaModFix/>
          </a:blip>
          <a:srcRect/>
          <a:stretch/>
        </p:blipFill>
        <p:spPr>
          <a:xfrm>
            <a:off x="614223" y="1552164"/>
            <a:ext cx="5575087" cy="3753671"/>
          </a:xfrm>
          <a:prstGeom prst="rect">
            <a:avLst/>
          </a:prstGeom>
          <a:noFill/>
          <a:ln>
            <a:noFill/>
          </a:ln>
        </p:spPr>
      </p:pic>
      <p:grpSp>
        <p:nvGrpSpPr>
          <p:cNvPr id="250" name="Google Shape;250;p4"/>
          <p:cNvGrpSpPr/>
          <p:nvPr/>
        </p:nvGrpSpPr>
        <p:grpSpPr>
          <a:xfrm>
            <a:off x="5189240" y="1302896"/>
            <a:ext cx="6666993" cy="4905807"/>
            <a:chOff x="104056" y="0"/>
            <a:chExt cx="6666993" cy="4905807"/>
          </a:xfrm>
        </p:grpSpPr>
        <p:sp>
          <p:nvSpPr>
            <p:cNvPr id="251" name="Google Shape;251;p4"/>
            <p:cNvSpPr/>
            <p:nvPr/>
          </p:nvSpPr>
          <p:spPr>
            <a:xfrm>
              <a:off x="2637513" y="1249018"/>
              <a:ext cx="1600078" cy="1600274"/>
            </a:xfrm>
            <a:prstGeom prst="ellipse">
              <a:avLst/>
            </a:prstGeom>
            <a:solidFill>
              <a:srgbClr val="4B5EC3">
                <a:alpha val="49411"/>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4"/>
            <p:cNvSpPr/>
            <p:nvPr/>
          </p:nvSpPr>
          <p:spPr>
            <a:xfrm>
              <a:off x="2520841" y="0"/>
              <a:ext cx="1833423" cy="98116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4"/>
            <p:cNvSpPr txBox="1"/>
            <p:nvPr/>
          </p:nvSpPr>
          <p:spPr>
            <a:xfrm>
              <a:off x="2520841" y="0"/>
              <a:ext cx="1833423" cy="98116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ZA" sz="1400" b="0" i="0" u="none" strike="noStrike" cap="none">
                  <a:solidFill>
                    <a:schemeClr val="dk1"/>
                  </a:solidFill>
                  <a:latin typeface="Calibri"/>
                  <a:ea typeface="Calibri"/>
                  <a:cs typeface="Calibri"/>
                  <a:sym typeface="Calibri"/>
                </a:rPr>
                <a:t>1. 21 Century Skills</a:t>
              </a:r>
              <a:endParaRPr sz="1400" b="0" i="0" u="none" strike="noStrike" cap="none">
                <a:solidFill>
                  <a:schemeClr val="dk1"/>
                </a:solidFill>
                <a:latin typeface="Calibri"/>
                <a:ea typeface="Calibri"/>
                <a:cs typeface="Calibri"/>
                <a:sym typeface="Calibri"/>
              </a:endParaRPr>
            </a:p>
          </p:txBody>
        </p:sp>
        <p:sp>
          <p:nvSpPr>
            <p:cNvPr id="254" name="Google Shape;254;p4"/>
            <p:cNvSpPr/>
            <p:nvPr/>
          </p:nvSpPr>
          <p:spPr>
            <a:xfrm>
              <a:off x="3106870" y="1474685"/>
              <a:ext cx="1600078" cy="1600274"/>
            </a:xfrm>
            <a:prstGeom prst="ellipse">
              <a:avLst/>
            </a:prstGeom>
            <a:solidFill>
              <a:srgbClr val="4B5EC3">
                <a:alpha val="49411"/>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4"/>
            <p:cNvSpPr/>
            <p:nvPr/>
          </p:nvSpPr>
          <p:spPr>
            <a:xfrm>
              <a:off x="4904291" y="932103"/>
              <a:ext cx="1733418" cy="107927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4"/>
            <p:cNvSpPr txBox="1"/>
            <p:nvPr/>
          </p:nvSpPr>
          <p:spPr>
            <a:xfrm>
              <a:off x="4904291" y="932103"/>
              <a:ext cx="1733418" cy="107927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ZA" sz="1400" b="0" i="0" u="none" strike="noStrike" cap="none">
                  <a:solidFill>
                    <a:schemeClr val="dk1"/>
                  </a:solidFill>
                  <a:latin typeface="Calibri"/>
                  <a:ea typeface="Calibri"/>
                  <a:cs typeface="Calibri"/>
                  <a:sym typeface="Calibri"/>
                </a:rPr>
                <a:t>2. Learning becomes more relevant</a:t>
              </a:r>
              <a:endParaRPr sz="1400" b="0" i="0" u="none" strike="noStrike" cap="none">
                <a:solidFill>
                  <a:schemeClr val="dk1"/>
                </a:solidFill>
                <a:latin typeface="Calibri"/>
                <a:ea typeface="Calibri"/>
                <a:cs typeface="Calibri"/>
                <a:sym typeface="Calibri"/>
              </a:endParaRPr>
            </a:p>
          </p:txBody>
        </p:sp>
        <p:sp>
          <p:nvSpPr>
            <p:cNvPr id="257" name="Google Shape;257;p4"/>
            <p:cNvSpPr/>
            <p:nvPr/>
          </p:nvSpPr>
          <p:spPr>
            <a:xfrm>
              <a:off x="3222209" y="1982437"/>
              <a:ext cx="1600078" cy="1600274"/>
            </a:xfrm>
            <a:prstGeom prst="ellipse">
              <a:avLst/>
            </a:prstGeom>
            <a:solidFill>
              <a:srgbClr val="4B5EC3">
                <a:alpha val="49411"/>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4"/>
            <p:cNvSpPr/>
            <p:nvPr/>
          </p:nvSpPr>
          <p:spPr>
            <a:xfrm>
              <a:off x="5070966" y="2305729"/>
              <a:ext cx="1700083" cy="115286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4"/>
            <p:cNvSpPr txBox="1"/>
            <p:nvPr/>
          </p:nvSpPr>
          <p:spPr>
            <a:xfrm>
              <a:off x="5070966" y="2305729"/>
              <a:ext cx="1700083" cy="11528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ZA" sz="1400" b="0" i="0" u="none" strike="noStrike" cap="none">
                  <a:solidFill>
                    <a:schemeClr val="dk1"/>
                  </a:solidFill>
                  <a:latin typeface="Calibri"/>
                  <a:ea typeface="Calibri"/>
                  <a:cs typeface="Calibri"/>
                  <a:sym typeface="Calibri"/>
                </a:rPr>
                <a:t>3. More meaningful assessment</a:t>
              </a:r>
              <a:endParaRPr sz="1400" b="0" i="0" u="none" strike="noStrike" cap="none">
                <a:solidFill>
                  <a:schemeClr val="dk1"/>
                </a:solidFill>
                <a:latin typeface="Calibri"/>
                <a:ea typeface="Calibri"/>
                <a:cs typeface="Calibri"/>
                <a:sym typeface="Calibri"/>
              </a:endParaRPr>
            </a:p>
          </p:txBody>
        </p:sp>
        <p:sp>
          <p:nvSpPr>
            <p:cNvPr id="260" name="Google Shape;260;p4"/>
            <p:cNvSpPr/>
            <p:nvPr/>
          </p:nvSpPr>
          <p:spPr>
            <a:xfrm>
              <a:off x="2897526" y="2389619"/>
              <a:ext cx="1600078" cy="1600274"/>
            </a:xfrm>
            <a:prstGeom prst="ellipse">
              <a:avLst/>
            </a:prstGeom>
            <a:solidFill>
              <a:srgbClr val="4B5EC3">
                <a:alpha val="49411"/>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4"/>
            <p:cNvSpPr/>
            <p:nvPr/>
          </p:nvSpPr>
          <p:spPr>
            <a:xfrm>
              <a:off x="4337597" y="3851059"/>
              <a:ext cx="1833423" cy="105474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4"/>
            <p:cNvSpPr txBox="1"/>
            <p:nvPr/>
          </p:nvSpPr>
          <p:spPr>
            <a:xfrm>
              <a:off x="4337597" y="3851059"/>
              <a:ext cx="1833423" cy="105474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ZA" sz="1400" b="0" i="0" u="none" strike="noStrike" cap="none">
                  <a:solidFill>
                    <a:schemeClr val="dk1"/>
                  </a:solidFill>
                  <a:latin typeface="Calibri"/>
                  <a:ea typeface="Calibri"/>
                  <a:cs typeface="Calibri"/>
                  <a:sym typeface="Calibri"/>
                </a:rPr>
                <a:t>4. Accommodates Diversity in Classroom</a:t>
              </a:r>
              <a:endParaRPr sz="1400" b="0" i="0" u="none" strike="noStrike" cap="none">
                <a:solidFill>
                  <a:schemeClr val="dk1"/>
                </a:solidFill>
                <a:latin typeface="Calibri"/>
                <a:ea typeface="Calibri"/>
                <a:cs typeface="Calibri"/>
                <a:sym typeface="Calibri"/>
              </a:endParaRPr>
            </a:p>
          </p:txBody>
        </p:sp>
        <p:sp>
          <p:nvSpPr>
            <p:cNvPr id="263" name="Google Shape;263;p4"/>
            <p:cNvSpPr/>
            <p:nvPr/>
          </p:nvSpPr>
          <p:spPr>
            <a:xfrm>
              <a:off x="2377501" y="2389619"/>
              <a:ext cx="1600078" cy="1600274"/>
            </a:xfrm>
            <a:prstGeom prst="ellipse">
              <a:avLst/>
            </a:prstGeom>
            <a:solidFill>
              <a:srgbClr val="4B5EC3">
                <a:alpha val="49411"/>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4"/>
            <p:cNvSpPr/>
            <p:nvPr/>
          </p:nvSpPr>
          <p:spPr>
            <a:xfrm>
              <a:off x="704085" y="3851059"/>
              <a:ext cx="1833423" cy="105474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4"/>
            <p:cNvSpPr txBox="1"/>
            <p:nvPr/>
          </p:nvSpPr>
          <p:spPr>
            <a:xfrm>
              <a:off x="704085" y="3851059"/>
              <a:ext cx="1833423" cy="105474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ZA" sz="1400" b="0" i="0" u="none" strike="noStrike" cap="none">
                  <a:solidFill>
                    <a:schemeClr val="dk1"/>
                  </a:solidFill>
                  <a:latin typeface="Calibri"/>
                  <a:ea typeface="Calibri"/>
                  <a:cs typeface="Calibri"/>
                  <a:sym typeface="Calibri"/>
                </a:rPr>
                <a:t>5. More opportunity for speaking</a:t>
              </a:r>
              <a:endParaRPr sz="1400" b="0" i="0" u="none" strike="noStrike" cap="none">
                <a:solidFill>
                  <a:schemeClr val="dk1"/>
                </a:solidFill>
                <a:latin typeface="Calibri"/>
                <a:ea typeface="Calibri"/>
                <a:cs typeface="Calibri"/>
                <a:sym typeface="Calibri"/>
              </a:endParaRPr>
            </a:p>
          </p:txBody>
        </p:sp>
        <p:sp>
          <p:nvSpPr>
            <p:cNvPr id="266" name="Google Shape;266;p4"/>
            <p:cNvSpPr/>
            <p:nvPr/>
          </p:nvSpPr>
          <p:spPr>
            <a:xfrm>
              <a:off x="2052818" y="1982437"/>
              <a:ext cx="1600078" cy="1600274"/>
            </a:xfrm>
            <a:prstGeom prst="ellipse">
              <a:avLst/>
            </a:prstGeom>
            <a:solidFill>
              <a:srgbClr val="4B5EC3">
                <a:alpha val="49411"/>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4"/>
            <p:cNvSpPr/>
            <p:nvPr/>
          </p:nvSpPr>
          <p:spPr>
            <a:xfrm>
              <a:off x="104056" y="2305729"/>
              <a:ext cx="1700083" cy="115286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4"/>
            <p:cNvSpPr txBox="1"/>
            <p:nvPr/>
          </p:nvSpPr>
          <p:spPr>
            <a:xfrm>
              <a:off x="104056" y="2305729"/>
              <a:ext cx="1700083" cy="11528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ZA" sz="1400" b="0" i="0" u="none" strike="noStrike" cap="none">
                  <a:solidFill>
                    <a:schemeClr val="dk1"/>
                  </a:solidFill>
                  <a:latin typeface="Calibri"/>
                  <a:ea typeface="Calibri"/>
                  <a:cs typeface="Calibri"/>
                  <a:sym typeface="Calibri"/>
                </a:rPr>
                <a:t>6. Supports Group work and Collaboration</a:t>
              </a:r>
              <a:endParaRPr sz="1400" b="0" i="0" u="none" strike="noStrike" cap="none">
                <a:solidFill>
                  <a:schemeClr val="dk1"/>
                </a:solidFill>
                <a:latin typeface="Calibri"/>
                <a:ea typeface="Calibri"/>
                <a:cs typeface="Calibri"/>
                <a:sym typeface="Calibri"/>
              </a:endParaRPr>
            </a:p>
          </p:txBody>
        </p:sp>
        <p:sp>
          <p:nvSpPr>
            <p:cNvPr id="269" name="Google Shape;269;p4"/>
            <p:cNvSpPr/>
            <p:nvPr/>
          </p:nvSpPr>
          <p:spPr>
            <a:xfrm>
              <a:off x="2168157" y="1474685"/>
              <a:ext cx="1600078" cy="1600274"/>
            </a:xfrm>
            <a:prstGeom prst="ellipse">
              <a:avLst/>
            </a:prstGeom>
            <a:solidFill>
              <a:srgbClr val="4B5EC3">
                <a:alpha val="49411"/>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4"/>
            <p:cNvSpPr/>
            <p:nvPr/>
          </p:nvSpPr>
          <p:spPr>
            <a:xfrm>
              <a:off x="237396" y="932103"/>
              <a:ext cx="1733418" cy="107927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4"/>
            <p:cNvSpPr txBox="1"/>
            <p:nvPr/>
          </p:nvSpPr>
          <p:spPr>
            <a:xfrm>
              <a:off x="237396" y="932103"/>
              <a:ext cx="1733418" cy="107927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ZA" sz="1400" b="0" i="0" u="none" strike="noStrike" cap="none">
                  <a:solidFill>
                    <a:schemeClr val="dk1"/>
                  </a:solidFill>
                  <a:latin typeface="Calibri"/>
                  <a:ea typeface="Calibri"/>
                  <a:cs typeface="Calibri"/>
                  <a:sym typeface="Calibri"/>
                </a:rPr>
                <a:t>7. Research shows a decline in absenteeism and increase in co-operative learning skills</a:t>
              </a:r>
              <a:endParaRPr sz="14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
          <p:cNvSpPr txBox="1">
            <a:spLocks noGrp="1"/>
          </p:cNvSpPr>
          <p:nvPr>
            <p:ph type="title"/>
          </p:nvPr>
        </p:nvSpPr>
        <p:spPr>
          <a:xfrm>
            <a:off x="654050" y="109542"/>
            <a:ext cx="9956799" cy="51117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4B5EC4"/>
              </a:buClr>
              <a:buSzPct val="111111"/>
              <a:buFont typeface="Montserrat SemiBold"/>
              <a:buNone/>
            </a:pPr>
            <a:r>
              <a:rPr lang="en-ZA" sz="2400"/>
              <a:t>What is the difference between a project and project-based learning?</a:t>
            </a:r>
            <a:endParaRPr/>
          </a:p>
        </p:txBody>
      </p:sp>
      <p:pic>
        <p:nvPicPr>
          <p:cNvPr id="280" name="Google Shape;280;p5"/>
          <p:cNvPicPr preferRelativeResize="0"/>
          <p:nvPr/>
        </p:nvPicPr>
        <p:blipFill rotWithShape="1">
          <a:blip r:embed="rId3">
            <a:alphaModFix/>
          </a:blip>
          <a:srcRect/>
          <a:stretch/>
        </p:blipFill>
        <p:spPr>
          <a:xfrm>
            <a:off x="918468" y="699904"/>
            <a:ext cx="10397231" cy="60060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6"/>
          <p:cNvSpPr txBox="1">
            <a:spLocks noGrp="1"/>
          </p:cNvSpPr>
          <p:nvPr>
            <p:ph type="title"/>
          </p:nvPr>
        </p:nvSpPr>
        <p:spPr>
          <a:xfrm>
            <a:off x="821000" y="365128"/>
            <a:ext cx="10532799" cy="96407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4B5EC4"/>
              </a:buClr>
              <a:buSzPct val="100000"/>
              <a:buFont typeface="Montserrat SemiBold"/>
              <a:buNone/>
            </a:pPr>
            <a:r>
              <a:rPr lang="en-ZA" dirty="0"/>
              <a:t>How does PPBL work in the classroom?</a:t>
            </a:r>
            <a:br>
              <a:rPr lang="en-ZA" dirty="0"/>
            </a:br>
            <a:endParaRPr dirty="0"/>
          </a:p>
        </p:txBody>
      </p:sp>
      <p:pic>
        <p:nvPicPr>
          <p:cNvPr id="289" name="Google Shape;289;p6"/>
          <p:cNvPicPr preferRelativeResize="0"/>
          <p:nvPr/>
        </p:nvPicPr>
        <p:blipFill rotWithShape="1">
          <a:blip r:embed="rId3">
            <a:alphaModFix/>
          </a:blip>
          <a:srcRect t="24706"/>
          <a:stretch/>
        </p:blipFill>
        <p:spPr>
          <a:xfrm>
            <a:off x="821000" y="1329201"/>
            <a:ext cx="11108797" cy="5407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7"/>
          <p:cNvSpPr txBox="1">
            <a:spLocks noGrp="1"/>
          </p:cNvSpPr>
          <p:nvPr>
            <p:ph type="title"/>
          </p:nvPr>
        </p:nvSpPr>
        <p:spPr>
          <a:xfrm>
            <a:off x="599332" y="24660"/>
            <a:ext cx="9956799" cy="112500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4B5EC4"/>
              </a:buClr>
              <a:buSzPct val="111111"/>
              <a:buFont typeface="Montserrat SemiBold"/>
              <a:buNone/>
            </a:pPr>
            <a:r>
              <a:rPr lang="en-ZA"/>
              <a:t>The E³ essential project design elements</a:t>
            </a:r>
            <a:endParaRPr/>
          </a:p>
        </p:txBody>
      </p:sp>
      <p:grpSp>
        <p:nvGrpSpPr>
          <p:cNvPr id="298" name="Google Shape;298;p7"/>
          <p:cNvGrpSpPr/>
          <p:nvPr/>
        </p:nvGrpSpPr>
        <p:grpSpPr>
          <a:xfrm>
            <a:off x="3556527" y="879641"/>
            <a:ext cx="5766366" cy="5760066"/>
            <a:chOff x="2788042" y="52791"/>
            <a:chExt cx="5766366" cy="5760066"/>
          </a:xfrm>
        </p:grpSpPr>
        <p:sp>
          <p:nvSpPr>
            <p:cNvPr id="299" name="Google Shape;299;p7"/>
            <p:cNvSpPr/>
            <p:nvPr/>
          </p:nvSpPr>
          <p:spPr>
            <a:xfrm>
              <a:off x="3258630" y="357812"/>
              <a:ext cx="4927254" cy="4927254"/>
            </a:xfrm>
            <a:prstGeom prst="pie">
              <a:avLst>
                <a:gd name="adj1" fmla="val 16200000"/>
                <a:gd name="adj2" fmla="val 19285716"/>
              </a:avLst>
            </a:prstGeom>
            <a:solidFill>
              <a:srgbClr val="4B5E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7"/>
            <p:cNvSpPr txBox="1"/>
            <p:nvPr/>
          </p:nvSpPr>
          <p:spPr>
            <a:xfrm>
              <a:off x="5847198" y="815343"/>
              <a:ext cx="1173155" cy="938524"/>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ZA" sz="1600" b="0" i="0" u="none" strike="noStrike" cap="none">
                  <a:solidFill>
                    <a:schemeClr val="lt1"/>
                  </a:solidFill>
                  <a:latin typeface="Calibri"/>
                  <a:ea typeface="Calibri"/>
                  <a:cs typeface="Calibri"/>
                  <a:sym typeface="Calibri"/>
                </a:rPr>
                <a:t>1. Challenging Problem or Question</a:t>
              </a:r>
              <a:endParaRPr sz="1600" b="0" i="0" u="none" strike="noStrike" cap="none">
                <a:solidFill>
                  <a:schemeClr val="lt1"/>
                </a:solidFill>
                <a:latin typeface="Calibri"/>
                <a:ea typeface="Calibri"/>
                <a:cs typeface="Calibri"/>
                <a:sym typeface="Calibri"/>
              </a:endParaRPr>
            </a:p>
          </p:txBody>
        </p:sp>
        <p:sp>
          <p:nvSpPr>
            <p:cNvPr id="301" name="Google Shape;301;p7"/>
            <p:cNvSpPr/>
            <p:nvPr/>
          </p:nvSpPr>
          <p:spPr>
            <a:xfrm>
              <a:off x="3321981" y="437000"/>
              <a:ext cx="4927254" cy="4927254"/>
            </a:xfrm>
            <a:prstGeom prst="pie">
              <a:avLst>
                <a:gd name="adj1" fmla="val 19285716"/>
                <a:gd name="adj2" fmla="val 771428"/>
              </a:avLst>
            </a:prstGeom>
            <a:solidFill>
              <a:srgbClr val="4B5E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7"/>
            <p:cNvSpPr txBox="1"/>
            <p:nvPr/>
          </p:nvSpPr>
          <p:spPr>
            <a:xfrm>
              <a:off x="6668407" y="2223130"/>
              <a:ext cx="1349129" cy="821209"/>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ZA" sz="1600" b="0" i="0" u="none" strike="noStrike" cap="none">
                  <a:solidFill>
                    <a:schemeClr val="lt1"/>
                  </a:solidFill>
                  <a:latin typeface="Calibri"/>
                  <a:ea typeface="Calibri"/>
                  <a:cs typeface="Calibri"/>
                  <a:sym typeface="Calibri"/>
                </a:rPr>
                <a:t>2.        Sustained enquiry</a:t>
              </a:r>
              <a:endParaRPr sz="1600" b="0" i="0" u="none" strike="noStrike" cap="none">
                <a:solidFill>
                  <a:schemeClr val="lt1"/>
                </a:solidFill>
                <a:latin typeface="Calibri"/>
                <a:ea typeface="Calibri"/>
                <a:cs typeface="Calibri"/>
                <a:sym typeface="Calibri"/>
              </a:endParaRPr>
            </a:p>
          </p:txBody>
        </p:sp>
        <p:sp>
          <p:nvSpPr>
            <p:cNvPr id="303" name="Google Shape;303;p7"/>
            <p:cNvSpPr/>
            <p:nvPr/>
          </p:nvSpPr>
          <p:spPr>
            <a:xfrm>
              <a:off x="3299104" y="536718"/>
              <a:ext cx="4927254" cy="4927254"/>
            </a:xfrm>
            <a:prstGeom prst="pie">
              <a:avLst>
                <a:gd name="adj1" fmla="val 771428"/>
                <a:gd name="adj2" fmla="val 3857143"/>
              </a:avLst>
            </a:prstGeom>
            <a:solidFill>
              <a:srgbClr val="4B5E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7"/>
            <p:cNvSpPr txBox="1"/>
            <p:nvPr/>
          </p:nvSpPr>
          <p:spPr>
            <a:xfrm>
              <a:off x="6463105" y="3454943"/>
              <a:ext cx="1173155" cy="909195"/>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ZA" sz="1600" b="0" i="0" u="none" strike="noStrike" cap="none">
                  <a:solidFill>
                    <a:schemeClr val="lt1"/>
                  </a:solidFill>
                  <a:latin typeface="Calibri"/>
                  <a:ea typeface="Calibri"/>
                  <a:cs typeface="Calibri"/>
                  <a:sym typeface="Calibri"/>
                </a:rPr>
                <a:t>3. Authenticity</a:t>
              </a:r>
              <a:endParaRPr sz="1600" b="0" i="0" u="none" strike="noStrike" cap="none">
                <a:solidFill>
                  <a:schemeClr val="lt1"/>
                </a:solidFill>
                <a:latin typeface="Calibri"/>
                <a:ea typeface="Calibri"/>
                <a:cs typeface="Calibri"/>
                <a:sym typeface="Calibri"/>
              </a:endParaRPr>
            </a:p>
          </p:txBody>
        </p:sp>
        <p:sp>
          <p:nvSpPr>
            <p:cNvPr id="305" name="Google Shape;305;p7"/>
            <p:cNvSpPr/>
            <p:nvPr/>
          </p:nvSpPr>
          <p:spPr>
            <a:xfrm>
              <a:off x="3207598" y="580712"/>
              <a:ext cx="4927254" cy="4927254"/>
            </a:xfrm>
            <a:prstGeom prst="pie">
              <a:avLst>
                <a:gd name="adj1" fmla="val 3857226"/>
                <a:gd name="adj2" fmla="val 6942858"/>
              </a:avLst>
            </a:prstGeom>
            <a:solidFill>
              <a:srgbClr val="4B5E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7"/>
            <p:cNvSpPr txBox="1"/>
            <p:nvPr/>
          </p:nvSpPr>
          <p:spPr>
            <a:xfrm>
              <a:off x="5099312" y="4452126"/>
              <a:ext cx="1143826" cy="821209"/>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ZA" sz="1600" b="0" i="0" u="none" strike="noStrike" cap="none">
                  <a:solidFill>
                    <a:schemeClr val="lt1"/>
                  </a:solidFill>
                  <a:latin typeface="Calibri"/>
                  <a:ea typeface="Calibri"/>
                  <a:cs typeface="Calibri"/>
                  <a:sym typeface="Calibri"/>
                </a:rPr>
                <a:t>4.   Reflection</a:t>
              </a:r>
              <a:endParaRPr sz="1600" b="0" i="0" u="none" strike="noStrike" cap="none">
                <a:solidFill>
                  <a:schemeClr val="lt1"/>
                </a:solidFill>
                <a:latin typeface="Calibri"/>
                <a:ea typeface="Calibri"/>
                <a:cs typeface="Calibri"/>
                <a:sym typeface="Calibri"/>
              </a:endParaRPr>
            </a:p>
          </p:txBody>
        </p:sp>
        <p:sp>
          <p:nvSpPr>
            <p:cNvPr id="307" name="Google Shape;307;p7"/>
            <p:cNvSpPr/>
            <p:nvPr/>
          </p:nvSpPr>
          <p:spPr>
            <a:xfrm>
              <a:off x="3116092" y="536718"/>
              <a:ext cx="4927254" cy="4927254"/>
            </a:xfrm>
            <a:prstGeom prst="pie">
              <a:avLst>
                <a:gd name="adj1" fmla="val 6942858"/>
                <a:gd name="adj2" fmla="val 10028574"/>
              </a:avLst>
            </a:prstGeom>
            <a:solidFill>
              <a:srgbClr val="4B5E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7"/>
            <p:cNvSpPr txBox="1"/>
            <p:nvPr/>
          </p:nvSpPr>
          <p:spPr>
            <a:xfrm>
              <a:off x="3706189" y="3454943"/>
              <a:ext cx="1173155" cy="909195"/>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ZA" sz="1600" b="0" i="0" u="none" strike="noStrike" cap="none">
                  <a:solidFill>
                    <a:schemeClr val="lt1"/>
                  </a:solidFill>
                  <a:latin typeface="Calibri"/>
                  <a:ea typeface="Calibri"/>
                  <a:cs typeface="Calibri"/>
                  <a:sym typeface="Calibri"/>
                </a:rPr>
                <a:t>5.        Critique and Revision</a:t>
              </a:r>
              <a:endParaRPr sz="1600" b="0" i="0" u="none" strike="noStrike" cap="none">
                <a:solidFill>
                  <a:schemeClr val="lt1"/>
                </a:solidFill>
                <a:latin typeface="Calibri"/>
                <a:ea typeface="Calibri"/>
                <a:cs typeface="Calibri"/>
                <a:sym typeface="Calibri"/>
              </a:endParaRPr>
            </a:p>
          </p:txBody>
        </p:sp>
        <p:sp>
          <p:nvSpPr>
            <p:cNvPr id="309" name="Google Shape;309;p7"/>
            <p:cNvSpPr/>
            <p:nvPr/>
          </p:nvSpPr>
          <p:spPr>
            <a:xfrm>
              <a:off x="3093215" y="437000"/>
              <a:ext cx="4927254" cy="4927254"/>
            </a:xfrm>
            <a:prstGeom prst="pie">
              <a:avLst>
                <a:gd name="adj1" fmla="val 10028574"/>
                <a:gd name="adj2" fmla="val 13114284"/>
              </a:avLst>
            </a:prstGeom>
            <a:solidFill>
              <a:srgbClr val="4B5E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7"/>
            <p:cNvSpPr txBox="1"/>
            <p:nvPr/>
          </p:nvSpPr>
          <p:spPr>
            <a:xfrm>
              <a:off x="3324913" y="2223130"/>
              <a:ext cx="1349129" cy="821209"/>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ZA" sz="1600" b="0" i="0" u="none" strike="noStrike" cap="none">
                  <a:solidFill>
                    <a:schemeClr val="lt1"/>
                  </a:solidFill>
                  <a:latin typeface="Calibri"/>
                  <a:ea typeface="Calibri"/>
                  <a:cs typeface="Calibri"/>
                  <a:sym typeface="Calibri"/>
                </a:rPr>
                <a:t>6.               Public Performance</a:t>
              </a:r>
              <a:endParaRPr sz="1600" b="0" i="0" u="none" strike="noStrike" cap="none">
                <a:solidFill>
                  <a:schemeClr val="lt1"/>
                </a:solidFill>
                <a:latin typeface="Calibri"/>
                <a:ea typeface="Calibri"/>
                <a:cs typeface="Calibri"/>
                <a:sym typeface="Calibri"/>
              </a:endParaRPr>
            </a:p>
          </p:txBody>
        </p:sp>
        <p:sp>
          <p:nvSpPr>
            <p:cNvPr id="311" name="Google Shape;311;p7"/>
            <p:cNvSpPr/>
            <p:nvPr/>
          </p:nvSpPr>
          <p:spPr>
            <a:xfrm>
              <a:off x="3156566" y="357812"/>
              <a:ext cx="4927254" cy="4927254"/>
            </a:xfrm>
            <a:prstGeom prst="pie">
              <a:avLst>
                <a:gd name="adj1" fmla="val 13114284"/>
                <a:gd name="adj2" fmla="val 16200000"/>
              </a:avLst>
            </a:prstGeom>
            <a:solidFill>
              <a:srgbClr val="4B5E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7"/>
            <p:cNvSpPr txBox="1"/>
            <p:nvPr/>
          </p:nvSpPr>
          <p:spPr>
            <a:xfrm>
              <a:off x="4322096" y="815343"/>
              <a:ext cx="1173155" cy="938524"/>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ZA" sz="1600" b="0" i="0" u="none" strike="noStrike" cap="none">
                  <a:solidFill>
                    <a:schemeClr val="lt1"/>
                  </a:solidFill>
                  <a:latin typeface="Calibri"/>
                  <a:ea typeface="Calibri"/>
                  <a:cs typeface="Calibri"/>
                  <a:sym typeface="Calibri"/>
                </a:rPr>
                <a:t>7.    Launching the Project</a:t>
              </a:r>
              <a:endParaRPr sz="1600" b="0" i="0" u="none" strike="noStrike" cap="none">
                <a:solidFill>
                  <a:schemeClr val="lt1"/>
                </a:solidFill>
                <a:latin typeface="Calibri"/>
                <a:ea typeface="Calibri"/>
                <a:cs typeface="Calibri"/>
                <a:sym typeface="Calibri"/>
              </a:endParaRPr>
            </a:p>
          </p:txBody>
        </p:sp>
        <p:sp>
          <p:nvSpPr>
            <p:cNvPr id="313" name="Google Shape;313;p7"/>
            <p:cNvSpPr/>
            <p:nvPr/>
          </p:nvSpPr>
          <p:spPr>
            <a:xfrm>
              <a:off x="2953364" y="52791"/>
              <a:ext cx="5537295" cy="5537295"/>
            </a:xfrm>
            <a:custGeom>
              <a:avLst/>
              <a:gdLst/>
              <a:ahLst/>
              <a:cxnLst/>
              <a:rect l="l" t="t" r="r" b="b"/>
              <a:pathLst>
                <a:path w="120000" h="120000" extrusionOk="0">
                  <a:moveTo>
                    <a:pt x="60006" y="4067"/>
                  </a:moveTo>
                  <a:lnTo>
                    <a:pt x="60006" y="4067"/>
                  </a:lnTo>
                  <a:cubicBezTo>
                    <a:pt x="75265" y="4069"/>
                    <a:pt x="89862" y="10305"/>
                    <a:pt x="100412" y="21331"/>
                  </a:cubicBezTo>
                  <a:lnTo>
                    <a:pt x="103582" y="18802"/>
                  </a:lnTo>
                  <a:lnTo>
                    <a:pt x="101341" y="27025"/>
                  </a:lnTo>
                  <a:lnTo>
                    <a:pt x="92452" y="27680"/>
                  </a:lnTo>
                  <a:lnTo>
                    <a:pt x="95620" y="25153"/>
                  </a:lnTo>
                  <a:lnTo>
                    <a:pt x="95620" y="25153"/>
                  </a:lnTo>
                  <a:cubicBezTo>
                    <a:pt x="86247" y="15572"/>
                    <a:pt x="73409" y="10171"/>
                    <a:pt x="60005" y="10169"/>
                  </a:cubicBezTo>
                  <a:close/>
                </a:path>
              </a:pathLst>
            </a:custGeom>
            <a:solidFill>
              <a:srgbClr val="AFB3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7"/>
            <p:cNvSpPr/>
            <p:nvPr/>
          </p:nvSpPr>
          <p:spPr>
            <a:xfrm>
              <a:off x="3017113" y="132330"/>
              <a:ext cx="5537295" cy="5537295"/>
            </a:xfrm>
            <a:custGeom>
              <a:avLst/>
              <a:gdLst/>
              <a:ahLst/>
              <a:cxnLst/>
              <a:rect l="l" t="t" r="r" b="b"/>
              <a:pathLst>
                <a:path w="120000" h="120000" extrusionOk="0">
                  <a:moveTo>
                    <a:pt x="103730" y="25127"/>
                  </a:moveTo>
                  <a:lnTo>
                    <a:pt x="103730" y="25127"/>
                  </a:lnTo>
                  <a:cubicBezTo>
                    <a:pt x="113246" y="37060"/>
                    <a:pt x="117472" y="52364"/>
                    <a:pt x="115429" y="67489"/>
                  </a:cubicBezTo>
                  <a:lnTo>
                    <a:pt x="119382" y="68391"/>
                  </a:lnTo>
                  <a:lnTo>
                    <a:pt x="111556" y="71765"/>
                  </a:lnTo>
                  <a:lnTo>
                    <a:pt x="105502" y="65223"/>
                  </a:lnTo>
                  <a:lnTo>
                    <a:pt x="109453" y="66125"/>
                  </a:lnTo>
                  <a:cubicBezTo>
                    <a:pt x="111101" y="52821"/>
                    <a:pt x="107318" y="39413"/>
                    <a:pt x="98960" y="28932"/>
                  </a:cubicBezTo>
                  <a:close/>
                </a:path>
              </a:pathLst>
            </a:custGeom>
            <a:solidFill>
              <a:srgbClr val="AFB3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7"/>
            <p:cNvSpPr/>
            <p:nvPr/>
          </p:nvSpPr>
          <p:spPr>
            <a:xfrm>
              <a:off x="2994155" y="231817"/>
              <a:ext cx="5537295" cy="5537295"/>
            </a:xfrm>
            <a:custGeom>
              <a:avLst/>
              <a:gdLst/>
              <a:ahLst/>
              <a:cxnLst/>
              <a:rect l="l" t="t" r="r" b="b"/>
              <a:pathLst>
                <a:path w="120000" h="120000" extrusionOk="0">
                  <a:moveTo>
                    <a:pt x="114533" y="72436"/>
                  </a:moveTo>
                  <a:cubicBezTo>
                    <a:pt x="111139" y="87318"/>
                    <a:pt x="101810" y="100167"/>
                    <a:pt x="88710" y="108002"/>
                  </a:cubicBezTo>
                  <a:lnTo>
                    <a:pt x="90469" y="111655"/>
                  </a:lnTo>
                  <a:lnTo>
                    <a:pt x="82952" y="107641"/>
                  </a:lnTo>
                  <a:lnTo>
                    <a:pt x="84290" y="98829"/>
                  </a:lnTo>
                  <a:lnTo>
                    <a:pt x="86049" y="102480"/>
                  </a:lnTo>
                  <a:lnTo>
                    <a:pt x="86049" y="102480"/>
                  </a:lnTo>
                  <a:cubicBezTo>
                    <a:pt x="97479" y="95471"/>
                    <a:pt x="105602" y="84151"/>
                    <a:pt x="108583" y="71079"/>
                  </a:cubicBezTo>
                  <a:close/>
                </a:path>
              </a:pathLst>
            </a:custGeom>
            <a:solidFill>
              <a:srgbClr val="AFB3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7"/>
            <p:cNvSpPr/>
            <p:nvPr/>
          </p:nvSpPr>
          <p:spPr>
            <a:xfrm>
              <a:off x="2902577" y="275562"/>
              <a:ext cx="5537295" cy="5537295"/>
            </a:xfrm>
            <a:custGeom>
              <a:avLst/>
              <a:gdLst/>
              <a:ahLst/>
              <a:cxnLst/>
              <a:rect l="l" t="t" r="r" b="b"/>
              <a:pathLst>
                <a:path w="120000" h="120000" extrusionOk="0">
                  <a:moveTo>
                    <a:pt x="84264" y="110396"/>
                  </a:moveTo>
                  <a:lnTo>
                    <a:pt x="84264" y="110396"/>
                  </a:lnTo>
                  <a:cubicBezTo>
                    <a:pt x="70514" y="117016"/>
                    <a:pt x="54656" y="117730"/>
                    <a:pt x="40367" y="112374"/>
                  </a:cubicBezTo>
                  <a:lnTo>
                    <a:pt x="38608" y="116027"/>
                  </a:lnTo>
                  <a:lnTo>
                    <a:pt x="37059" y="107647"/>
                  </a:lnTo>
                  <a:lnTo>
                    <a:pt x="44784" y="103199"/>
                  </a:lnTo>
                  <a:lnTo>
                    <a:pt x="43026" y="106851"/>
                  </a:lnTo>
                  <a:cubicBezTo>
                    <a:pt x="55629" y="111417"/>
                    <a:pt x="69540" y="110713"/>
                    <a:pt x="81617" y="104898"/>
                  </a:cubicBezTo>
                  <a:close/>
                </a:path>
              </a:pathLst>
            </a:custGeom>
            <a:solidFill>
              <a:srgbClr val="AFB3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7"/>
            <p:cNvSpPr/>
            <p:nvPr/>
          </p:nvSpPr>
          <p:spPr>
            <a:xfrm>
              <a:off x="2810999" y="231817"/>
              <a:ext cx="5537295" cy="5537295"/>
            </a:xfrm>
            <a:custGeom>
              <a:avLst/>
              <a:gdLst/>
              <a:ahLst/>
              <a:cxnLst/>
              <a:rect l="l" t="t" r="r" b="b"/>
              <a:pathLst>
                <a:path w="120000" h="120000" extrusionOk="0">
                  <a:moveTo>
                    <a:pt x="35724" y="110390"/>
                  </a:moveTo>
                  <a:lnTo>
                    <a:pt x="35724" y="110390"/>
                  </a:lnTo>
                  <a:cubicBezTo>
                    <a:pt x="21972" y="103765"/>
                    <a:pt x="11525" y="91807"/>
                    <a:pt x="6807" y="77290"/>
                  </a:cubicBezTo>
                  <a:lnTo>
                    <a:pt x="2854" y="78191"/>
                  </a:lnTo>
                  <a:lnTo>
                    <a:pt x="8442" y="71757"/>
                  </a:lnTo>
                  <a:lnTo>
                    <a:pt x="16735" y="75026"/>
                  </a:lnTo>
                  <a:lnTo>
                    <a:pt x="12783" y="75927"/>
                  </a:lnTo>
                  <a:cubicBezTo>
                    <a:pt x="17069" y="88632"/>
                    <a:pt x="26293" y="99073"/>
                    <a:pt x="38373" y="104893"/>
                  </a:cubicBezTo>
                  <a:close/>
                </a:path>
              </a:pathLst>
            </a:custGeom>
            <a:solidFill>
              <a:srgbClr val="AFB3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7"/>
            <p:cNvSpPr/>
            <p:nvPr/>
          </p:nvSpPr>
          <p:spPr>
            <a:xfrm>
              <a:off x="2788042" y="132330"/>
              <a:ext cx="5537295" cy="5537295"/>
            </a:xfrm>
            <a:custGeom>
              <a:avLst/>
              <a:gdLst/>
              <a:ahLst/>
              <a:cxnLst/>
              <a:rect l="l" t="t" r="r" b="b"/>
              <a:pathLst>
                <a:path w="120000" h="120000" extrusionOk="0">
                  <a:moveTo>
                    <a:pt x="5469" y="72444"/>
                  </a:moveTo>
                  <a:cubicBezTo>
                    <a:pt x="2074" y="57564"/>
                    <a:pt x="4906" y="41942"/>
                    <a:pt x="13310" y="29202"/>
                  </a:cubicBezTo>
                  <a:lnTo>
                    <a:pt x="10140" y="26674"/>
                  </a:lnTo>
                  <a:lnTo>
                    <a:pt x="18655" y="27030"/>
                  </a:lnTo>
                  <a:lnTo>
                    <a:pt x="21271" y="35550"/>
                  </a:lnTo>
                  <a:lnTo>
                    <a:pt x="18103" y="33024"/>
                  </a:lnTo>
                  <a:lnTo>
                    <a:pt x="18103" y="33024"/>
                  </a:lnTo>
                  <a:cubicBezTo>
                    <a:pt x="10845" y="44295"/>
                    <a:pt x="8436" y="58016"/>
                    <a:pt x="11418" y="71086"/>
                  </a:cubicBezTo>
                  <a:close/>
                </a:path>
              </a:pathLst>
            </a:custGeom>
            <a:solidFill>
              <a:srgbClr val="AFB3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7"/>
            <p:cNvSpPr/>
            <p:nvPr/>
          </p:nvSpPr>
          <p:spPr>
            <a:xfrm>
              <a:off x="2851791" y="52791"/>
              <a:ext cx="5537295" cy="5537295"/>
            </a:xfrm>
            <a:custGeom>
              <a:avLst/>
              <a:gdLst/>
              <a:ahLst/>
              <a:cxnLst/>
              <a:rect l="l" t="t" r="r" b="b"/>
              <a:pathLst>
                <a:path w="120000" h="120000" extrusionOk="0">
                  <a:moveTo>
                    <a:pt x="16274" y="25122"/>
                  </a:moveTo>
                  <a:lnTo>
                    <a:pt x="16274" y="25122"/>
                  </a:lnTo>
                  <a:cubicBezTo>
                    <a:pt x="25789" y="13192"/>
                    <a:pt x="39766" y="5669"/>
                    <a:pt x="54964" y="4295"/>
                  </a:cubicBezTo>
                  <a:lnTo>
                    <a:pt x="54963" y="240"/>
                  </a:lnTo>
                  <a:lnTo>
                    <a:pt x="59995" y="7118"/>
                  </a:lnTo>
                  <a:lnTo>
                    <a:pt x="54965" y="14477"/>
                  </a:lnTo>
                  <a:lnTo>
                    <a:pt x="54964" y="10424"/>
                  </a:lnTo>
                  <a:lnTo>
                    <a:pt x="54964" y="10424"/>
                  </a:lnTo>
                  <a:cubicBezTo>
                    <a:pt x="41629" y="11779"/>
                    <a:pt x="29402" y="18449"/>
                    <a:pt x="21044" y="28927"/>
                  </a:cubicBezTo>
                  <a:close/>
                </a:path>
              </a:pathLst>
            </a:custGeom>
            <a:solidFill>
              <a:srgbClr val="AFB3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8"/>
          <p:cNvSpPr txBox="1">
            <a:spLocks noGrp="1"/>
          </p:cNvSpPr>
          <p:nvPr>
            <p:ph type="title"/>
          </p:nvPr>
        </p:nvSpPr>
        <p:spPr>
          <a:xfrm>
            <a:off x="836177" y="191690"/>
            <a:ext cx="11162234" cy="112500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B5EC4"/>
              </a:buClr>
              <a:buSzPts val="3600"/>
              <a:buFont typeface="Montserrat SemiBold"/>
              <a:buNone/>
            </a:pPr>
            <a:r>
              <a:rPr lang="en-ZA" sz="3600" b="1"/>
              <a:t>So what does this uniquely South African Approach look like? </a:t>
            </a:r>
            <a:endParaRPr sz="3600" b="1"/>
          </a:p>
        </p:txBody>
      </p:sp>
      <p:sp>
        <p:nvSpPr>
          <p:cNvPr id="326" name="Google Shape;326;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ZA"/>
              <a:t>9</a:t>
            </a:fld>
            <a:endParaRPr/>
          </a:p>
        </p:txBody>
      </p:sp>
      <p:grpSp>
        <p:nvGrpSpPr>
          <p:cNvPr id="327" name="Google Shape;327;p8"/>
          <p:cNvGrpSpPr/>
          <p:nvPr/>
        </p:nvGrpSpPr>
        <p:grpSpPr>
          <a:xfrm>
            <a:off x="757828" y="2435284"/>
            <a:ext cx="3309246" cy="4362288"/>
            <a:chOff x="658163" y="1966040"/>
            <a:chExt cx="3309246" cy="4362288"/>
          </a:xfrm>
        </p:grpSpPr>
        <p:grpSp>
          <p:nvGrpSpPr>
            <p:cNvPr id="328" name="Google Shape;328;p8"/>
            <p:cNvGrpSpPr/>
            <p:nvPr/>
          </p:nvGrpSpPr>
          <p:grpSpPr>
            <a:xfrm>
              <a:off x="701944" y="1966040"/>
              <a:ext cx="2948974" cy="2925919"/>
              <a:chOff x="361285" y="1294749"/>
              <a:chExt cx="2948974" cy="2925919"/>
            </a:xfrm>
          </p:grpSpPr>
          <p:grpSp>
            <p:nvGrpSpPr>
              <p:cNvPr id="329" name="Google Shape;329;p8"/>
              <p:cNvGrpSpPr/>
              <p:nvPr/>
            </p:nvGrpSpPr>
            <p:grpSpPr>
              <a:xfrm>
                <a:off x="361285" y="1294749"/>
                <a:ext cx="2948974" cy="2925919"/>
                <a:chOff x="361285" y="1294749"/>
                <a:chExt cx="2948974" cy="2925919"/>
              </a:xfrm>
            </p:grpSpPr>
            <p:grpSp>
              <p:nvGrpSpPr>
                <p:cNvPr id="330" name="Google Shape;330;p8"/>
                <p:cNvGrpSpPr/>
                <p:nvPr/>
              </p:nvGrpSpPr>
              <p:grpSpPr>
                <a:xfrm>
                  <a:off x="361285" y="1294749"/>
                  <a:ext cx="2948974" cy="2925919"/>
                  <a:chOff x="6703700" y="2841119"/>
                  <a:chExt cx="3089723" cy="2920078"/>
                </a:xfrm>
              </p:grpSpPr>
              <p:pic>
                <p:nvPicPr>
                  <p:cNvPr id="331" name="Google Shape;331;p8"/>
                  <p:cNvPicPr preferRelativeResize="0"/>
                  <p:nvPr/>
                </p:nvPicPr>
                <p:blipFill rotWithShape="1">
                  <a:blip r:embed="rId3">
                    <a:alphaModFix/>
                  </a:blip>
                  <a:srcRect l="6911" r="947"/>
                  <a:stretch/>
                </p:blipFill>
                <p:spPr>
                  <a:xfrm>
                    <a:off x="6703700" y="3107573"/>
                    <a:ext cx="2275328" cy="2653624"/>
                  </a:xfrm>
                  <a:prstGeom prst="rect">
                    <a:avLst/>
                  </a:prstGeom>
                  <a:noFill/>
                  <a:ln>
                    <a:noFill/>
                  </a:ln>
                </p:spPr>
              </p:pic>
              <p:grpSp>
                <p:nvGrpSpPr>
                  <p:cNvPr id="332" name="Google Shape;332;p8"/>
                  <p:cNvGrpSpPr/>
                  <p:nvPr/>
                </p:nvGrpSpPr>
                <p:grpSpPr>
                  <a:xfrm>
                    <a:off x="8784088" y="2841119"/>
                    <a:ext cx="929272" cy="963786"/>
                    <a:chOff x="7140094" y="1781179"/>
                    <a:chExt cx="929272" cy="963786"/>
                  </a:xfrm>
                </p:grpSpPr>
                <p:sp>
                  <p:nvSpPr>
                    <p:cNvPr id="333" name="Google Shape;333;p8"/>
                    <p:cNvSpPr/>
                    <p:nvPr/>
                  </p:nvSpPr>
                  <p:spPr>
                    <a:xfrm>
                      <a:off x="7140094" y="2144801"/>
                      <a:ext cx="929272"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ZA" sz="1100" b="1" i="0" u="none" strike="noStrike" cap="none">
                          <a:solidFill>
                            <a:srgbClr val="46B85F"/>
                          </a:solidFill>
                          <a:latin typeface="Montserrat"/>
                          <a:ea typeface="Montserrat"/>
                          <a:cs typeface="Montserrat"/>
                          <a:sym typeface="Montserrat"/>
                        </a:rPr>
                        <a:t>Design- based Learning</a:t>
                      </a:r>
                      <a:endParaRPr sz="1400" b="0" i="0" u="none" strike="noStrike" cap="none">
                        <a:solidFill>
                          <a:srgbClr val="000000"/>
                        </a:solidFill>
                        <a:latin typeface="Arial"/>
                        <a:ea typeface="Arial"/>
                        <a:cs typeface="Arial"/>
                        <a:sym typeface="Arial"/>
                      </a:endParaRPr>
                    </a:p>
                  </p:txBody>
                </p:sp>
                <p:pic>
                  <p:nvPicPr>
                    <p:cNvPr id="334" name="Google Shape;334;p8"/>
                    <p:cNvPicPr preferRelativeResize="0"/>
                    <p:nvPr/>
                  </p:nvPicPr>
                  <p:blipFill rotWithShape="1">
                    <a:blip r:embed="rId4">
                      <a:alphaModFix/>
                    </a:blip>
                    <a:srcRect/>
                    <a:stretch/>
                  </p:blipFill>
                  <p:spPr>
                    <a:xfrm>
                      <a:off x="7403025" y="1781179"/>
                      <a:ext cx="403410" cy="354783"/>
                    </a:xfrm>
                    <a:prstGeom prst="rect">
                      <a:avLst/>
                    </a:prstGeom>
                    <a:noFill/>
                    <a:ln>
                      <a:noFill/>
                    </a:ln>
                  </p:spPr>
                </p:pic>
              </p:grpSp>
              <p:grpSp>
                <p:nvGrpSpPr>
                  <p:cNvPr id="335" name="Google Shape;335;p8"/>
                  <p:cNvGrpSpPr/>
                  <p:nvPr/>
                </p:nvGrpSpPr>
                <p:grpSpPr>
                  <a:xfrm>
                    <a:off x="8831699" y="4803574"/>
                    <a:ext cx="913618" cy="929272"/>
                    <a:chOff x="11608956" y="5383757"/>
                    <a:chExt cx="913618" cy="929272"/>
                  </a:xfrm>
                </p:grpSpPr>
                <p:sp>
                  <p:nvSpPr>
                    <p:cNvPr id="336" name="Google Shape;336;p8"/>
                    <p:cNvSpPr/>
                    <p:nvPr/>
                  </p:nvSpPr>
                  <p:spPr>
                    <a:xfrm>
                      <a:off x="11608956" y="5712865"/>
                      <a:ext cx="913618"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ZA" sz="1100" b="1" i="0" u="none" strike="noStrike" cap="none">
                          <a:solidFill>
                            <a:srgbClr val="1891D1"/>
                          </a:solidFill>
                          <a:latin typeface="Montserrat"/>
                          <a:ea typeface="Montserrat"/>
                          <a:cs typeface="Montserrat"/>
                          <a:sym typeface="Montserrat"/>
                        </a:rPr>
                        <a:t>Inquiry- based Learning</a:t>
                      </a:r>
                      <a:endParaRPr sz="1400" b="0" i="0" u="none" strike="noStrike" cap="none">
                        <a:solidFill>
                          <a:srgbClr val="000000"/>
                        </a:solidFill>
                        <a:latin typeface="Arial"/>
                        <a:ea typeface="Arial"/>
                        <a:cs typeface="Arial"/>
                        <a:sym typeface="Arial"/>
                      </a:endParaRPr>
                    </a:p>
                  </p:txBody>
                </p:sp>
                <p:pic>
                  <p:nvPicPr>
                    <p:cNvPr id="337" name="Google Shape;337;p8" descr="Icon&#10;&#10;Description automatically generated"/>
                    <p:cNvPicPr preferRelativeResize="0"/>
                    <p:nvPr/>
                  </p:nvPicPr>
                  <p:blipFill rotWithShape="1">
                    <a:blip r:embed="rId5">
                      <a:alphaModFix/>
                    </a:blip>
                    <a:srcRect/>
                    <a:stretch/>
                  </p:blipFill>
                  <p:spPr>
                    <a:xfrm>
                      <a:off x="11811746" y="5383757"/>
                      <a:ext cx="508038" cy="381029"/>
                    </a:xfrm>
                    <a:prstGeom prst="rect">
                      <a:avLst/>
                    </a:prstGeom>
                    <a:noFill/>
                    <a:ln>
                      <a:noFill/>
                    </a:ln>
                  </p:spPr>
                </p:pic>
              </p:grpSp>
              <p:grpSp>
                <p:nvGrpSpPr>
                  <p:cNvPr id="338" name="Google Shape;338;p8"/>
                  <p:cNvGrpSpPr/>
                  <p:nvPr/>
                </p:nvGrpSpPr>
                <p:grpSpPr>
                  <a:xfrm>
                    <a:off x="8704025" y="3832092"/>
                    <a:ext cx="1089398" cy="924272"/>
                    <a:chOff x="7124663" y="3384233"/>
                    <a:chExt cx="1089398" cy="924272"/>
                  </a:xfrm>
                </p:grpSpPr>
                <p:sp>
                  <p:nvSpPr>
                    <p:cNvPr id="339" name="Google Shape;339;p8"/>
                    <p:cNvSpPr/>
                    <p:nvPr/>
                  </p:nvSpPr>
                  <p:spPr>
                    <a:xfrm>
                      <a:off x="7124663" y="3709539"/>
                      <a:ext cx="1089398" cy="5989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ZA" sz="1100" b="1" i="0" u="none" strike="noStrike" cap="none">
                          <a:solidFill>
                            <a:srgbClr val="EE368F"/>
                          </a:solidFill>
                          <a:latin typeface="Montserrat"/>
                          <a:ea typeface="Montserrat"/>
                          <a:cs typeface="Montserrat"/>
                          <a:sym typeface="Montserrat"/>
                        </a:rPr>
                        <a:t>Problem-based Learning</a:t>
                      </a:r>
                      <a:endParaRPr sz="1400" b="0" i="0" u="none" strike="noStrike" cap="none">
                        <a:solidFill>
                          <a:srgbClr val="000000"/>
                        </a:solidFill>
                        <a:latin typeface="Arial"/>
                        <a:ea typeface="Arial"/>
                        <a:cs typeface="Arial"/>
                        <a:sym typeface="Arial"/>
                      </a:endParaRPr>
                    </a:p>
                  </p:txBody>
                </p:sp>
                <p:pic>
                  <p:nvPicPr>
                    <p:cNvPr id="340" name="Google Shape;340;p8" descr="Icon&#10;&#10;Description automatically generated"/>
                    <p:cNvPicPr preferRelativeResize="0"/>
                    <p:nvPr/>
                  </p:nvPicPr>
                  <p:blipFill rotWithShape="1">
                    <a:blip r:embed="rId6">
                      <a:alphaModFix/>
                    </a:blip>
                    <a:srcRect/>
                    <a:stretch/>
                  </p:blipFill>
                  <p:spPr>
                    <a:xfrm>
                      <a:off x="7489120" y="3384233"/>
                      <a:ext cx="360485" cy="332829"/>
                    </a:xfrm>
                    <a:prstGeom prst="rect">
                      <a:avLst/>
                    </a:prstGeom>
                    <a:noFill/>
                    <a:ln>
                      <a:noFill/>
                    </a:ln>
                  </p:spPr>
                </p:pic>
              </p:grpSp>
            </p:grpSp>
            <p:grpSp>
              <p:nvGrpSpPr>
                <p:cNvPr id="341" name="Google Shape;341;p8"/>
                <p:cNvGrpSpPr/>
                <p:nvPr/>
              </p:nvGrpSpPr>
              <p:grpSpPr>
                <a:xfrm>
                  <a:off x="1172418" y="1901700"/>
                  <a:ext cx="239007" cy="2008755"/>
                  <a:chOff x="1172418" y="1901700"/>
                  <a:chExt cx="239007" cy="2008755"/>
                </a:xfrm>
              </p:grpSpPr>
              <p:sp>
                <p:nvSpPr>
                  <p:cNvPr id="342" name="Google Shape;342;p8"/>
                  <p:cNvSpPr txBox="1"/>
                  <p:nvPr/>
                </p:nvSpPr>
                <p:spPr>
                  <a:xfrm rot="-5400000">
                    <a:off x="890792" y="2693508"/>
                    <a:ext cx="810434"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ZA" sz="900" b="0" i="0" u="none" strike="noStrike" cap="none">
                        <a:solidFill>
                          <a:schemeClr val="lt1"/>
                        </a:solidFill>
                        <a:latin typeface="Montserrat"/>
                        <a:ea typeface="Montserrat"/>
                        <a:cs typeface="Montserrat"/>
                        <a:sym typeface="Montserrat"/>
                      </a:rPr>
                      <a:t>through</a:t>
                    </a:r>
                    <a:endParaRPr sz="1400" b="0" i="0" u="none" strike="noStrike" cap="none">
                      <a:solidFill>
                        <a:srgbClr val="000000"/>
                      </a:solidFill>
                      <a:latin typeface="Arial"/>
                      <a:ea typeface="Arial"/>
                      <a:cs typeface="Arial"/>
                      <a:sym typeface="Arial"/>
                    </a:endParaRPr>
                  </a:p>
                </p:txBody>
              </p:sp>
              <p:sp>
                <p:nvSpPr>
                  <p:cNvPr id="343" name="Google Shape;343;p8"/>
                  <p:cNvSpPr txBox="1"/>
                  <p:nvPr/>
                </p:nvSpPr>
                <p:spPr>
                  <a:xfrm rot="-5400000">
                    <a:off x="895297" y="3400873"/>
                    <a:ext cx="788332"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ZA" sz="900" b="0" i="0" u="none" strike="noStrike" cap="none">
                        <a:solidFill>
                          <a:schemeClr val="lt1"/>
                        </a:solidFill>
                        <a:latin typeface="Montserrat"/>
                        <a:ea typeface="Montserrat"/>
                        <a:cs typeface="Montserrat"/>
                        <a:sym typeface="Montserrat"/>
                      </a:rPr>
                      <a:t>Learning</a:t>
                    </a:r>
                    <a:endParaRPr sz="1400" b="0" i="0" u="none" strike="noStrike" cap="none">
                      <a:solidFill>
                        <a:srgbClr val="000000"/>
                      </a:solidFill>
                      <a:latin typeface="Arial"/>
                      <a:ea typeface="Arial"/>
                      <a:cs typeface="Arial"/>
                      <a:sym typeface="Arial"/>
                    </a:endParaRPr>
                  </a:p>
                </p:txBody>
              </p:sp>
              <p:sp>
                <p:nvSpPr>
                  <p:cNvPr id="344" name="Google Shape;344;p8"/>
                  <p:cNvSpPr txBox="1"/>
                  <p:nvPr/>
                </p:nvSpPr>
                <p:spPr>
                  <a:xfrm rot="-5400000">
                    <a:off x="1012383" y="2061735"/>
                    <a:ext cx="550902"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ZA" sz="900" b="0" i="0" u="none" strike="noStrike" cap="none">
                        <a:solidFill>
                          <a:schemeClr val="lt1"/>
                        </a:solidFill>
                        <a:latin typeface="Montserrat"/>
                        <a:ea typeface="Montserrat"/>
                        <a:cs typeface="Montserrat"/>
                        <a:sym typeface="Montserrat"/>
                      </a:rPr>
                      <a:t>play</a:t>
                    </a:r>
                    <a:endParaRPr sz="1400" b="0" i="0" u="none" strike="noStrike" cap="none">
                      <a:solidFill>
                        <a:srgbClr val="000000"/>
                      </a:solidFill>
                      <a:latin typeface="Arial"/>
                      <a:ea typeface="Arial"/>
                      <a:cs typeface="Arial"/>
                      <a:sym typeface="Arial"/>
                    </a:endParaRPr>
                  </a:p>
                </p:txBody>
              </p:sp>
            </p:grpSp>
          </p:grpSp>
          <p:pic>
            <p:nvPicPr>
              <p:cNvPr id="345" name="Google Shape;345;p8"/>
              <p:cNvPicPr preferRelativeResize="0"/>
              <p:nvPr/>
            </p:nvPicPr>
            <p:blipFill rotWithShape="1">
              <a:blip r:embed="rId7">
                <a:alphaModFix/>
              </a:blip>
              <a:srcRect/>
              <a:stretch/>
            </p:blipFill>
            <p:spPr>
              <a:xfrm>
                <a:off x="512060" y="3544867"/>
                <a:ext cx="393082" cy="581043"/>
              </a:xfrm>
              <a:prstGeom prst="rect">
                <a:avLst/>
              </a:prstGeom>
              <a:noFill/>
              <a:ln>
                <a:noFill/>
              </a:ln>
            </p:spPr>
          </p:pic>
          <p:pic>
            <p:nvPicPr>
              <p:cNvPr id="346" name="Google Shape;346;p8"/>
              <p:cNvPicPr preferRelativeResize="0"/>
              <p:nvPr/>
            </p:nvPicPr>
            <p:blipFill rotWithShape="1">
              <a:blip r:embed="rId8">
                <a:alphaModFix/>
              </a:blip>
              <a:srcRect/>
              <a:stretch/>
            </p:blipFill>
            <p:spPr>
              <a:xfrm>
                <a:off x="713382" y="2508312"/>
                <a:ext cx="431607" cy="637343"/>
              </a:xfrm>
              <a:prstGeom prst="rect">
                <a:avLst/>
              </a:prstGeom>
              <a:noFill/>
              <a:ln>
                <a:noFill/>
              </a:ln>
            </p:spPr>
          </p:pic>
          <p:pic>
            <p:nvPicPr>
              <p:cNvPr id="347" name="Google Shape;347;p8"/>
              <p:cNvPicPr preferRelativeResize="0"/>
              <p:nvPr/>
            </p:nvPicPr>
            <p:blipFill rotWithShape="1">
              <a:blip r:embed="rId9">
                <a:alphaModFix/>
              </a:blip>
              <a:srcRect/>
              <a:stretch/>
            </p:blipFill>
            <p:spPr>
              <a:xfrm>
                <a:off x="1878779" y="1532224"/>
                <a:ext cx="370368" cy="689586"/>
              </a:xfrm>
              <a:prstGeom prst="rect">
                <a:avLst/>
              </a:prstGeom>
              <a:noFill/>
              <a:ln>
                <a:noFill/>
              </a:ln>
            </p:spPr>
          </p:pic>
        </p:grpSp>
        <p:sp>
          <p:nvSpPr>
            <p:cNvPr id="348" name="Google Shape;348;p8"/>
            <p:cNvSpPr txBox="1"/>
            <p:nvPr/>
          </p:nvSpPr>
          <p:spPr>
            <a:xfrm>
              <a:off x="658163" y="5404998"/>
              <a:ext cx="3309246"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ZA" sz="1800" b="1" i="0" u="none" strike="noStrike" cap="none">
                  <a:solidFill>
                    <a:schemeClr val="dk1"/>
                  </a:solidFill>
                  <a:latin typeface="Calibri"/>
                  <a:ea typeface="Calibri"/>
                  <a:cs typeface="Calibri"/>
                  <a:sym typeface="Calibri"/>
                </a:rPr>
                <a:t>PROCESS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ZA" sz="1800" b="1" i="1" u="none" strike="noStrike" cap="none">
                  <a:solidFill>
                    <a:schemeClr val="dk1"/>
                  </a:solidFill>
                  <a:latin typeface="Calibri"/>
                  <a:ea typeface="Calibri"/>
                  <a:cs typeface="Calibri"/>
                  <a:sym typeface="Calibri"/>
                </a:rPr>
                <a:t>Project Based Learning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9" name="Google Shape;349;p8"/>
          <p:cNvGrpSpPr/>
          <p:nvPr/>
        </p:nvGrpSpPr>
        <p:grpSpPr>
          <a:xfrm>
            <a:off x="3308178" y="2260873"/>
            <a:ext cx="3309246" cy="4760127"/>
            <a:chOff x="3650918" y="1616791"/>
            <a:chExt cx="3309246" cy="4760127"/>
          </a:xfrm>
        </p:grpSpPr>
        <p:grpSp>
          <p:nvGrpSpPr>
            <p:cNvPr id="350" name="Google Shape;350;p8"/>
            <p:cNvGrpSpPr/>
            <p:nvPr/>
          </p:nvGrpSpPr>
          <p:grpSpPr>
            <a:xfrm>
              <a:off x="4678006" y="1616791"/>
              <a:ext cx="1888051" cy="3594969"/>
              <a:chOff x="12473133" y="1923969"/>
              <a:chExt cx="2124929" cy="4045999"/>
            </a:xfrm>
          </p:grpSpPr>
          <p:grpSp>
            <p:nvGrpSpPr>
              <p:cNvPr id="351" name="Google Shape;351;p8"/>
              <p:cNvGrpSpPr/>
              <p:nvPr/>
            </p:nvGrpSpPr>
            <p:grpSpPr>
              <a:xfrm>
                <a:off x="13049393" y="1927604"/>
                <a:ext cx="1548669" cy="4042364"/>
                <a:chOff x="672848" y="1952966"/>
                <a:chExt cx="1548669" cy="4042364"/>
              </a:xfrm>
            </p:grpSpPr>
            <p:sp>
              <p:nvSpPr>
                <p:cNvPr id="352" name="Google Shape;352;p8"/>
                <p:cNvSpPr/>
                <p:nvPr/>
              </p:nvSpPr>
              <p:spPr>
                <a:xfrm>
                  <a:off x="710949" y="1952966"/>
                  <a:ext cx="271024" cy="3998743"/>
                </a:xfrm>
                <a:prstGeom prst="rect">
                  <a:avLst/>
                </a:prstGeom>
                <a:solidFill>
                  <a:srgbClr val="3E15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53" name="Google Shape;353;p8"/>
                <p:cNvGrpSpPr/>
                <p:nvPr/>
              </p:nvGrpSpPr>
              <p:grpSpPr>
                <a:xfrm>
                  <a:off x="672848" y="1992823"/>
                  <a:ext cx="1548669" cy="4002507"/>
                  <a:chOff x="330281" y="2114388"/>
                  <a:chExt cx="1548669" cy="4002507"/>
                </a:xfrm>
              </p:grpSpPr>
              <p:grpSp>
                <p:nvGrpSpPr>
                  <p:cNvPr id="354" name="Google Shape;354;p8"/>
                  <p:cNvGrpSpPr/>
                  <p:nvPr/>
                </p:nvGrpSpPr>
                <p:grpSpPr>
                  <a:xfrm>
                    <a:off x="330281" y="2114388"/>
                    <a:ext cx="570362" cy="3902767"/>
                    <a:chOff x="80390" y="1651379"/>
                    <a:chExt cx="453365" cy="3902767"/>
                  </a:xfrm>
                </p:grpSpPr>
                <p:sp>
                  <p:nvSpPr>
                    <p:cNvPr id="355" name="Google Shape;355;p8"/>
                    <p:cNvSpPr txBox="1"/>
                    <p:nvPr/>
                  </p:nvSpPr>
                  <p:spPr>
                    <a:xfrm>
                      <a:off x="95532" y="1651379"/>
                      <a:ext cx="42308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ZA" sz="1800" b="1" i="0" u="none" strike="noStrike" cap="none">
                          <a:solidFill>
                            <a:schemeClr val="lt1"/>
                          </a:solidFill>
                          <a:latin typeface="Calibri"/>
                          <a:ea typeface="Calibri"/>
                          <a:cs typeface="Calibri"/>
                          <a:sym typeface="Calibri"/>
                        </a:rPr>
                        <a:t>S</a:t>
                      </a:r>
                      <a:endParaRPr sz="1400" b="0" i="0" u="none" strike="noStrike" cap="none">
                        <a:solidFill>
                          <a:srgbClr val="000000"/>
                        </a:solidFill>
                        <a:latin typeface="Arial"/>
                        <a:ea typeface="Arial"/>
                        <a:cs typeface="Arial"/>
                        <a:sym typeface="Arial"/>
                      </a:endParaRPr>
                    </a:p>
                  </p:txBody>
                </p:sp>
                <p:sp>
                  <p:nvSpPr>
                    <p:cNvPr id="356" name="Google Shape;356;p8"/>
                    <p:cNvSpPr txBox="1"/>
                    <p:nvPr/>
                  </p:nvSpPr>
                  <p:spPr>
                    <a:xfrm>
                      <a:off x="87961" y="2240285"/>
                      <a:ext cx="42308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ZA" sz="1800" b="1" i="0" u="none" strike="noStrike" cap="none">
                          <a:solidFill>
                            <a:schemeClr val="lt1"/>
                          </a:solidFill>
                          <a:latin typeface="Calibri"/>
                          <a:ea typeface="Calibri"/>
                          <a:cs typeface="Calibri"/>
                          <a:sym typeface="Calibri"/>
                        </a:rPr>
                        <a:t>P</a:t>
                      </a:r>
                      <a:endParaRPr sz="1400" b="0" i="0" u="none" strike="noStrike" cap="none">
                        <a:solidFill>
                          <a:srgbClr val="000000"/>
                        </a:solidFill>
                        <a:latin typeface="Arial"/>
                        <a:ea typeface="Arial"/>
                        <a:cs typeface="Arial"/>
                        <a:sym typeface="Arial"/>
                      </a:endParaRPr>
                    </a:p>
                  </p:txBody>
                </p:sp>
                <p:sp>
                  <p:nvSpPr>
                    <p:cNvPr id="357" name="Google Shape;357;p8"/>
                    <p:cNvSpPr txBox="1"/>
                    <p:nvPr/>
                  </p:nvSpPr>
                  <p:spPr>
                    <a:xfrm>
                      <a:off x="87961" y="2829191"/>
                      <a:ext cx="42308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ZA" sz="1800" b="1" i="0" u="none" strike="noStrike" cap="none">
                          <a:solidFill>
                            <a:schemeClr val="lt1"/>
                          </a:solidFill>
                          <a:latin typeface="Calibri"/>
                          <a:ea typeface="Calibri"/>
                          <a:cs typeface="Calibri"/>
                          <a:sym typeface="Calibri"/>
                        </a:rPr>
                        <a:t>E</a:t>
                      </a:r>
                      <a:endParaRPr sz="1400" b="0" i="0" u="none" strike="noStrike" cap="none">
                        <a:solidFill>
                          <a:srgbClr val="000000"/>
                        </a:solidFill>
                        <a:latin typeface="Arial"/>
                        <a:ea typeface="Arial"/>
                        <a:cs typeface="Arial"/>
                        <a:sym typeface="Arial"/>
                      </a:endParaRPr>
                    </a:p>
                  </p:txBody>
                </p:sp>
                <p:sp>
                  <p:nvSpPr>
                    <p:cNvPr id="358" name="Google Shape;358;p8"/>
                    <p:cNvSpPr txBox="1"/>
                    <p:nvPr/>
                  </p:nvSpPr>
                  <p:spPr>
                    <a:xfrm>
                      <a:off x="87961" y="3418097"/>
                      <a:ext cx="42308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ZA" sz="1800" b="1"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sp>
                  <p:nvSpPr>
                    <p:cNvPr id="359" name="Google Shape;359;p8"/>
                    <p:cNvSpPr txBox="1"/>
                    <p:nvPr/>
                  </p:nvSpPr>
                  <p:spPr>
                    <a:xfrm>
                      <a:off x="110674" y="4007003"/>
                      <a:ext cx="42308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ZA" sz="1800" b="1" i="0" u="none" strike="noStrike" cap="none">
                          <a:solidFill>
                            <a:schemeClr val="lt1"/>
                          </a:solidFill>
                          <a:latin typeface="Calibri"/>
                          <a:ea typeface="Calibri"/>
                          <a:cs typeface="Calibri"/>
                          <a:sym typeface="Calibri"/>
                        </a:rPr>
                        <a:t>I</a:t>
                      </a:r>
                      <a:endParaRPr sz="1400" b="0" i="0" u="none" strike="noStrike" cap="none">
                        <a:solidFill>
                          <a:srgbClr val="000000"/>
                        </a:solidFill>
                        <a:latin typeface="Arial"/>
                        <a:ea typeface="Arial"/>
                        <a:cs typeface="Arial"/>
                        <a:sym typeface="Arial"/>
                      </a:endParaRPr>
                    </a:p>
                  </p:txBody>
                </p:sp>
                <p:sp>
                  <p:nvSpPr>
                    <p:cNvPr id="360" name="Google Shape;360;p8"/>
                    <p:cNvSpPr txBox="1"/>
                    <p:nvPr/>
                  </p:nvSpPr>
                  <p:spPr>
                    <a:xfrm>
                      <a:off x="80390" y="4595909"/>
                      <a:ext cx="42308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ZA" sz="1800" b="1"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361" name="Google Shape;361;p8"/>
                    <p:cNvSpPr txBox="1"/>
                    <p:nvPr/>
                  </p:nvSpPr>
                  <p:spPr>
                    <a:xfrm>
                      <a:off x="102201" y="5184814"/>
                      <a:ext cx="42308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ZA" sz="1800" b="1" i="0" u="none" strike="noStrike" cap="none">
                          <a:solidFill>
                            <a:schemeClr val="lt1"/>
                          </a:solidFill>
                          <a:latin typeface="Calibri"/>
                          <a:ea typeface="Calibri"/>
                          <a:cs typeface="Calibri"/>
                          <a:sym typeface="Calibri"/>
                        </a:rPr>
                        <a:t>L</a:t>
                      </a:r>
                      <a:endParaRPr sz="1400" b="0" i="0" u="none" strike="noStrike" cap="none">
                        <a:solidFill>
                          <a:srgbClr val="000000"/>
                        </a:solidFill>
                        <a:latin typeface="Arial"/>
                        <a:ea typeface="Arial"/>
                        <a:cs typeface="Arial"/>
                        <a:sym typeface="Arial"/>
                      </a:endParaRPr>
                    </a:p>
                  </p:txBody>
                </p:sp>
              </p:grpSp>
              <p:sp>
                <p:nvSpPr>
                  <p:cNvPr id="362" name="Google Shape;362;p8"/>
                  <p:cNvSpPr txBox="1"/>
                  <p:nvPr/>
                </p:nvSpPr>
                <p:spPr>
                  <a:xfrm>
                    <a:off x="615462" y="2122327"/>
                    <a:ext cx="1071569" cy="4361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1" i="0" u="none" strike="noStrike" cap="none">
                        <a:solidFill>
                          <a:srgbClr val="3E154D"/>
                        </a:solidFill>
                        <a:latin typeface="Montserrat"/>
                        <a:ea typeface="Montserrat"/>
                        <a:cs typeface="Montserrat"/>
                        <a:sym typeface="Montserrat"/>
                      </a:rPr>
                      <a:t>Social Interaction</a:t>
                    </a:r>
                    <a:endParaRPr sz="1400" b="0" i="0" u="none" strike="noStrike" cap="none">
                      <a:solidFill>
                        <a:srgbClr val="000000"/>
                      </a:solidFill>
                      <a:latin typeface="Arial"/>
                      <a:ea typeface="Arial"/>
                      <a:cs typeface="Arial"/>
                      <a:sym typeface="Arial"/>
                    </a:endParaRPr>
                  </a:p>
                </p:txBody>
              </p:sp>
              <p:sp>
                <p:nvSpPr>
                  <p:cNvPr id="363" name="Google Shape;363;p8"/>
                  <p:cNvSpPr txBox="1"/>
                  <p:nvPr/>
                </p:nvSpPr>
                <p:spPr>
                  <a:xfrm>
                    <a:off x="615462" y="2796992"/>
                    <a:ext cx="932380" cy="277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1" i="0" u="none" strike="noStrike" cap="none">
                        <a:solidFill>
                          <a:srgbClr val="3E154D"/>
                        </a:solidFill>
                        <a:latin typeface="Montserrat"/>
                        <a:ea typeface="Montserrat"/>
                        <a:cs typeface="Montserrat"/>
                        <a:sym typeface="Montserrat"/>
                      </a:rPr>
                      <a:t>Purpose</a:t>
                    </a:r>
                    <a:endParaRPr sz="1400" b="0" i="0" u="none" strike="noStrike" cap="none">
                      <a:solidFill>
                        <a:srgbClr val="000000"/>
                      </a:solidFill>
                      <a:latin typeface="Arial"/>
                      <a:ea typeface="Arial"/>
                      <a:cs typeface="Arial"/>
                      <a:sym typeface="Arial"/>
                    </a:endParaRPr>
                  </a:p>
                </p:txBody>
              </p:sp>
              <p:sp>
                <p:nvSpPr>
                  <p:cNvPr id="364" name="Google Shape;364;p8"/>
                  <p:cNvSpPr txBox="1"/>
                  <p:nvPr/>
                </p:nvSpPr>
                <p:spPr>
                  <a:xfrm>
                    <a:off x="615462" y="3364169"/>
                    <a:ext cx="1027923" cy="2683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1" i="0" u="none" strike="noStrike" cap="none">
                        <a:solidFill>
                          <a:srgbClr val="3E154D"/>
                        </a:solidFill>
                        <a:latin typeface="Montserrat"/>
                        <a:ea typeface="Montserrat"/>
                        <a:cs typeface="Montserrat"/>
                        <a:sym typeface="Montserrat"/>
                      </a:rPr>
                      <a:t>Enjoyment</a:t>
                    </a:r>
                    <a:endParaRPr sz="1400" b="0" i="0" u="none" strike="noStrike" cap="none">
                      <a:solidFill>
                        <a:srgbClr val="000000"/>
                      </a:solidFill>
                      <a:latin typeface="Arial"/>
                      <a:ea typeface="Arial"/>
                      <a:cs typeface="Arial"/>
                      <a:sym typeface="Arial"/>
                    </a:endParaRPr>
                  </a:p>
                </p:txBody>
              </p:sp>
              <p:sp>
                <p:nvSpPr>
                  <p:cNvPr id="365" name="Google Shape;365;p8"/>
                  <p:cNvSpPr txBox="1"/>
                  <p:nvPr/>
                </p:nvSpPr>
                <p:spPr>
                  <a:xfrm>
                    <a:off x="615462" y="3964903"/>
                    <a:ext cx="992643" cy="2683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1" i="0" u="none" strike="noStrike" cap="none">
                        <a:solidFill>
                          <a:srgbClr val="3E154D"/>
                        </a:solidFill>
                        <a:latin typeface="Montserrat"/>
                        <a:ea typeface="Montserrat"/>
                        <a:cs typeface="Montserrat"/>
                        <a:sym typeface="Montserrat"/>
                      </a:rPr>
                      <a:t>Curiosity</a:t>
                    </a:r>
                    <a:endParaRPr sz="1400" b="0" i="0" u="none" strike="noStrike" cap="none">
                      <a:solidFill>
                        <a:srgbClr val="000000"/>
                      </a:solidFill>
                      <a:latin typeface="Arial"/>
                      <a:ea typeface="Arial"/>
                      <a:cs typeface="Arial"/>
                      <a:sym typeface="Arial"/>
                    </a:endParaRPr>
                  </a:p>
                </p:txBody>
              </p:sp>
              <p:sp>
                <p:nvSpPr>
                  <p:cNvPr id="366" name="Google Shape;366;p8"/>
                  <p:cNvSpPr txBox="1"/>
                  <p:nvPr/>
                </p:nvSpPr>
                <p:spPr>
                  <a:xfrm>
                    <a:off x="632067" y="4549913"/>
                    <a:ext cx="911456" cy="2683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1" i="0" u="none" strike="noStrike" cap="none">
                        <a:solidFill>
                          <a:srgbClr val="3E154D"/>
                        </a:solidFill>
                        <a:latin typeface="Montserrat"/>
                        <a:ea typeface="Montserrat"/>
                        <a:cs typeface="Montserrat"/>
                        <a:sym typeface="Montserrat"/>
                      </a:rPr>
                      <a:t>Iteration</a:t>
                    </a:r>
                    <a:endParaRPr sz="1400" b="0" i="0" u="none" strike="noStrike" cap="none">
                      <a:solidFill>
                        <a:srgbClr val="000000"/>
                      </a:solidFill>
                      <a:latin typeface="Arial"/>
                      <a:ea typeface="Arial"/>
                      <a:cs typeface="Arial"/>
                      <a:sym typeface="Arial"/>
                    </a:endParaRPr>
                  </a:p>
                </p:txBody>
              </p:sp>
              <p:sp>
                <p:nvSpPr>
                  <p:cNvPr id="367" name="Google Shape;367;p8"/>
                  <p:cNvSpPr txBox="1"/>
                  <p:nvPr/>
                </p:nvSpPr>
                <p:spPr>
                  <a:xfrm>
                    <a:off x="634512" y="5045864"/>
                    <a:ext cx="1244438" cy="4503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1" i="0" u="none" strike="noStrike" cap="none">
                        <a:solidFill>
                          <a:srgbClr val="3E154D"/>
                        </a:solidFill>
                        <a:latin typeface="Montserrat"/>
                        <a:ea typeface="Montserrat"/>
                        <a:cs typeface="Montserrat"/>
                        <a:sym typeface="Montserrat"/>
                      </a:rPr>
                      <a:t>Active Engagement </a:t>
                    </a:r>
                    <a:endParaRPr sz="1400" b="0" i="0" u="none" strike="noStrike" cap="none">
                      <a:solidFill>
                        <a:srgbClr val="000000"/>
                      </a:solidFill>
                      <a:latin typeface="Arial"/>
                      <a:ea typeface="Arial"/>
                      <a:cs typeface="Arial"/>
                      <a:sym typeface="Arial"/>
                    </a:endParaRPr>
                  </a:p>
                </p:txBody>
              </p:sp>
              <p:sp>
                <p:nvSpPr>
                  <p:cNvPr id="368" name="Google Shape;368;p8"/>
                  <p:cNvSpPr txBox="1"/>
                  <p:nvPr/>
                </p:nvSpPr>
                <p:spPr>
                  <a:xfrm>
                    <a:off x="615462" y="5680789"/>
                    <a:ext cx="1008097" cy="4361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ZA" sz="1000" b="1" i="0" u="none" strike="noStrike" cap="none">
                        <a:solidFill>
                          <a:srgbClr val="3E154D"/>
                        </a:solidFill>
                        <a:latin typeface="Montserrat"/>
                        <a:ea typeface="Montserrat"/>
                        <a:cs typeface="Montserrat"/>
                        <a:sym typeface="Montserrat"/>
                      </a:rPr>
                      <a:t>Learner centred </a:t>
                    </a:r>
                    <a:endParaRPr sz="1400" b="0" i="0" u="none" strike="noStrike" cap="none">
                      <a:solidFill>
                        <a:srgbClr val="000000"/>
                      </a:solidFill>
                      <a:latin typeface="Arial"/>
                      <a:ea typeface="Arial"/>
                      <a:cs typeface="Arial"/>
                      <a:sym typeface="Arial"/>
                    </a:endParaRPr>
                  </a:p>
                </p:txBody>
              </p:sp>
            </p:grpSp>
          </p:grpSp>
          <p:pic>
            <p:nvPicPr>
              <p:cNvPr id="369" name="Google Shape;369;p8"/>
              <p:cNvPicPr preferRelativeResize="0"/>
              <p:nvPr/>
            </p:nvPicPr>
            <p:blipFill rotWithShape="1">
              <a:blip r:embed="rId10">
                <a:alphaModFix/>
              </a:blip>
              <a:srcRect/>
              <a:stretch/>
            </p:blipFill>
            <p:spPr>
              <a:xfrm>
                <a:off x="12473133" y="2451320"/>
                <a:ext cx="450977" cy="456655"/>
              </a:xfrm>
              <a:prstGeom prst="rect">
                <a:avLst/>
              </a:prstGeom>
              <a:noFill/>
              <a:ln>
                <a:noFill/>
              </a:ln>
            </p:spPr>
          </p:pic>
          <p:pic>
            <p:nvPicPr>
              <p:cNvPr id="370" name="Google Shape;370;p8"/>
              <p:cNvPicPr preferRelativeResize="0"/>
              <p:nvPr/>
            </p:nvPicPr>
            <p:blipFill rotWithShape="1">
              <a:blip r:embed="rId11">
                <a:alphaModFix/>
              </a:blip>
              <a:srcRect/>
              <a:stretch/>
            </p:blipFill>
            <p:spPr>
              <a:xfrm>
                <a:off x="12516462" y="5534939"/>
                <a:ext cx="424213" cy="386926"/>
              </a:xfrm>
              <a:prstGeom prst="rect">
                <a:avLst/>
              </a:prstGeom>
              <a:noFill/>
              <a:ln>
                <a:noFill/>
              </a:ln>
            </p:spPr>
          </p:pic>
          <p:pic>
            <p:nvPicPr>
              <p:cNvPr id="371" name="Google Shape;371;p8"/>
              <p:cNvPicPr preferRelativeResize="0"/>
              <p:nvPr/>
            </p:nvPicPr>
            <p:blipFill rotWithShape="1">
              <a:blip r:embed="rId12">
                <a:alphaModFix/>
              </a:blip>
              <a:srcRect/>
              <a:stretch/>
            </p:blipFill>
            <p:spPr>
              <a:xfrm>
                <a:off x="12486102" y="4900816"/>
                <a:ext cx="454573" cy="414618"/>
              </a:xfrm>
              <a:prstGeom prst="rect">
                <a:avLst/>
              </a:prstGeom>
              <a:noFill/>
              <a:ln>
                <a:noFill/>
              </a:ln>
            </p:spPr>
          </p:pic>
          <p:pic>
            <p:nvPicPr>
              <p:cNvPr id="372" name="Google Shape;372;p8"/>
              <p:cNvPicPr preferRelativeResize="0"/>
              <p:nvPr/>
            </p:nvPicPr>
            <p:blipFill rotWithShape="1">
              <a:blip r:embed="rId13">
                <a:alphaModFix/>
              </a:blip>
              <a:srcRect/>
              <a:stretch/>
            </p:blipFill>
            <p:spPr>
              <a:xfrm>
                <a:off x="12496505" y="1923969"/>
                <a:ext cx="425218" cy="399661"/>
              </a:xfrm>
              <a:prstGeom prst="rect">
                <a:avLst/>
              </a:prstGeom>
              <a:noFill/>
              <a:ln>
                <a:noFill/>
              </a:ln>
            </p:spPr>
          </p:pic>
          <p:pic>
            <p:nvPicPr>
              <p:cNvPr id="373" name="Google Shape;373;p8"/>
              <p:cNvPicPr preferRelativeResize="0"/>
              <p:nvPr/>
            </p:nvPicPr>
            <p:blipFill rotWithShape="1">
              <a:blip r:embed="rId14">
                <a:alphaModFix/>
              </a:blip>
              <a:srcRect/>
              <a:stretch/>
            </p:blipFill>
            <p:spPr>
              <a:xfrm>
                <a:off x="12529299" y="2954391"/>
                <a:ext cx="365759" cy="546161"/>
              </a:xfrm>
              <a:prstGeom prst="rect">
                <a:avLst/>
              </a:prstGeom>
              <a:noFill/>
              <a:ln>
                <a:noFill/>
              </a:ln>
            </p:spPr>
          </p:pic>
          <p:pic>
            <p:nvPicPr>
              <p:cNvPr id="374" name="Google Shape;374;p8"/>
              <p:cNvPicPr preferRelativeResize="0"/>
              <p:nvPr/>
            </p:nvPicPr>
            <p:blipFill rotWithShape="1">
              <a:blip r:embed="rId15">
                <a:alphaModFix/>
              </a:blip>
              <a:srcRect/>
              <a:stretch/>
            </p:blipFill>
            <p:spPr>
              <a:xfrm>
                <a:off x="12525988" y="3641165"/>
                <a:ext cx="388598" cy="449242"/>
              </a:xfrm>
              <a:prstGeom prst="rect">
                <a:avLst/>
              </a:prstGeom>
              <a:noFill/>
              <a:ln>
                <a:noFill/>
              </a:ln>
            </p:spPr>
          </p:pic>
          <p:pic>
            <p:nvPicPr>
              <p:cNvPr id="375" name="Google Shape;375;p8"/>
              <p:cNvPicPr preferRelativeResize="0"/>
              <p:nvPr/>
            </p:nvPicPr>
            <p:blipFill rotWithShape="1">
              <a:blip r:embed="rId16">
                <a:alphaModFix/>
              </a:blip>
              <a:srcRect/>
              <a:stretch/>
            </p:blipFill>
            <p:spPr>
              <a:xfrm>
                <a:off x="12473133" y="4252978"/>
                <a:ext cx="478819" cy="469698"/>
              </a:xfrm>
              <a:prstGeom prst="rect">
                <a:avLst/>
              </a:prstGeom>
              <a:noFill/>
              <a:ln>
                <a:noFill/>
              </a:ln>
            </p:spPr>
          </p:pic>
        </p:grpSp>
        <p:sp>
          <p:nvSpPr>
            <p:cNvPr id="376" name="Google Shape;376;p8"/>
            <p:cNvSpPr txBox="1"/>
            <p:nvPr/>
          </p:nvSpPr>
          <p:spPr>
            <a:xfrm>
              <a:off x="3650918" y="5453588"/>
              <a:ext cx="3309246"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ZA" sz="1800" b="1" i="0" u="none" strike="noStrike" cap="none">
                  <a:solidFill>
                    <a:schemeClr val="dk1"/>
                  </a:solidFill>
                  <a:latin typeface="Calibri"/>
                  <a:ea typeface="Calibri"/>
                  <a:cs typeface="Calibri"/>
                  <a:sym typeface="Calibri"/>
                </a:rPr>
                <a:t>ACTIVATED</a:t>
              </a:r>
              <a:r>
                <a:rPr lang="en-ZA"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ZA" sz="1800" b="1" i="1" u="none" strike="noStrike" cap="none">
                  <a:solidFill>
                    <a:schemeClr val="dk1"/>
                  </a:solidFill>
                  <a:latin typeface="Calibri"/>
                  <a:ea typeface="Calibri"/>
                  <a:cs typeface="Calibri"/>
                  <a:sym typeface="Calibri"/>
                </a:rPr>
                <a:t>Play</a:t>
              </a:r>
              <a:r>
                <a:rPr lang="en-ZA"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7" name="Google Shape;377;p8"/>
          <p:cNvGrpSpPr/>
          <p:nvPr/>
        </p:nvGrpSpPr>
        <p:grpSpPr>
          <a:xfrm>
            <a:off x="5814577" y="2791966"/>
            <a:ext cx="3309246" cy="4247676"/>
            <a:chOff x="6013200" y="2148325"/>
            <a:chExt cx="3309246" cy="4247676"/>
          </a:xfrm>
        </p:grpSpPr>
        <p:pic>
          <p:nvPicPr>
            <p:cNvPr id="378" name="Google Shape;378;p8"/>
            <p:cNvPicPr preferRelativeResize="0"/>
            <p:nvPr/>
          </p:nvPicPr>
          <p:blipFill rotWithShape="1">
            <a:blip r:embed="rId17">
              <a:alphaModFix/>
            </a:blip>
            <a:srcRect/>
            <a:stretch/>
          </p:blipFill>
          <p:spPr>
            <a:xfrm>
              <a:off x="6706741" y="2148325"/>
              <a:ext cx="2248554" cy="2836739"/>
            </a:xfrm>
            <a:prstGeom prst="rect">
              <a:avLst/>
            </a:prstGeom>
            <a:noFill/>
            <a:ln>
              <a:noFill/>
            </a:ln>
          </p:spPr>
        </p:pic>
        <p:sp>
          <p:nvSpPr>
            <p:cNvPr id="379" name="Google Shape;379;p8"/>
            <p:cNvSpPr txBox="1"/>
            <p:nvPr/>
          </p:nvSpPr>
          <p:spPr>
            <a:xfrm>
              <a:off x="6013200" y="5472671"/>
              <a:ext cx="3309246"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ZA" sz="1800" b="1" i="0" u="none" strike="noStrike" cap="none">
                  <a:solidFill>
                    <a:schemeClr val="dk1"/>
                  </a:solidFill>
                  <a:latin typeface="Calibri"/>
                  <a:ea typeface="Calibri"/>
                  <a:cs typeface="Calibri"/>
                  <a:sym typeface="Calibri"/>
                </a:rPr>
                <a:t>FACILIATATED</a:t>
              </a:r>
              <a:r>
                <a:rPr lang="en-ZA"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ZA" sz="1800" b="1" i="1" u="none" strike="noStrike" cap="none">
                  <a:solidFill>
                    <a:schemeClr val="dk1"/>
                  </a:solidFill>
                  <a:latin typeface="Calibri"/>
                  <a:ea typeface="Calibri"/>
                  <a:cs typeface="Calibri"/>
                  <a:sym typeface="Calibri"/>
                </a:rPr>
                <a:t>Teacher</a:t>
              </a:r>
              <a:r>
                <a:rPr lang="en-ZA"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80" name="Google Shape;380;p8"/>
          <p:cNvGrpSpPr/>
          <p:nvPr/>
        </p:nvGrpSpPr>
        <p:grpSpPr>
          <a:xfrm>
            <a:off x="8882754" y="3053035"/>
            <a:ext cx="3309246" cy="3811273"/>
            <a:chOff x="8818710" y="2554758"/>
            <a:chExt cx="3309246" cy="3811273"/>
          </a:xfrm>
        </p:grpSpPr>
        <p:sp>
          <p:nvSpPr>
            <p:cNvPr id="381" name="Google Shape;381;p8"/>
            <p:cNvSpPr txBox="1"/>
            <p:nvPr/>
          </p:nvSpPr>
          <p:spPr>
            <a:xfrm>
              <a:off x="8818710" y="5442701"/>
              <a:ext cx="3309246"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ZA" sz="1800" b="1" i="0" u="none" strike="noStrike" cap="none">
                  <a:solidFill>
                    <a:schemeClr val="dk1"/>
                  </a:solidFill>
                  <a:latin typeface="Calibri"/>
                  <a:ea typeface="Calibri"/>
                  <a:cs typeface="Calibri"/>
                  <a:sym typeface="Calibri"/>
                </a:rPr>
                <a:t>EQUIPPED</a:t>
              </a:r>
              <a:r>
                <a:rPr lang="en-ZA"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ZA" sz="1800" b="1" i="1" u="none" strike="noStrike" cap="none">
                  <a:solidFill>
                    <a:schemeClr val="dk1"/>
                  </a:solidFill>
                  <a:latin typeface="Calibri"/>
                  <a:ea typeface="Calibri"/>
                  <a:cs typeface="Calibri"/>
                  <a:sym typeface="Calibri"/>
                </a:rPr>
                <a:t>With tools and pedagogy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82" name="Google Shape;382;p8"/>
            <p:cNvPicPr preferRelativeResize="0"/>
            <p:nvPr/>
          </p:nvPicPr>
          <p:blipFill rotWithShape="1">
            <a:blip r:embed="rId18">
              <a:alphaModFix/>
            </a:blip>
            <a:srcRect t="64990" r="54837"/>
            <a:stretch/>
          </p:blipFill>
          <p:spPr>
            <a:xfrm>
              <a:off x="9091877" y="2554758"/>
              <a:ext cx="3036079" cy="2603757"/>
            </a:xfrm>
            <a:prstGeom prst="rect">
              <a:avLst/>
            </a:prstGeom>
            <a:noFill/>
            <a:ln>
              <a:noFill/>
            </a:ln>
          </p:spPr>
        </p:pic>
      </p:grpSp>
      <p:sp>
        <p:nvSpPr>
          <p:cNvPr id="383" name="Google Shape;383;p8"/>
          <p:cNvSpPr txBox="1"/>
          <p:nvPr/>
        </p:nvSpPr>
        <p:spPr>
          <a:xfrm>
            <a:off x="836177" y="1423591"/>
            <a:ext cx="964075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ZA" sz="2400" b="1" i="1" u="none" strike="noStrike" cap="none">
                <a:solidFill>
                  <a:schemeClr val="dk1"/>
                </a:solidFill>
                <a:latin typeface="Calibri"/>
                <a:ea typeface="Calibri"/>
                <a:cs typeface="Calibri"/>
                <a:sym typeface="Calibri"/>
              </a:rPr>
              <a:t>Playful project-based learning </a:t>
            </a:r>
            <a:endParaRPr sz="2400" b="1" i="1"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
                                        </p:tgtEl>
                                        <p:attrNameLst>
                                          <p:attrName>style.visibility</p:attrName>
                                        </p:attrNameLst>
                                      </p:cBhvr>
                                      <p:to>
                                        <p:strVal val="visible"/>
                                      </p:to>
                                    </p:set>
                                    <p:animEffect transition="in" filter="fade">
                                      <p:cBhvr>
                                        <p:cTn id="7" dur="1000"/>
                                        <p:tgtEl>
                                          <p:spTgt spid="3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9"/>
                                        </p:tgtEl>
                                        <p:attrNameLst>
                                          <p:attrName>style.visibility</p:attrName>
                                        </p:attrNameLst>
                                      </p:cBhvr>
                                      <p:to>
                                        <p:strVal val="visible"/>
                                      </p:to>
                                    </p:set>
                                    <p:animEffect transition="in" filter="fade">
                                      <p:cBhvr>
                                        <p:cTn id="12" dur="1000"/>
                                        <p:tgtEl>
                                          <p:spTgt spid="3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7"/>
                                        </p:tgtEl>
                                        <p:attrNameLst>
                                          <p:attrName>style.visibility</p:attrName>
                                        </p:attrNameLst>
                                      </p:cBhvr>
                                      <p:to>
                                        <p:strVal val="visible"/>
                                      </p:to>
                                    </p:set>
                                    <p:animEffect transition="in" filter="fade">
                                      <p:cBhvr>
                                        <p:cTn id="17" dur="1000"/>
                                        <p:tgtEl>
                                          <p:spTgt spid="37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0"/>
                                        </p:tgtEl>
                                        <p:attrNameLst>
                                          <p:attrName>style.visibility</p:attrName>
                                        </p:attrNameLst>
                                      </p:cBhvr>
                                      <p:to>
                                        <p:strVal val="visible"/>
                                      </p:to>
                                    </p:set>
                                    <p:animEffect transition="in" filter="fade">
                                      <p:cBhvr>
                                        <p:cTn id="22" dur="1000"/>
                                        <p:tgtEl>
                                          <p:spTgt spid="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E3 2">
      <a:dk1>
        <a:srgbClr val="000000"/>
      </a:dk1>
      <a:lt1>
        <a:srgbClr val="FFFFFF"/>
      </a:lt1>
      <a:dk2>
        <a:srgbClr val="44546A"/>
      </a:dk2>
      <a:lt2>
        <a:srgbClr val="E7E6E6"/>
      </a:lt2>
      <a:accent1>
        <a:srgbClr val="4B5EC4"/>
      </a:accent1>
      <a:accent2>
        <a:srgbClr val="ED3D8E"/>
      </a:accent2>
      <a:accent3>
        <a:srgbClr val="F7D208"/>
      </a:accent3>
      <a:accent4>
        <a:srgbClr val="0091CF"/>
      </a:accent4>
      <a:accent5>
        <a:srgbClr val="A0A4CF"/>
      </a:accent5>
      <a:accent6>
        <a:srgbClr val="D7D9EB"/>
      </a:accent6>
      <a:hlink>
        <a:srgbClr val="0091CF"/>
      </a:hlink>
      <a:folHlink>
        <a:srgbClr val="A3A3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11581</Words>
  <Application>Microsoft Office PowerPoint</Application>
  <PresentationFormat>Widescreen</PresentationFormat>
  <Paragraphs>895</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Montserrat</vt:lpstr>
      <vt:lpstr>Arial</vt:lpstr>
      <vt:lpstr>Calibri</vt:lpstr>
      <vt:lpstr>Montserrat Light</vt:lpstr>
      <vt:lpstr>Montserrat SemiBold</vt:lpstr>
      <vt:lpstr>Montserrat Medium</vt:lpstr>
      <vt:lpstr>Office Theme</vt:lpstr>
      <vt:lpstr>PLAYFUL PROJECT BASED LEARNING  LET’S GET STARTED – TOPIC 3</vt:lpstr>
      <vt:lpstr>PowerPoint Presentation</vt:lpstr>
      <vt:lpstr>PowerPoint Presentation</vt:lpstr>
      <vt:lpstr>PART ONE </vt:lpstr>
      <vt:lpstr>What is Playful Project-Based Learning?</vt:lpstr>
      <vt:lpstr>What is the difference between a project and project-based learning?</vt:lpstr>
      <vt:lpstr>How does PPBL work in the classroom? </vt:lpstr>
      <vt:lpstr>The E³ essential project design elements</vt:lpstr>
      <vt:lpstr>So what does this uniquely South African Approach look like? </vt:lpstr>
      <vt:lpstr>PowerPoint Presentation</vt:lpstr>
      <vt:lpstr>PowerPoint Presentation</vt:lpstr>
      <vt:lpstr>PowerPoint Presentation</vt:lpstr>
      <vt:lpstr>Its Quiz time</vt:lpstr>
      <vt:lpstr>PowerPoint Presentation</vt:lpstr>
      <vt:lpstr>PowerPoint Presentation</vt:lpstr>
      <vt:lpstr>PowerPoint Presentation</vt:lpstr>
      <vt:lpstr>Questions and Answers</vt:lpstr>
      <vt:lpstr>Tea Time</vt:lpstr>
      <vt:lpstr>PART TWO</vt:lpstr>
      <vt:lpstr>Getting started with my maths project –  Michelle Van den Nieuwenhoff – Brebner Primary School </vt:lpstr>
      <vt:lpstr>Lets hear from Michelle herself</vt:lpstr>
      <vt:lpstr>Keeping learners motivated by using the  E³ essential project design elements  </vt:lpstr>
      <vt:lpstr>Overcoming challenges</vt:lpstr>
      <vt:lpstr>Seeing real excitement </vt:lpstr>
      <vt:lpstr>Would I do it again, ABSOLUTELY!</vt:lpstr>
      <vt:lpstr>Activity Time</vt:lpstr>
      <vt:lpstr>PowerPoint Presentation</vt:lpstr>
      <vt:lpstr>PowerPoint Presentation</vt:lpstr>
      <vt:lpstr>Questions and Answers</vt:lpstr>
      <vt:lpstr>PART THREE</vt:lpstr>
      <vt:lpstr>Assessment in project-based learning</vt:lpstr>
      <vt:lpstr>Supporting deep learning within Project-Based Learning</vt:lpstr>
      <vt:lpstr>PowerPoint Presentation</vt:lpstr>
      <vt:lpstr>How to scaffold: differentiated Instruction for Project-based Learning</vt:lpstr>
      <vt:lpstr>Supporting deeper learning in PBL: Classroom Management and group work</vt:lpstr>
      <vt:lpstr>Questions and Answers</vt:lpstr>
      <vt:lpstr>www.ecubed-dbe.org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PLAYFUL PROJECT BASED LEARNING  DAY 2</dc:title>
  <dc:creator>Susie Spies</dc:creator>
  <cp:lastModifiedBy>Patula Dagee</cp:lastModifiedBy>
  <cp:revision>13</cp:revision>
  <cp:lastPrinted>2021-05-15T05:47:25Z</cp:lastPrinted>
  <dcterms:created xsi:type="dcterms:W3CDTF">2021-05-05T18:55:49Z</dcterms:created>
  <dcterms:modified xsi:type="dcterms:W3CDTF">2021-05-31T14:18:48Z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0x010100EFCA9C04FAB5074B8968FF1FFABE7CF4</vt:lpwstr>
  </property>
</Properties>
</file>