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 id="2147483686" r:id="rId3"/>
  </p:sldMasterIdLst>
  <p:notesMasterIdLst>
    <p:notesMasterId r:id="rId29"/>
  </p:notesMasterIdLst>
  <p:handoutMasterIdLst>
    <p:handoutMasterId r:id="rId30"/>
  </p:handoutMasterIdLst>
  <p:sldIdLst>
    <p:sldId id="256" r:id="rId4"/>
    <p:sldId id="318" r:id="rId5"/>
    <p:sldId id="281" r:id="rId6"/>
    <p:sldId id="287" r:id="rId7"/>
    <p:sldId id="297" r:id="rId8"/>
    <p:sldId id="316" r:id="rId9"/>
    <p:sldId id="315" r:id="rId10"/>
    <p:sldId id="320" r:id="rId11"/>
    <p:sldId id="302" r:id="rId12"/>
    <p:sldId id="303" r:id="rId13"/>
    <p:sldId id="304" r:id="rId14"/>
    <p:sldId id="317" r:id="rId15"/>
    <p:sldId id="306" r:id="rId16"/>
    <p:sldId id="321" r:id="rId17"/>
    <p:sldId id="308" r:id="rId18"/>
    <p:sldId id="311" r:id="rId19"/>
    <p:sldId id="285" r:id="rId20"/>
    <p:sldId id="319" r:id="rId21"/>
    <p:sldId id="312" r:id="rId22"/>
    <p:sldId id="282" r:id="rId23"/>
    <p:sldId id="283" r:id="rId24"/>
    <p:sldId id="313" r:id="rId25"/>
    <p:sldId id="314" r:id="rId26"/>
    <p:sldId id="288" r:id="rId27"/>
    <p:sldId id="260" r:id="rId28"/>
  </p:sldIdLst>
  <p:sldSz cx="12192000" cy="6858000"/>
  <p:notesSz cx="8972550" cy="7102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2A5AB48-994B-4548-80F6-6FFF77707A3D}">
          <p14:sldIdLst>
            <p14:sldId id="256"/>
            <p14:sldId id="318"/>
            <p14:sldId id="281"/>
            <p14:sldId id="287"/>
            <p14:sldId id="297"/>
            <p14:sldId id="316"/>
            <p14:sldId id="315"/>
            <p14:sldId id="320"/>
            <p14:sldId id="302"/>
            <p14:sldId id="303"/>
            <p14:sldId id="304"/>
            <p14:sldId id="317"/>
            <p14:sldId id="306"/>
            <p14:sldId id="321"/>
            <p14:sldId id="308"/>
            <p14:sldId id="311"/>
            <p14:sldId id="285"/>
            <p14:sldId id="319"/>
            <p14:sldId id="312"/>
            <p14:sldId id="282"/>
            <p14:sldId id="283"/>
            <p14:sldId id="313"/>
            <p14:sldId id="314"/>
            <p14:sldId id="288"/>
            <p14:sldId id="26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C1467"/>
    <a:srgbClr val="0072CE"/>
    <a:srgbClr val="FFFFFF"/>
    <a:srgbClr val="D8D9EB"/>
    <a:srgbClr val="4B5E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1401"/>
    <p:restoredTop sz="25628" autoAdjust="0"/>
  </p:normalViewPr>
  <p:slideViewPr>
    <p:cSldViewPr snapToGrid="0" snapToObjects="1">
      <p:cViewPr varScale="1">
        <p:scale>
          <a:sx n="22" d="100"/>
          <a:sy n="22" d="100"/>
        </p:scale>
        <p:origin x="2150" y="2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86" d="100"/>
          <a:sy n="86" d="100"/>
        </p:scale>
        <p:origin x="2088" y="5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handoutMaster" Target="handoutMasters/handoutMaster1.xml"/><Relationship Id="rId8"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E2C-4E48-B4A3-89AD98FD43AC}"/>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E2C-4E48-B4A3-89AD98FD43AC}"/>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E2C-4E48-B4A3-89AD98FD43AC}"/>
            </c:ext>
          </c:extLst>
        </c:ser>
        <c:dLbls>
          <c:showLegendKey val="0"/>
          <c:showVal val="0"/>
          <c:showCatName val="0"/>
          <c:showSerName val="0"/>
          <c:showPercent val="0"/>
          <c:showBubbleSize val="0"/>
        </c:dLbls>
        <c:gapWidth val="219"/>
        <c:overlap val="-27"/>
        <c:axId val="354283960"/>
        <c:axId val="511594544"/>
      </c:barChart>
      <c:catAx>
        <c:axId val="354283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511594544"/>
        <c:crosses val="autoZero"/>
        <c:auto val="1"/>
        <c:lblAlgn val="ctr"/>
        <c:lblOffset val="100"/>
        <c:noMultiLvlLbl val="0"/>
      </c:catAx>
      <c:valAx>
        <c:axId val="511594544"/>
        <c:scaling>
          <c:orientation val="minMax"/>
        </c:scaling>
        <c:delete val="0"/>
        <c:axPos val="l"/>
        <c:majorGridlines>
          <c:spPr>
            <a:ln w="9525" cap="flat" cmpd="sng" algn="ctr">
              <a:solidFill>
                <a:schemeClr val="accent2"/>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4283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FB5E9D-4C3C-4A5D-A282-6C218AF2A8DB}" type="doc">
      <dgm:prSet loTypeId="urn:microsoft.com/office/officeart/2005/8/layout/hList9" loCatId="list" qsTypeId="urn:microsoft.com/office/officeart/2005/8/quickstyle/simple1" qsCatId="simple" csTypeId="urn:microsoft.com/office/officeart/2005/8/colors/accent1_2" csCatId="accent1" phldr="0"/>
      <dgm:spPr/>
      <dgm:t>
        <a:bodyPr/>
        <a:lstStyle/>
        <a:p>
          <a:endParaRPr lang="en-ZA"/>
        </a:p>
      </dgm:t>
    </dgm:pt>
    <dgm:pt modelId="{43642E5B-A7EC-4099-B845-B922ED0DE404}">
      <dgm:prSet phldrT="[Text]" phldr="1"/>
      <dgm:spPr/>
      <dgm:t>
        <a:bodyPr/>
        <a:lstStyle/>
        <a:p>
          <a:endParaRPr lang="en-ZA"/>
        </a:p>
      </dgm:t>
    </dgm:pt>
    <dgm:pt modelId="{B3DF2326-41FC-4F32-ADD2-0F986E4EAB8D}" type="parTrans" cxnId="{BB2F618C-94AC-42FF-A2B1-B2DA05BA9C9F}">
      <dgm:prSet/>
      <dgm:spPr/>
      <dgm:t>
        <a:bodyPr/>
        <a:lstStyle/>
        <a:p>
          <a:endParaRPr lang="en-ZA"/>
        </a:p>
      </dgm:t>
    </dgm:pt>
    <dgm:pt modelId="{B6C2D832-71AA-4577-BD85-35FFE5A5B38D}" type="sibTrans" cxnId="{BB2F618C-94AC-42FF-A2B1-B2DA05BA9C9F}">
      <dgm:prSet/>
      <dgm:spPr/>
      <dgm:t>
        <a:bodyPr/>
        <a:lstStyle/>
        <a:p>
          <a:endParaRPr lang="en-ZA"/>
        </a:p>
      </dgm:t>
    </dgm:pt>
    <dgm:pt modelId="{7D6A0765-F143-4EEC-93A6-0095B425B0C8}">
      <dgm:prSet phldrT="[Text]" phldr="1"/>
      <dgm:spPr/>
      <dgm:t>
        <a:bodyPr/>
        <a:lstStyle/>
        <a:p>
          <a:endParaRPr lang="en-ZA"/>
        </a:p>
      </dgm:t>
    </dgm:pt>
    <dgm:pt modelId="{A33F2556-5700-4072-B125-B8BAD9F6E742}" type="parTrans" cxnId="{8760B77B-B35E-464A-9B3D-CFAADD6F18D1}">
      <dgm:prSet/>
      <dgm:spPr/>
      <dgm:t>
        <a:bodyPr/>
        <a:lstStyle/>
        <a:p>
          <a:endParaRPr lang="en-ZA"/>
        </a:p>
      </dgm:t>
    </dgm:pt>
    <dgm:pt modelId="{101F494C-51BE-4BE5-B0FA-50990785B553}" type="sibTrans" cxnId="{8760B77B-B35E-464A-9B3D-CFAADD6F18D1}">
      <dgm:prSet/>
      <dgm:spPr/>
      <dgm:t>
        <a:bodyPr/>
        <a:lstStyle/>
        <a:p>
          <a:endParaRPr lang="en-ZA"/>
        </a:p>
      </dgm:t>
    </dgm:pt>
    <dgm:pt modelId="{102BBC5B-42E6-45C3-8F1B-071FC3B73E24}">
      <dgm:prSet phldrT="[Text]" phldr="1"/>
      <dgm:spPr/>
      <dgm:t>
        <a:bodyPr/>
        <a:lstStyle/>
        <a:p>
          <a:endParaRPr lang="en-ZA"/>
        </a:p>
      </dgm:t>
    </dgm:pt>
    <dgm:pt modelId="{7FCC1913-4A62-4E1A-80F4-92444522C957}" type="parTrans" cxnId="{DC0AC46F-D0F0-47B1-AE23-9B5CEC5FF33A}">
      <dgm:prSet/>
      <dgm:spPr/>
      <dgm:t>
        <a:bodyPr/>
        <a:lstStyle/>
        <a:p>
          <a:endParaRPr lang="en-ZA"/>
        </a:p>
      </dgm:t>
    </dgm:pt>
    <dgm:pt modelId="{34171F6F-864F-4EBD-B3A2-2B48F03DAFB6}" type="sibTrans" cxnId="{DC0AC46F-D0F0-47B1-AE23-9B5CEC5FF33A}">
      <dgm:prSet/>
      <dgm:spPr/>
      <dgm:t>
        <a:bodyPr/>
        <a:lstStyle/>
        <a:p>
          <a:endParaRPr lang="en-ZA"/>
        </a:p>
      </dgm:t>
    </dgm:pt>
    <dgm:pt modelId="{CC94F826-EED7-4867-B2E2-F96D1B8B9F89}">
      <dgm:prSet phldrT="[Text]" phldr="1"/>
      <dgm:spPr/>
      <dgm:t>
        <a:bodyPr/>
        <a:lstStyle/>
        <a:p>
          <a:endParaRPr lang="en-ZA"/>
        </a:p>
      </dgm:t>
    </dgm:pt>
    <dgm:pt modelId="{F62E26FE-C50D-4261-9A99-1C5B7F1952B5}" type="parTrans" cxnId="{9546F8D8-E0BD-4324-95DC-8200892770B0}">
      <dgm:prSet/>
      <dgm:spPr/>
      <dgm:t>
        <a:bodyPr/>
        <a:lstStyle/>
        <a:p>
          <a:endParaRPr lang="en-ZA"/>
        </a:p>
      </dgm:t>
    </dgm:pt>
    <dgm:pt modelId="{907AD327-91B4-475D-854E-977F4AAD5284}" type="sibTrans" cxnId="{9546F8D8-E0BD-4324-95DC-8200892770B0}">
      <dgm:prSet/>
      <dgm:spPr/>
      <dgm:t>
        <a:bodyPr/>
        <a:lstStyle/>
        <a:p>
          <a:endParaRPr lang="en-ZA"/>
        </a:p>
      </dgm:t>
    </dgm:pt>
    <dgm:pt modelId="{F7EE2189-13B6-4F11-B14A-543F43ED7857}">
      <dgm:prSet phldrT="[Text]" phldr="1"/>
      <dgm:spPr/>
      <dgm:t>
        <a:bodyPr/>
        <a:lstStyle/>
        <a:p>
          <a:endParaRPr lang="en-ZA"/>
        </a:p>
      </dgm:t>
    </dgm:pt>
    <dgm:pt modelId="{6E101316-F767-422A-9E36-1025A4C1C97F}" type="parTrans" cxnId="{2ECA3151-3B76-4E1B-B05C-D868C9EB59B1}">
      <dgm:prSet/>
      <dgm:spPr/>
      <dgm:t>
        <a:bodyPr/>
        <a:lstStyle/>
        <a:p>
          <a:endParaRPr lang="en-ZA"/>
        </a:p>
      </dgm:t>
    </dgm:pt>
    <dgm:pt modelId="{7DA92BE4-B01C-40A9-8657-0D201B139D6C}" type="sibTrans" cxnId="{2ECA3151-3B76-4E1B-B05C-D868C9EB59B1}">
      <dgm:prSet/>
      <dgm:spPr/>
      <dgm:t>
        <a:bodyPr/>
        <a:lstStyle/>
        <a:p>
          <a:endParaRPr lang="en-ZA"/>
        </a:p>
      </dgm:t>
    </dgm:pt>
    <dgm:pt modelId="{95A35F15-B588-4237-9619-68D74B6A08AE}">
      <dgm:prSet phldrT="[Text]" phldr="1"/>
      <dgm:spPr/>
      <dgm:t>
        <a:bodyPr/>
        <a:lstStyle/>
        <a:p>
          <a:endParaRPr lang="en-ZA"/>
        </a:p>
      </dgm:t>
    </dgm:pt>
    <dgm:pt modelId="{F5C8A6DB-A8DE-4054-98BC-C6AEA049F9FA}" type="parTrans" cxnId="{311DAB55-5914-4C0E-BE33-EF297BA992E7}">
      <dgm:prSet/>
      <dgm:spPr/>
      <dgm:t>
        <a:bodyPr/>
        <a:lstStyle/>
        <a:p>
          <a:endParaRPr lang="en-ZA"/>
        </a:p>
      </dgm:t>
    </dgm:pt>
    <dgm:pt modelId="{87EF052E-A4C6-4EA5-BE90-B6688887CFA8}" type="sibTrans" cxnId="{311DAB55-5914-4C0E-BE33-EF297BA992E7}">
      <dgm:prSet/>
      <dgm:spPr/>
      <dgm:t>
        <a:bodyPr/>
        <a:lstStyle/>
        <a:p>
          <a:endParaRPr lang="en-ZA"/>
        </a:p>
      </dgm:t>
    </dgm:pt>
    <dgm:pt modelId="{1CF143C2-FE89-46B9-871C-53398D06B1D1}" type="pres">
      <dgm:prSet presAssocID="{46FB5E9D-4C3C-4A5D-A282-6C218AF2A8DB}" presName="list" presStyleCnt="0">
        <dgm:presLayoutVars>
          <dgm:dir/>
          <dgm:animLvl val="lvl"/>
        </dgm:presLayoutVars>
      </dgm:prSet>
      <dgm:spPr/>
    </dgm:pt>
    <dgm:pt modelId="{5B3444A1-4949-41EC-9DC6-421DD6548375}" type="pres">
      <dgm:prSet presAssocID="{43642E5B-A7EC-4099-B845-B922ED0DE404}" presName="posSpace" presStyleCnt="0"/>
      <dgm:spPr/>
    </dgm:pt>
    <dgm:pt modelId="{F3F18994-A204-4A6A-AB0A-155AE83B432E}" type="pres">
      <dgm:prSet presAssocID="{43642E5B-A7EC-4099-B845-B922ED0DE404}" presName="vertFlow" presStyleCnt="0"/>
      <dgm:spPr/>
    </dgm:pt>
    <dgm:pt modelId="{CBFD5E7E-07FA-40BF-9A01-AB9B3F1E4C19}" type="pres">
      <dgm:prSet presAssocID="{43642E5B-A7EC-4099-B845-B922ED0DE404}" presName="topSpace" presStyleCnt="0"/>
      <dgm:spPr/>
    </dgm:pt>
    <dgm:pt modelId="{5E207A85-0CE1-418A-B2D1-D6188FBD17B4}" type="pres">
      <dgm:prSet presAssocID="{43642E5B-A7EC-4099-B845-B922ED0DE404}" presName="firstComp" presStyleCnt="0"/>
      <dgm:spPr/>
    </dgm:pt>
    <dgm:pt modelId="{E98948A7-DA4C-4492-AEAD-93786AC67CC9}" type="pres">
      <dgm:prSet presAssocID="{43642E5B-A7EC-4099-B845-B922ED0DE404}" presName="firstChild" presStyleLbl="bgAccFollowNode1" presStyleIdx="0" presStyleCnt="4"/>
      <dgm:spPr/>
    </dgm:pt>
    <dgm:pt modelId="{07B2AB9E-6004-47C6-AE99-8F81FCB51C09}" type="pres">
      <dgm:prSet presAssocID="{43642E5B-A7EC-4099-B845-B922ED0DE404}" presName="firstChildTx" presStyleLbl="bgAccFollowNode1" presStyleIdx="0" presStyleCnt="4">
        <dgm:presLayoutVars>
          <dgm:bulletEnabled val="1"/>
        </dgm:presLayoutVars>
      </dgm:prSet>
      <dgm:spPr/>
    </dgm:pt>
    <dgm:pt modelId="{1C1F9E77-C0B6-4F33-8E66-1B37CF561D64}" type="pres">
      <dgm:prSet presAssocID="{102BBC5B-42E6-45C3-8F1B-071FC3B73E24}" presName="comp" presStyleCnt="0"/>
      <dgm:spPr/>
    </dgm:pt>
    <dgm:pt modelId="{B942BDA9-7F77-4529-AD21-01AF3DEA4186}" type="pres">
      <dgm:prSet presAssocID="{102BBC5B-42E6-45C3-8F1B-071FC3B73E24}" presName="child" presStyleLbl="bgAccFollowNode1" presStyleIdx="1" presStyleCnt="4"/>
      <dgm:spPr/>
    </dgm:pt>
    <dgm:pt modelId="{CFBC7F63-4EAC-4356-B72F-387028834BF3}" type="pres">
      <dgm:prSet presAssocID="{102BBC5B-42E6-45C3-8F1B-071FC3B73E24}" presName="childTx" presStyleLbl="bgAccFollowNode1" presStyleIdx="1" presStyleCnt="4">
        <dgm:presLayoutVars>
          <dgm:bulletEnabled val="1"/>
        </dgm:presLayoutVars>
      </dgm:prSet>
      <dgm:spPr/>
    </dgm:pt>
    <dgm:pt modelId="{5C3EB1CC-4D23-4398-9A79-BF465BE1A4A6}" type="pres">
      <dgm:prSet presAssocID="{43642E5B-A7EC-4099-B845-B922ED0DE404}" presName="negSpace" presStyleCnt="0"/>
      <dgm:spPr/>
    </dgm:pt>
    <dgm:pt modelId="{5B9D472D-FB6B-44CC-A210-F6C72F991AB8}" type="pres">
      <dgm:prSet presAssocID="{43642E5B-A7EC-4099-B845-B922ED0DE404}" presName="circle" presStyleLbl="node1" presStyleIdx="0" presStyleCnt="2"/>
      <dgm:spPr/>
    </dgm:pt>
    <dgm:pt modelId="{1F46A128-7F04-4493-88A0-8AE32E161D48}" type="pres">
      <dgm:prSet presAssocID="{B6C2D832-71AA-4577-BD85-35FFE5A5B38D}" presName="transSpace" presStyleCnt="0"/>
      <dgm:spPr/>
    </dgm:pt>
    <dgm:pt modelId="{BBE638CC-4D5D-4981-8CE0-71B55991007E}" type="pres">
      <dgm:prSet presAssocID="{CC94F826-EED7-4867-B2E2-F96D1B8B9F89}" presName="posSpace" presStyleCnt="0"/>
      <dgm:spPr/>
    </dgm:pt>
    <dgm:pt modelId="{2F2D10FC-74ED-4BA1-B699-03623F074EA2}" type="pres">
      <dgm:prSet presAssocID="{CC94F826-EED7-4867-B2E2-F96D1B8B9F89}" presName="vertFlow" presStyleCnt="0"/>
      <dgm:spPr/>
    </dgm:pt>
    <dgm:pt modelId="{AF28BEBA-7D3F-4395-B2F7-8A30D74611F2}" type="pres">
      <dgm:prSet presAssocID="{CC94F826-EED7-4867-B2E2-F96D1B8B9F89}" presName="topSpace" presStyleCnt="0"/>
      <dgm:spPr/>
    </dgm:pt>
    <dgm:pt modelId="{3FAF31EB-11C4-417E-8DCE-44F9C74C4580}" type="pres">
      <dgm:prSet presAssocID="{CC94F826-EED7-4867-B2E2-F96D1B8B9F89}" presName="firstComp" presStyleCnt="0"/>
      <dgm:spPr/>
    </dgm:pt>
    <dgm:pt modelId="{23F7E8E2-2AE4-46D9-8E0E-88529A50E8E0}" type="pres">
      <dgm:prSet presAssocID="{CC94F826-EED7-4867-B2E2-F96D1B8B9F89}" presName="firstChild" presStyleLbl="bgAccFollowNode1" presStyleIdx="2" presStyleCnt="4"/>
      <dgm:spPr/>
    </dgm:pt>
    <dgm:pt modelId="{5038FEE2-EA11-4E5C-9E17-15785E27EEC6}" type="pres">
      <dgm:prSet presAssocID="{CC94F826-EED7-4867-B2E2-F96D1B8B9F89}" presName="firstChildTx" presStyleLbl="bgAccFollowNode1" presStyleIdx="2" presStyleCnt="4">
        <dgm:presLayoutVars>
          <dgm:bulletEnabled val="1"/>
        </dgm:presLayoutVars>
      </dgm:prSet>
      <dgm:spPr/>
    </dgm:pt>
    <dgm:pt modelId="{1D855139-48FD-43CD-AEC0-759951ADF338}" type="pres">
      <dgm:prSet presAssocID="{95A35F15-B588-4237-9619-68D74B6A08AE}" presName="comp" presStyleCnt="0"/>
      <dgm:spPr/>
    </dgm:pt>
    <dgm:pt modelId="{D2640FB9-0D88-48E4-AEE1-9A0F9C536421}" type="pres">
      <dgm:prSet presAssocID="{95A35F15-B588-4237-9619-68D74B6A08AE}" presName="child" presStyleLbl="bgAccFollowNode1" presStyleIdx="3" presStyleCnt="4"/>
      <dgm:spPr/>
    </dgm:pt>
    <dgm:pt modelId="{EFCDBEAD-4969-4F87-B90D-EC22A4EF39DD}" type="pres">
      <dgm:prSet presAssocID="{95A35F15-B588-4237-9619-68D74B6A08AE}" presName="childTx" presStyleLbl="bgAccFollowNode1" presStyleIdx="3" presStyleCnt="4">
        <dgm:presLayoutVars>
          <dgm:bulletEnabled val="1"/>
        </dgm:presLayoutVars>
      </dgm:prSet>
      <dgm:spPr/>
    </dgm:pt>
    <dgm:pt modelId="{00294E07-05A7-4B1B-B778-11E466069803}" type="pres">
      <dgm:prSet presAssocID="{CC94F826-EED7-4867-B2E2-F96D1B8B9F89}" presName="negSpace" presStyleCnt="0"/>
      <dgm:spPr/>
    </dgm:pt>
    <dgm:pt modelId="{36B5DF9B-33A4-4AC4-9794-FF5A4E5FE8A0}" type="pres">
      <dgm:prSet presAssocID="{CC94F826-EED7-4867-B2E2-F96D1B8B9F89}" presName="circle" presStyleLbl="node1" presStyleIdx="1" presStyleCnt="2"/>
      <dgm:spPr/>
    </dgm:pt>
  </dgm:ptLst>
  <dgm:cxnLst>
    <dgm:cxn modelId="{898A530C-FDF0-49A2-9FCA-A3129E946BF9}" type="presOf" srcId="{95A35F15-B588-4237-9619-68D74B6A08AE}" destId="{D2640FB9-0D88-48E4-AEE1-9A0F9C536421}" srcOrd="0" destOrd="0" presId="urn:microsoft.com/office/officeart/2005/8/layout/hList9"/>
    <dgm:cxn modelId="{8C382D1A-132C-4071-92BA-7A0EFC9E8BE8}" type="presOf" srcId="{F7EE2189-13B6-4F11-B14A-543F43ED7857}" destId="{5038FEE2-EA11-4E5C-9E17-15785E27EEC6}" srcOrd="1" destOrd="0" presId="urn:microsoft.com/office/officeart/2005/8/layout/hList9"/>
    <dgm:cxn modelId="{8F93722D-1FE4-409E-852D-30B9C808A413}" type="presOf" srcId="{CC94F826-EED7-4867-B2E2-F96D1B8B9F89}" destId="{36B5DF9B-33A4-4AC4-9794-FF5A4E5FE8A0}" srcOrd="0" destOrd="0" presId="urn:microsoft.com/office/officeart/2005/8/layout/hList9"/>
    <dgm:cxn modelId="{DC0AC46F-D0F0-47B1-AE23-9B5CEC5FF33A}" srcId="{43642E5B-A7EC-4099-B845-B922ED0DE404}" destId="{102BBC5B-42E6-45C3-8F1B-071FC3B73E24}" srcOrd="1" destOrd="0" parTransId="{7FCC1913-4A62-4E1A-80F4-92444522C957}" sibTransId="{34171F6F-864F-4EBD-B3A2-2B48F03DAFB6}"/>
    <dgm:cxn modelId="{2324D86F-F136-4081-A231-A620ACE345D5}" type="presOf" srcId="{46FB5E9D-4C3C-4A5D-A282-6C218AF2A8DB}" destId="{1CF143C2-FE89-46B9-871C-53398D06B1D1}" srcOrd="0" destOrd="0" presId="urn:microsoft.com/office/officeart/2005/8/layout/hList9"/>
    <dgm:cxn modelId="{2ECA3151-3B76-4E1B-B05C-D868C9EB59B1}" srcId="{CC94F826-EED7-4867-B2E2-F96D1B8B9F89}" destId="{F7EE2189-13B6-4F11-B14A-543F43ED7857}" srcOrd="0" destOrd="0" parTransId="{6E101316-F767-422A-9E36-1025A4C1C97F}" sibTransId="{7DA92BE4-B01C-40A9-8657-0D201B139D6C}"/>
    <dgm:cxn modelId="{311DAB55-5914-4C0E-BE33-EF297BA992E7}" srcId="{CC94F826-EED7-4867-B2E2-F96D1B8B9F89}" destId="{95A35F15-B588-4237-9619-68D74B6A08AE}" srcOrd="1" destOrd="0" parTransId="{F5C8A6DB-A8DE-4054-98BC-C6AEA049F9FA}" sibTransId="{87EF052E-A4C6-4EA5-BE90-B6688887CFA8}"/>
    <dgm:cxn modelId="{4C186556-30B2-4343-A232-9F5A7B903910}" type="presOf" srcId="{F7EE2189-13B6-4F11-B14A-543F43ED7857}" destId="{23F7E8E2-2AE4-46D9-8E0E-88529A50E8E0}" srcOrd="0" destOrd="0" presId="urn:microsoft.com/office/officeart/2005/8/layout/hList9"/>
    <dgm:cxn modelId="{8760B77B-B35E-464A-9B3D-CFAADD6F18D1}" srcId="{43642E5B-A7EC-4099-B845-B922ED0DE404}" destId="{7D6A0765-F143-4EEC-93A6-0095B425B0C8}" srcOrd="0" destOrd="0" parTransId="{A33F2556-5700-4072-B125-B8BAD9F6E742}" sibTransId="{101F494C-51BE-4BE5-B0FA-50990785B553}"/>
    <dgm:cxn modelId="{BB2F618C-94AC-42FF-A2B1-B2DA05BA9C9F}" srcId="{46FB5E9D-4C3C-4A5D-A282-6C218AF2A8DB}" destId="{43642E5B-A7EC-4099-B845-B922ED0DE404}" srcOrd="0" destOrd="0" parTransId="{B3DF2326-41FC-4F32-ADD2-0F986E4EAB8D}" sibTransId="{B6C2D832-71AA-4577-BD85-35FFE5A5B38D}"/>
    <dgm:cxn modelId="{2FE30A8D-026E-45EC-9389-6B1436BBF7F9}" type="presOf" srcId="{102BBC5B-42E6-45C3-8F1B-071FC3B73E24}" destId="{B942BDA9-7F77-4529-AD21-01AF3DEA4186}" srcOrd="0" destOrd="0" presId="urn:microsoft.com/office/officeart/2005/8/layout/hList9"/>
    <dgm:cxn modelId="{FEBF8293-E1C2-4E73-802F-7ED59CE45097}" type="presOf" srcId="{43642E5B-A7EC-4099-B845-B922ED0DE404}" destId="{5B9D472D-FB6B-44CC-A210-F6C72F991AB8}" srcOrd="0" destOrd="0" presId="urn:microsoft.com/office/officeart/2005/8/layout/hList9"/>
    <dgm:cxn modelId="{1C5F4196-B09D-4033-90A0-00EA33022CA3}" type="presOf" srcId="{95A35F15-B588-4237-9619-68D74B6A08AE}" destId="{EFCDBEAD-4969-4F87-B90D-EC22A4EF39DD}" srcOrd="1" destOrd="0" presId="urn:microsoft.com/office/officeart/2005/8/layout/hList9"/>
    <dgm:cxn modelId="{97AC8CB2-5473-48AE-8EF5-BBC543BBA83A}" type="presOf" srcId="{7D6A0765-F143-4EEC-93A6-0095B425B0C8}" destId="{E98948A7-DA4C-4492-AEAD-93786AC67CC9}" srcOrd="0" destOrd="0" presId="urn:microsoft.com/office/officeart/2005/8/layout/hList9"/>
    <dgm:cxn modelId="{46F9C8B4-7CB0-4528-B5EA-E3B818CEF3A5}" type="presOf" srcId="{102BBC5B-42E6-45C3-8F1B-071FC3B73E24}" destId="{CFBC7F63-4EAC-4356-B72F-387028834BF3}" srcOrd="1" destOrd="0" presId="urn:microsoft.com/office/officeart/2005/8/layout/hList9"/>
    <dgm:cxn modelId="{9546F8D8-E0BD-4324-95DC-8200892770B0}" srcId="{46FB5E9D-4C3C-4A5D-A282-6C218AF2A8DB}" destId="{CC94F826-EED7-4867-B2E2-F96D1B8B9F89}" srcOrd="1" destOrd="0" parTransId="{F62E26FE-C50D-4261-9A99-1C5B7F1952B5}" sibTransId="{907AD327-91B4-475D-854E-977F4AAD5284}"/>
    <dgm:cxn modelId="{ACDD98F1-65EC-4410-98F3-C83D31AB6727}" type="presOf" srcId="{7D6A0765-F143-4EEC-93A6-0095B425B0C8}" destId="{07B2AB9E-6004-47C6-AE99-8F81FCB51C09}" srcOrd="1" destOrd="0" presId="urn:microsoft.com/office/officeart/2005/8/layout/hList9"/>
    <dgm:cxn modelId="{5DC432A5-A1FA-4C57-B5AB-4834399468A1}" type="presParOf" srcId="{1CF143C2-FE89-46B9-871C-53398D06B1D1}" destId="{5B3444A1-4949-41EC-9DC6-421DD6548375}" srcOrd="0" destOrd="0" presId="urn:microsoft.com/office/officeart/2005/8/layout/hList9"/>
    <dgm:cxn modelId="{1515E235-BA98-4C04-8DB0-4FE38FE4B08F}" type="presParOf" srcId="{1CF143C2-FE89-46B9-871C-53398D06B1D1}" destId="{F3F18994-A204-4A6A-AB0A-155AE83B432E}" srcOrd="1" destOrd="0" presId="urn:microsoft.com/office/officeart/2005/8/layout/hList9"/>
    <dgm:cxn modelId="{DC0485C4-6A9C-4EC0-8C54-2728246FB433}" type="presParOf" srcId="{F3F18994-A204-4A6A-AB0A-155AE83B432E}" destId="{CBFD5E7E-07FA-40BF-9A01-AB9B3F1E4C19}" srcOrd="0" destOrd="0" presId="urn:microsoft.com/office/officeart/2005/8/layout/hList9"/>
    <dgm:cxn modelId="{AC83094B-380D-4C29-A3CA-8879A5969AE9}" type="presParOf" srcId="{F3F18994-A204-4A6A-AB0A-155AE83B432E}" destId="{5E207A85-0CE1-418A-B2D1-D6188FBD17B4}" srcOrd="1" destOrd="0" presId="urn:microsoft.com/office/officeart/2005/8/layout/hList9"/>
    <dgm:cxn modelId="{849C7EBB-D4C1-4AC0-B328-32BF57CBAEF3}" type="presParOf" srcId="{5E207A85-0CE1-418A-B2D1-D6188FBD17B4}" destId="{E98948A7-DA4C-4492-AEAD-93786AC67CC9}" srcOrd="0" destOrd="0" presId="urn:microsoft.com/office/officeart/2005/8/layout/hList9"/>
    <dgm:cxn modelId="{A00AB579-A8EF-423E-90E3-C9C3BA93E4D2}" type="presParOf" srcId="{5E207A85-0CE1-418A-B2D1-D6188FBD17B4}" destId="{07B2AB9E-6004-47C6-AE99-8F81FCB51C09}" srcOrd="1" destOrd="0" presId="urn:microsoft.com/office/officeart/2005/8/layout/hList9"/>
    <dgm:cxn modelId="{CFA632D4-76F0-4194-B628-241EACA0813F}" type="presParOf" srcId="{F3F18994-A204-4A6A-AB0A-155AE83B432E}" destId="{1C1F9E77-C0B6-4F33-8E66-1B37CF561D64}" srcOrd="2" destOrd="0" presId="urn:microsoft.com/office/officeart/2005/8/layout/hList9"/>
    <dgm:cxn modelId="{61DE7805-E2F5-4CD0-B957-B92315B1ADCD}" type="presParOf" srcId="{1C1F9E77-C0B6-4F33-8E66-1B37CF561D64}" destId="{B942BDA9-7F77-4529-AD21-01AF3DEA4186}" srcOrd="0" destOrd="0" presId="urn:microsoft.com/office/officeart/2005/8/layout/hList9"/>
    <dgm:cxn modelId="{C1257CC7-F1AD-4FD3-A3A4-C6D190BBCB3D}" type="presParOf" srcId="{1C1F9E77-C0B6-4F33-8E66-1B37CF561D64}" destId="{CFBC7F63-4EAC-4356-B72F-387028834BF3}" srcOrd="1" destOrd="0" presId="urn:microsoft.com/office/officeart/2005/8/layout/hList9"/>
    <dgm:cxn modelId="{C2EBB027-F74E-4E6E-AB45-D68F96812F5F}" type="presParOf" srcId="{1CF143C2-FE89-46B9-871C-53398D06B1D1}" destId="{5C3EB1CC-4D23-4398-9A79-BF465BE1A4A6}" srcOrd="2" destOrd="0" presId="urn:microsoft.com/office/officeart/2005/8/layout/hList9"/>
    <dgm:cxn modelId="{3691DD04-CC77-4104-8E9B-282A0A9E47C5}" type="presParOf" srcId="{1CF143C2-FE89-46B9-871C-53398D06B1D1}" destId="{5B9D472D-FB6B-44CC-A210-F6C72F991AB8}" srcOrd="3" destOrd="0" presId="urn:microsoft.com/office/officeart/2005/8/layout/hList9"/>
    <dgm:cxn modelId="{C1C38B19-805F-4031-A260-4325ABA90AAD}" type="presParOf" srcId="{1CF143C2-FE89-46B9-871C-53398D06B1D1}" destId="{1F46A128-7F04-4493-88A0-8AE32E161D48}" srcOrd="4" destOrd="0" presId="urn:microsoft.com/office/officeart/2005/8/layout/hList9"/>
    <dgm:cxn modelId="{B231C943-AB04-4441-9903-D2BDE03F2B72}" type="presParOf" srcId="{1CF143C2-FE89-46B9-871C-53398D06B1D1}" destId="{BBE638CC-4D5D-4981-8CE0-71B55991007E}" srcOrd="5" destOrd="0" presId="urn:microsoft.com/office/officeart/2005/8/layout/hList9"/>
    <dgm:cxn modelId="{4B9D626F-D079-4E26-9D7A-91653799EEA7}" type="presParOf" srcId="{1CF143C2-FE89-46B9-871C-53398D06B1D1}" destId="{2F2D10FC-74ED-4BA1-B699-03623F074EA2}" srcOrd="6" destOrd="0" presId="urn:microsoft.com/office/officeart/2005/8/layout/hList9"/>
    <dgm:cxn modelId="{E103C52F-FF5E-46FA-823C-1E4DEDCC532A}" type="presParOf" srcId="{2F2D10FC-74ED-4BA1-B699-03623F074EA2}" destId="{AF28BEBA-7D3F-4395-B2F7-8A30D74611F2}" srcOrd="0" destOrd="0" presId="urn:microsoft.com/office/officeart/2005/8/layout/hList9"/>
    <dgm:cxn modelId="{CA50D4B6-34F9-4827-8EEA-28647FDAC35C}" type="presParOf" srcId="{2F2D10FC-74ED-4BA1-B699-03623F074EA2}" destId="{3FAF31EB-11C4-417E-8DCE-44F9C74C4580}" srcOrd="1" destOrd="0" presId="urn:microsoft.com/office/officeart/2005/8/layout/hList9"/>
    <dgm:cxn modelId="{A1DC4F98-B3AD-4F1E-B8C5-890B31558A4D}" type="presParOf" srcId="{3FAF31EB-11C4-417E-8DCE-44F9C74C4580}" destId="{23F7E8E2-2AE4-46D9-8E0E-88529A50E8E0}" srcOrd="0" destOrd="0" presId="urn:microsoft.com/office/officeart/2005/8/layout/hList9"/>
    <dgm:cxn modelId="{70E1F4BF-EA02-40F6-A581-E70DB1896C40}" type="presParOf" srcId="{3FAF31EB-11C4-417E-8DCE-44F9C74C4580}" destId="{5038FEE2-EA11-4E5C-9E17-15785E27EEC6}" srcOrd="1" destOrd="0" presId="urn:microsoft.com/office/officeart/2005/8/layout/hList9"/>
    <dgm:cxn modelId="{D2F3F88D-7AB7-4984-BA84-C4208D3333ED}" type="presParOf" srcId="{2F2D10FC-74ED-4BA1-B699-03623F074EA2}" destId="{1D855139-48FD-43CD-AEC0-759951ADF338}" srcOrd="2" destOrd="0" presId="urn:microsoft.com/office/officeart/2005/8/layout/hList9"/>
    <dgm:cxn modelId="{1B113BD0-2EA6-4871-8EED-4CD3BD1A3433}" type="presParOf" srcId="{1D855139-48FD-43CD-AEC0-759951ADF338}" destId="{D2640FB9-0D88-48E4-AEE1-9A0F9C536421}" srcOrd="0" destOrd="0" presId="urn:microsoft.com/office/officeart/2005/8/layout/hList9"/>
    <dgm:cxn modelId="{55436771-5AE0-4C92-84B9-23B8339BA4E0}" type="presParOf" srcId="{1D855139-48FD-43CD-AEC0-759951ADF338}" destId="{EFCDBEAD-4969-4F87-B90D-EC22A4EF39DD}" srcOrd="1" destOrd="0" presId="urn:microsoft.com/office/officeart/2005/8/layout/hList9"/>
    <dgm:cxn modelId="{73A411E3-7833-431F-8EAE-97020A10BF04}" type="presParOf" srcId="{1CF143C2-FE89-46B9-871C-53398D06B1D1}" destId="{00294E07-05A7-4B1B-B778-11E466069803}" srcOrd="7" destOrd="0" presId="urn:microsoft.com/office/officeart/2005/8/layout/hList9"/>
    <dgm:cxn modelId="{A8DF9CB3-9278-4CA7-8F6F-2751C6FBEC97}" type="presParOf" srcId="{1CF143C2-FE89-46B9-871C-53398D06B1D1}" destId="{36B5DF9B-33A4-4AC4-9794-FF5A4E5FE8A0}" srcOrd="8"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7A4F366-0441-4586-AD5A-D18C421049AE}"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ZA"/>
        </a:p>
      </dgm:t>
    </dgm:pt>
    <dgm:pt modelId="{78556DFE-CDA9-44FE-8F52-5EB44C312F25}">
      <dgm:prSet custT="1"/>
      <dgm:spPr/>
      <dgm:t>
        <a:bodyPr/>
        <a:lstStyle/>
        <a:p>
          <a:r>
            <a:rPr lang="en-US" sz="1400" b="1" dirty="0">
              <a:latin typeface="Montserat medium"/>
            </a:rPr>
            <a:t>• Do my students have opportunities to be creative? </a:t>
          </a:r>
          <a:endParaRPr lang="en-ZA" sz="1400" b="1" dirty="0">
            <a:latin typeface="Montserat medium"/>
          </a:endParaRPr>
        </a:p>
      </dgm:t>
    </dgm:pt>
    <dgm:pt modelId="{EF05E0A3-71E9-4F00-B0F6-65CA5B149099}" type="parTrans" cxnId="{ACB966EB-3255-4751-87F4-A5057E7C493D}">
      <dgm:prSet/>
      <dgm:spPr/>
      <dgm:t>
        <a:bodyPr/>
        <a:lstStyle/>
        <a:p>
          <a:endParaRPr lang="en-ZA"/>
        </a:p>
      </dgm:t>
    </dgm:pt>
    <dgm:pt modelId="{C3F769E4-4A6B-49F7-8FBC-97B784E2493B}" type="sibTrans" cxnId="{ACB966EB-3255-4751-87F4-A5057E7C493D}">
      <dgm:prSet/>
      <dgm:spPr/>
      <dgm:t>
        <a:bodyPr/>
        <a:lstStyle/>
        <a:p>
          <a:endParaRPr lang="en-ZA"/>
        </a:p>
      </dgm:t>
    </dgm:pt>
    <dgm:pt modelId="{3380EB0B-72C8-4CDE-A4D8-7285BC2DB2BC}">
      <dgm:prSet custT="1"/>
      <dgm:spPr/>
      <dgm:t>
        <a:bodyPr/>
        <a:lstStyle/>
        <a:p>
          <a:r>
            <a:rPr lang="en-US" sz="1400" b="1">
              <a:latin typeface="Montserat medium"/>
            </a:rPr>
            <a:t>• Are my students allowed to display their learning in different ways? </a:t>
          </a:r>
          <a:endParaRPr lang="en-ZA" sz="1400" b="1">
            <a:latin typeface="Montserat medium"/>
          </a:endParaRPr>
        </a:p>
      </dgm:t>
    </dgm:pt>
    <dgm:pt modelId="{4FDD5C01-6D72-4071-8EA3-8DD0EE094EFA}" type="parTrans" cxnId="{722656F6-72FB-4CBE-A725-4A24CE6CFE5F}">
      <dgm:prSet/>
      <dgm:spPr/>
      <dgm:t>
        <a:bodyPr/>
        <a:lstStyle/>
        <a:p>
          <a:endParaRPr lang="en-ZA"/>
        </a:p>
      </dgm:t>
    </dgm:pt>
    <dgm:pt modelId="{9824CD6E-59A3-4035-9BFB-D891F875DE22}" type="sibTrans" cxnId="{722656F6-72FB-4CBE-A725-4A24CE6CFE5F}">
      <dgm:prSet/>
      <dgm:spPr/>
      <dgm:t>
        <a:bodyPr/>
        <a:lstStyle/>
        <a:p>
          <a:endParaRPr lang="en-ZA"/>
        </a:p>
      </dgm:t>
    </dgm:pt>
    <dgm:pt modelId="{3FFE7A39-7C40-48FC-B5B3-7310FB8B8129}">
      <dgm:prSet custT="1"/>
      <dgm:spPr/>
      <dgm:t>
        <a:bodyPr/>
        <a:lstStyle/>
        <a:p>
          <a:r>
            <a:rPr lang="en-US" sz="1400" b="1">
              <a:latin typeface="Montserat medium"/>
            </a:rPr>
            <a:t>• Can my students document and reflect on their learning, exchange ideas and collaborate with others through, for example, blogging? </a:t>
          </a:r>
          <a:endParaRPr lang="en-ZA" sz="1400" b="1">
            <a:latin typeface="Montserat medium"/>
          </a:endParaRPr>
        </a:p>
      </dgm:t>
    </dgm:pt>
    <dgm:pt modelId="{34EA2DAE-1595-4A55-98CC-FAE1445B9479}" type="parTrans" cxnId="{605BD025-56DA-4E7F-8230-5DFF8855385C}">
      <dgm:prSet/>
      <dgm:spPr/>
      <dgm:t>
        <a:bodyPr/>
        <a:lstStyle/>
        <a:p>
          <a:endParaRPr lang="en-ZA"/>
        </a:p>
      </dgm:t>
    </dgm:pt>
    <dgm:pt modelId="{4804D8CC-449D-41D0-BC31-872DB5FC9F56}" type="sibTrans" cxnId="{605BD025-56DA-4E7F-8230-5DFF8855385C}">
      <dgm:prSet/>
      <dgm:spPr/>
      <dgm:t>
        <a:bodyPr/>
        <a:lstStyle/>
        <a:p>
          <a:endParaRPr lang="en-ZA"/>
        </a:p>
      </dgm:t>
    </dgm:pt>
    <dgm:pt modelId="{BBCAE558-9BBD-43F6-9BF7-142D21D5E4F1}">
      <dgm:prSet custT="1"/>
      <dgm:spPr/>
      <dgm:t>
        <a:bodyPr/>
        <a:lstStyle/>
        <a:p>
          <a:r>
            <a:rPr lang="en-US" sz="1400" b="1">
              <a:latin typeface="Montserat medium"/>
            </a:rPr>
            <a:t>• Do my students have digital portfolios where they can display their progress and archive their work? </a:t>
          </a:r>
          <a:endParaRPr lang="en-ZA" sz="1400" b="1">
            <a:latin typeface="Montserat medium"/>
          </a:endParaRPr>
        </a:p>
      </dgm:t>
    </dgm:pt>
    <dgm:pt modelId="{927B4CE8-62BD-474A-8697-DBA904407D08}" type="parTrans" cxnId="{30C3F425-A263-4403-A6FA-343D78471C28}">
      <dgm:prSet/>
      <dgm:spPr/>
      <dgm:t>
        <a:bodyPr/>
        <a:lstStyle/>
        <a:p>
          <a:endParaRPr lang="en-ZA"/>
        </a:p>
      </dgm:t>
    </dgm:pt>
    <dgm:pt modelId="{6ED51A92-E3FA-4344-93AA-D6D4B0717BF0}" type="sibTrans" cxnId="{30C3F425-A263-4403-A6FA-343D78471C28}">
      <dgm:prSet/>
      <dgm:spPr/>
      <dgm:t>
        <a:bodyPr/>
        <a:lstStyle/>
        <a:p>
          <a:endParaRPr lang="en-ZA"/>
        </a:p>
      </dgm:t>
    </dgm:pt>
    <dgm:pt modelId="{547FBF7A-359B-4063-A8E2-D3EA011D1E10}">
      <dgm:prSet custT="1"/>
      <dgm:spPr/>
      <dgm:t>
        <a:bodyPr/>
        <a:lstStyle/>
        <a:p>
          <a:r>
            <a:rPr lang="en-US" sz="1400" b="1">
              <a:latin typeface="Montserat medium"/>
            </a:rPr>
            <a:t>• Do I invite guests into our classroom, either live or virtually, to broaden our knowledge and global perspective? </a:t>
          </a:r>
          <a:endParaRPr lang="en-ZA" sz="1400" b="1">
            <a:latin typeface="Montserat medium"/>
          </a:endParaRPr>
        </a:p>
      </dgm:t>
    </dgm:pt>
    <dgm:pt modelId="{020DFE24-B55D-40ED-9248-DB8B28D38474}" type="parTrans" cxnId="{1CEAE63A-2589-42F3-9C67-99D22CE96F49}">
      <dgm:prSet/>
      <dgm:spPr/>
      <dgm:t>
        <a:bodyPr/>
        <a:lstStyle/>
        <a:p>
          <a:endParaRPr lang="en-ZA"/>
        </a:p>
      </dgm:t>
    </dgm:pt>
    <dgm:pt modelId="{D457A934-EB08-4882-8307-2DD81FE4EF33}" type="sibTrans" cxnId="{1CEAE63A-2589-42F3-9C67-99D22CE96F49}">
      <dgm:prSet/>
      <dgm:spPr/>
      <dgm:t>
        <a:bodyPr/>
        <a:lstStyle/>
        <a:p>
          <a:endParaRPr lang="en-ZA"/>
        </a:p>
      </dgm:t>
    </dgm:pt>
    <dgm:pt modelId="{9A40D9AD-7740-40AE-AA35-2073CED80C94}">
      <dgm:prSet custT="1"/>
      <dgm:spPr/>
      <dgm:t>
        <a:bodyPr/>
        <a:lstStyle/>
        <a:p>
          <a:r>
            <a:rPr lang="en-US" sz="1400" b="1">
              <a:latin typeface="Montserat medium"/>
            </a:rPr>
            <a:t>• Are my students aware of how to be safe online and how to be good digital citizens? </a:t>
          </a:r>
          <a:endParaRPr lang="en-ZA" sz="1400" b="1">
            <a:latin typeface="Montserat medium"/>
          </a:endParaRPr>
        </a:p>
      </dgm:t>
    </dgm:pt>
    <dgm:pt modelId="{842C28C6-7A9E-4FD8-8E32-557328A30278}" type="parTrans" cxnId="{A31DDDCD-A81A-4CA0-8C36-BE60F76B9C99}">
      <dgm:prSet/>
      <dgm:spPr/>
      <dgm:t>
        <a:bodyPr/>
        <a:lstStyle/>
        <a:p>
          <a:endParaRPr lang="en-ZA"/>
        </a:p>
      </dgm:t>
    </dgm:pt>
    <dgm:pt modelId="{50F2838D-FBFB-46EB-AF60-B16AEE4E71BA}" type="sibTrans" cxnId="{A31DDDCD-A81A-4CA0-8C36-BE60F76B9C99}">
      <dgm:prSet/>
      <dgm:spPr/>
      <dgm:t>
        <a:bodyPr/>
        <a:lstStyle/>
        <a:p>
          <a:endParaRPr lang="en-ZA"/>
        </a:p>
      </dgm:t>
    </dgm:pt>
    <dgm:pt modelId="{E89EB455-2603-4E6F-B657-D8C4E0024793}">
      <dgm:prSet custT="1"/>
      <dgm:spPr/>
      <dgm:t>
        <a:bodyPr/>
        <a:lstStyle/>
        <a:p>
          <a:r>
            <a:rPr lang="en-US" sz="1400" b="1">
              <a:latin typeface="Montserat medium"/>
            </a:rPr>
            <a:t>• Do I myself model good digital citizenship by being present online and by connecting with others on social media? </a:t>
          </a:r>
          <a:endParaRPr lang="en-ZA" sz="1400" b="1">
            <a:latin typeface="Montserat medium"/>
          </a:endParaRPr>
        </a:p>
      </dgm:t>
    </dgm:pt>
    <dgm:pt modelId="{4E5F1FD9-9EEE-4B53-A74F-69DFCF1AD7FE}" type="parTrans" cxnId="{B6B36B07-8D3F-4635-9F13-C017D656E9E2}">
      <dgm:prSet/>
      <dgm:spPr/>
      <dgm:t>
        <a:bodyPr/>
        <a:lstStyle/>
        <a:p>
          <a:endParaRPr lang="en-ZA"/>
        </a:p>
      </dgm:t>
    </dgm:pt>
    <dgm:pt modelId="{FDA5D900-DB7B-4971-A5CA-3EEB1B7858AF}" type="sibTrans" cxnId="{B6B36B07-8D3F-4635-9F13-C017D656E9E2}">
      <dgm:prSet/>
      <dgm:spPr/>
      <dgm:t>
        <a:bodyPr/>
        <a:lstStyle/>
        <a:p>
          <a:endParaRPr lang="en-ZA"/>
        </a:p>
      </dgm:t>
    </dgm:pt>
    <dgm:pt modelId="{E8722561-1CC9-4F78-A065-71DD769FFE24}">
      <dgm:prSet/>
      <dgm:spPr/>
    </dgm:pt>
    <dgm:pt modelId="{5172633E-0432-4953-A26D-6F34B7F51227}" type="parTrans" cxnId="{9B135766-3A61-44EB-ACA5-B973D8D89EBB}">
      <dgm:prSet/>
      <dgm:spPr/>
      <dgm:t>
        <a:bodyPr/>
        <a:lstStyle/>
        <a:p>
          <a:endParaRPr lang="en-ZA"/>
        </a:p>
      </dgm:t>
    </dgm:pt>
    <dgm:pt modelId="{DEA13718-DF34-458D-B613-3DADDA6EC894}" type="sibTrans" cxnId="{9B135766-3A61-44EB-ACA5-B973D8D89EBB}">
      <dgm:prSet/>
      <dgm:spPr/>
      <dgm:t>
        <a:bodyPr/>
        <a:lstStyle/>
        <a:p>
          <a:endParaRPr lang="en-ZA"/>
        </a:p>
      </dgm:t>
    </dgm:pt>
    <dgm:pt modelId="{5DEDC16B-D25B-4124-83FE-F41FEB8B3326}">
      <dgm:prSet/>
      <dgm:spPr/>
    </dgm:pt>
    <dgm:pt modelId="{C6CB82BD-CDC5-46A2-8C55-18F67393C7A6}" type="parTrans" cxnId="{A89A75E9-D69B-4569-918C-6252AA725B43}">
      <dgm:prSet/>
      <dgm:spPr/>
      <dgm:t>
        <a:bodyPr/>
        <a:lstStyle/>
        <a:p>
          <a:endParaRPr lang="en-ZA"/>
        </a:p>
      </dgm:t>
    </dgm:pt>
    <dgm:pt modelId="{0D9C1576-5764-4CE2-839A-B1F6EBB22F45}" type="sibTrans" cxnId="{A89A75E9-D69B-4569-918C-6252AA725B43}">
      <dgm:prSet/>
      <dgm:spPr/>
      <dgm:t>
        <a:bodyPr/>
        <a:lstStyle/>
        <a:p>
          <a:endParaRPr lang="en-ZA"/>
        </a:p>
      </dgm:t>
    </dgm:pt>
    <dgm:pt modelId="{C78698CE-9880-4097-972C-337489B2113C}">
      <dgm:prSet/>
      <dgm:spPr/>
    </dgm:pt>
    <dgm:pt modelId="{14F49020-893D-4B24-83D5-0E4297A30D0B}" type="parTrans" cxnId="{29C0FE05-AC5C-4C0C-8AE7-CD93C8E49ED3}">
      <dgm:prSet/>
      <dgm:spPr/>
      <dgm:t>
        <a:bodyPr/>
        <a:lstStyle/>
        <a:p>
          <a:endParaRPr lang="en-ZA"/>
        </a:p>
      </dgm:t>
    </dgm:pt>
    <dgm:pt modelId="{4C4B588E-A976-4D02-8481-3BD46AEBEA14}" type="sibTrans" cxnId="{29C0FE05-AC5C-4C0C-8AE7-CD93C8E49ED3}">
      <dgm:prSet/>
      <dgm:spPr/>
      <dgm:t>
        <a:bodyPr/>
        <a:lstStyle/>
        <a:p>
          <a:endParaRPr lang="en-ZA"/>
        </a:p>
      </dgm:t>
    </dgm:pt>
    <dgm:pt modelId="{E009380D-5331-47DA-BB8F-A03F815798E0}" type="pres">
      <dgm:prSet presAssocID="{D7A4F366-0441-4586-AD5A-D18C421049AE}" presName="compositeShape" presStyleCnt="0">
        <dgm:presLayoutVars>
          <dgm:chMax val="7"/>
          <dgm:dir/>
          <dgm:resizeHandles val="exact"/>
        </dgm:presLayoutVars>
      </dgm:prSet>
      <dgm:spPr/>
    </dgm:pt>
    <dgm:pt modelId="{15A722DD-CD8C-4A13-AD29-7A696D074E99}" type="pres">
      <dgm:prSet presAssocID="{78556DFE-CDA9-44FE-8F52-5EB44C312F25}" presName="circ1" presStyleLbl="vennNode1" presStyleIdx="0" presStyleCnt="7"/>
      <dgm:spPr/>
    </dgm:pt>
    <dgm:pt modelId="{3D39B130-F3B0-4E8E-9925-151A1FA24901}" type="pres">
      <dgm:prSet presAssocID="{78556DFE-CDA9-44FE-8F52-5EB44C312F25}" presName="circ1Tx" presStyleLbl="revTx" presStyleIdx="0" presStyleCnt="0" custScaleX="121280" custScaleY="146535">
        <dgm:presLayoutVars>
          <dgm:chMax val="0"/>
          <dgm:chPref val="0"/>
          <dgm:bulletEnabled val="1"/>
        </dgm:presLayoutVars>
      </dgm:prSet>
      <dgm:spPr/>
    </dgm:pt>
    <dgm:pt modelId="{FBA9C9EF-C85C-4DE8-9A02-72E45F8CF334}" type="pres">
      <dgm:prSet presAssocID="{3380EB0B-72C8-4CDE-A4D8-7285BC2DB2BC}" presName="circ2" presStyleLbl="vennNode1" presStyleIdx="1" presStyleCnt="7"/>
      <dgm:spPr/>
    </dgm:pt>
    <dgm:pt modelId="{03144B90-E729-4E7B-9B42-C368E6FCF8CE}" type="pres">
      <dgm:prSet presAssocID="{3380EB0B-72C8-4CDE-A4D8-7285BC2DB2BC}" presName="circ2Tx" presStyleLbl="revTx" presStyleIdx="0" presStyleCnt="0" custScaleX="121280" custScaleY="146535">
        <dgm:presLayoutVars>
          <dgm:chMax val="0"/>
          <dgm:chPref val="0"/>
          <dgm:bulletEnabled val="1"/>
        </dgm:presLayoutVars>
      </dgm:prSet>
      <dgm:spPr/>
    </dgm:pt>
    <dgm:pt modelId="{B493FBA5-4815-4C41-960F-586B1DA64156}" type="pres">
      <dgm:prSet presAssocID="{3FFE7A39-7C40-48FC-B5B3-7310FB8B8129}" presName="circ3" presStyleLbl="vennNode1" presStyleIdx="2" presStyleCnt="7"/>
      <dgm:spPr/>
    </dgm:pt>
    <dgm:pt modelId="{FC347384-3979-49A5-B4A9-D42917E59597}" type="pres">
      <dgm:prSet presAssocID="{3FFE7A39-7C40-48FC-B5B3-7310FB8B8129}" presName="circ3Tx" presStyleLbl="revTx" presStyleIdx="0" presStyleCnt="0" custScaleX="121280" custScaleY="146535">
        <dgm:presLayoutVars>
          <dgm:chMax val="0"/>
          <dgm:chPref val="0"/>
          <dgm:bulletEnabled val="1"/>
        </dgm:presLayoutVars>
      </dgm:prSet>
      <dgm:spPr/>
    </dgm:pt>
    <dgm:pt modelId="{AAB89E26-04CF-4358-8DDB-AA8AD0302D13}" type="pres">
      <dgm:prSet presAssocID="{BBCAE558-9BBD-43F6-9BF7-142D21D5E4F1}" presName="circ4" presStyleLbl="vennNode1" presStyleIdx="3" presStyleCnt="7"/>
      <dgm:spPr/>
    </dgm:pt>
    <dgm:pt modelId="{B4F50913-E0A3-4107-B9D4-53B7FBF9AF5D}" type="pres">
      <dgm:prSet presAssocID="{BBCAE558-9BBD-43F6-9BF7-142D21D5E4F1}" presName="circ4Tx" presStyleLbl="revTx" presStyleIdx="0" presStyleCnt="0" custScaleX="121280" custScaleY="146535">
        <dgm:presLayoutVars>
          <dgm:chMax val="0"/>
          <dgm:chPref val="0"/>
          <dgm:bulletEnabled val="1"/>
        </dgm:presLayoutVars>
      </dgm:prSet>
      <dgm:spPr/>
    </dgm:pt>
    <dgm:pt modelId="{F2CC2484-2B91-4327-94AF-27F52B0CBA87}" type="pres">
      <dgm:prSet presAssocID="{547FBF7A-359B-4063-A8E2-D3EA011D1E10}" presName="circ5" presStyleLbl="vennNode1" presStyleIdx="4" presStyleCnt="7"/>
      <dgm:spPr/>
    </dgm:pt>
    <dgm:pt modelId="{3B6AD0CB-2DE7-40BC-87BB-756156D174F3}" type="pres">
      <dgm:prSet presAssocID="{547FBF7A-359B-4063-A8E2-D3EA011D1E10}" presName="circ5Tx" presStyleLbl="revTx" presStyleIdx="0" presStyleCnt="0" custScaleX="121280" custScaleY="146535">
        <dgm:presLayoutVars>
          <dgm:chMax val="0"/>
          <dgm:chPref val="0"/>
          <dgm:bulletEnabled val="1"/>
        </dgm:presLayoutVars>
      </dgm:prSet>
      <dgm:spPr/>
    </dgm:pt>
    <dgm:pt modelId="{09C889BC-7006-4B86-A948-0774B772D428}" type="pres">
      <dgm:prSet presAssocID="{9A40D9AD-7740-40AE-AA35-2073CED80C94}" presName="circ6" presStyleLbl="vennNode1" presStyleIdx="5" presStyleCnt="7"/>
      <dgm:spPr/>
    </dgm:pt>
    <dgm:pt modelId="{815689F2-742B-460A-A08F-7BE637B6C5DA}" type="pres">
      <dgm:prSet presAssocID="{9A40D9AD-7740-40AE-AA35-2073CED80C94}" presName="circ6Tx" presStyleLbl="revTx" presStyleIdx="0" presStyleCnt="0" custScaleX="121280" custScaleY="146535">
        <dgm:presLayoutVars>
          <dgm:chMax val="0"/>
          <dgm:chPref val="0"/>
          <dgm:bulletEnabled val="1"/>
        </dgm:presLayoutVars>
      </dgm:prSet>
      <dgm:spPr/>
    </dgm:pt>
    <dgm:pt modelId="{FC1B8EB0-C948-4696-B703-43F533DE9E49}" type="pres">
      <dgm:prSet presAssocID="{E89EB455-2603-4E6F-B657-D8C4E0024793}" presName="circ7" presStyleLbl="vennNode1" presStyleIdx="6" presStyleCnt="7"/>
      <dgm:spPr/>
    </dgm:pt>
    <dgm:pt modelId="{23611E38-05E4-412A-817B-44183492A75F}" type="pres">
      <dgm:prSet presAssocID="{E89EB455-2603-4E6F-B657-D8C4E0024793}" presName="circ7Tx" presStyleLbl="revTx" presStyleIdx="0" presStyleCnt="0" custScaleX="121280" custScaleY="146535">
        <dgm:presLayoutVars>
          <dgm:chMax val="0"/>
          <dgm:chPref val="0"/>
          <dgm:bulletEnabled val="1"/>
        </dgm:presLayoutVars>
      </dgm:prSet>
      <dgm:spPr/>
    </dgm:pt>
  </dgm:ptLst>
  <dgm:cxnLst>
    <dgm:cxn modelId="{29C0FE05-AC5C-4C0C-8AE7-CD93C8E49ED3}" srcId="{D7A4F366-0441-4586-AD5A-D18C421049AE}" destId="{C78698CE-9880-4097-972C-337489B2113C}" srcOrd="9" destOrd="0" parTransId="{14F49020-893D-4B24-83D5-0E4297A30D0B}" sibTransId="{4C4B588E-A976-4D02-8481-3BD46AEBEA14}"/>
    <dgm:cxn modelId="{B6B36B07-8D3F-4635-9F13-C017D656E9E2}" srcId="{D7A4F366-0441-4586-AD5A-D18C421049AE}" destId="{E89EB455-2603-4E6F-B657-D8C4E0024793}" srcOrd="6" destOrd="0" parTransId="{4E5F1FD9-9EEE-4B53-A74F-69DFCF1AD7FE}" sibTransId="{FDA5D900-DB7B-4971-A5CA-3EEB1B7858AF}"/>
    <dgm:cxn modelId="{717AF822-D521-4BCA-A0E3-1BFE3A33804F}" type="presOf" srcId="{E89EB455-2603-4E6F-B657-D8C4E0024793}" destId="{23611E38-05E4-412A-817B-44183492A75F}" srcOrd="0" destOrd="0" presId="urn:microsoft.com/office/officeart/2005/8/layout/venn1"/>
    <dgm:cxn modelId="{89DF6623-DEB8-42CE-84BC-63701A4B3681}" type="presOf" srcId="{78556DFE-CDA9-44FE-8F52-5EB44C312F25}" destId="{3D39B130-F3B0-4E8E-9925-151A1FA24901}" srcOrd="0" destOrd="0" presId="urn:microsoft.com/office/officeart/2005/8/layout/venn1"/>
    <dgm:cxn modelId="{605BD025-56DA-4E7F-8230-5DFF8855385C}" srcId="{D7A4F366-0441-4586-AD5A-D18C421049AE}" destId="{3FFE7A39-7C40-48FC-B5B3-7310FB8B8129}" srcOrd="2" destOrd="0" parTransId="{34EA2DAE-1595-4A55-98CC-FAE1445B9479}" sibTransId="{4804D8CC-449D-41D0-BC31-872DB5FC9F56}"/>
    <dgm:cxn modelId="{30C3F425-A263-4403-A6FA-343D78471C28}" srcId="{D7A4F366-0441-4586-AD5A-D18C421049AE}" destId="{BBCAE558-9BBD-43F6-9BF7-142D21D5E4F1}" srcOrd="3" destOrd="0" parTransId="{927B4CE8-62BD-474A-8697-DBA904407D08}" sibTransId="{6ED51A92-E3FA-4344-93AA-D6D4B0717BF0}"/>
    <dgm:cxn modelId="{7353E02D-4901-4DDA-97EB-64184639C898}" type="presOf" srcId="{3FFE7A39-7C40-48FC-B5B3-7310FB8B8129}" destId="{FC347384-3979-49A5-B4A9-D42917E59597}" srcOrd="0" destOrd="0" presId="urn:microsoft.com/office/officeart/2005/8/layout/venn1"/>
    <dgm:cxn modelId="{AC395733-5B1A-488B-87BD-D501CF2FA284}" type="presOf" srcId="{3380EB0B-72C8-4CDE-A4D8-7285BC2DB2BC}" destId="{03144B90-E729-4E7B-9B42-C368E6FCF8CE}" srcOrd="0" destOrd="0" presId="urn:microsoft.com/office/officeart/2005/8/layout/venn1"/>
    <dgm:cxn modelId="{1CEAE63A-2589-42F3-9C67-99D22CE96F49}" srcId="{D7A4F366-0441-4586-AD5A-D18C421049AE}" destId="{547FBF7A-359B-4063-A8E2-D3EA011D1E10}" srcOrd="4" destOrd="0" parTransId="{020DFE24-B55D-40ED-9248-DB8B28D38474}" sibTransId="{D457A934-EB08-4882-8307-2DD81FE4EF33}"/>
    <dgm:cxn modelId="{A0DA9B5B-B8CF-42E0-BF9B-16EDF0E81EF5}" type="presOf" srcId="{BBCAE558-9BBD-43F6-9BF7-142D21D5E4F1}" destId="{B4F50913-E0A3-4107-B9D4-53B7FBF9AF5D}" srcOrd="0" destOrd="0" presId="urn:microsoft.com/office/officeart/2005/8/layout/venn1"/>
    <dgm:cxn modelId="{9B135766-3A61-44EB-ACA5-B973D8D89EBB}" srcId="{D7A4F366-0441-4586-AD5A-D18C421049AE}" destId="{E8722561-1CC9-4F78-A065-71DD769FFE24}" srcOrd="7" destOrd="0" parTransId="{5172633E-0432-4953-A26D-6F34B7F51227}" sibTransId="{DEA13718-DF34-458D-B613-3DADDA6EC894}"/>
    <dgm:cxn modelId="{2D98CD7A-0129-4C0D-B564-9507011EDACB}" type="presOf" srcId="{9A40D9AD-7740-40AE-AA35-2073CED80C94}" destId="{815689F2-742B-460A-A08F-7BE637B6C5DA}" srcOrd="0" destOrd="0" presId="urn:microsoft.com/office/officeart/2005/8/layout/venn1"/>
    <dgm:cxn modelId="{A31DDDCD-A81A-4CA0-8C36-BE60F76B9C99}" srcId="{D7A4F366-0441-4586-AD5A-D18C421049AE}" destId="{9A40D9AD-7740-40AE-AA35-2073CED80C94}" srcOrd="5" destOrd="0" parTransId="{842C28C6-7A9E-4FD8-8E32-557328A30278}" sibTransId="{50F2838D-FBFB-46EB-AF60-B16AEE4E71BA}"/>
    <dgm:cxn modelId="{A89A75E9-D69B-4569-918C-6252AA725B43}" srcId="{D7A4F366-0441-4586-AD5A-D18C421049AE}" destId="{5DEDC16B-D25B-4124-83FE-F41FEB8B3326}" srcOrd="8" destOrd="0" parTransId="{C6CB82BD-CDC5-46A2-8C55-18F67393C7A6}" sibTransId="{0D9C1576-5764-4CE2-839A-B1F6EBB22F45}"/>
    <dgm:cxn modelId="{ACB966EB-3255-4751-87F4-A5057E7C493D}" srcId="{D7A4F366-0441-4586-AD5A-D18C421049AE}" destId="{78556DFE-CDA9-44FE-8F52-5EB44C312F25}" srcOrd="0" destOrd="0" parTransId="{EF05E0A3-71E9-4F00-B0F6-65CA5B149099}" sibTransId="{C3F769E4-4A6B-49F7-8FBC-97B784E2493B}"/>
    <dgm:cxn modelId="{0EF0D2F3-C424-4892-AE69-0F05A62F03C4}" type="presOf" srcId="{D7A4F366-0441-4586-AD5A-D18C421049AE}" destId="{E009380D-5331-47DA-BB8F-A03F815798E0}" srcOrd="0" destOrd="0" presId="urn:microsoft.com/office/officeart/2005/8/layout/venn1"/>
    <dgm:cxn modelId="{722656F6-72FB-4CBE-A725-4A24CE6CFE5F}" srcId="{D7A4F366-0441-4586-AD5A-D18C421049AE}" destId="{3380EB0B-72C8-4CDE-A4D8-7285BC2DB2BC}" srcOrd="1" destOrd="0" parTransId="{4FDD5C01-6D72-4071-8EA3-8DD0EE094EFA}" sibTransId="{9824CD6E-59A3-4035-9BFB-D891F875DE22}"/>
    <dgm:cxn modelId="{0E8074FE-69A7-4B5C-B909-FACFD2476BC7}" type="presOf" srcId="{547FBF7A-359B-4063-A8E2-D3EA011D1E10}" destId="{3B6AD0CB-2DE7-40BC-87BB-756156D174F3}" srcOrd="0" destOrd="0" presId="urn:microsoft.com/office/officeart/2005/8/layout/venn1"/>
    <dgm:cxn modelId="{B461B9CE-4CB0-4E67-9611-B6D385303231}" type="presParOf" srcId="{E009380D-5331-47DA-BB8F-A03F815798E0}" destId="{15A722DD-CD8C-4A13-AD29-7A696D074E99}" srcOrd="0" destOrd="0" presId="urn:microsoft.com/office/officeart/2005/8/layout/venn1"/>
    <dgm:cxn modelId="{C54B19C1-BAFC-4BCF-BD50-F67A2B0E7557}" type="presParOf" srcId="{E009380D-5331-47DA-BB8F-A03F815798E0}" destId="{3D39B130-F3B0-4E8E-9925-151A1FA24901}" srcOrd="1" destOrd="0" presId="urn:microsoft.com/office/officeart/2005/8/layout/venn1"/>
    <dgm:cxn modelId="{AF973FAD-FC4D-4519-88A2-90D6814C8E59}" type="presParOf" srcId="{E009380D-5331-47DA-BB8F-A03F815798E0}" destId="{FBA9C9EF-C85C-4DE8-9A02-72E45F8CF334}" srcOrd="2" destOrd="0" presId="urn:microsoft.com/office/officeart/2005/8/layout/venn1"/>
    <dgm:cxn modelId="{D250BA30-2784-4C07-800E-61845F465971}" type="presParOf" srcId="{E009380D-5331-47DA-BB8F-A03F815798E0}" destId="{03144B90-E729-4E7B-9B42-C368E6FCF8CE}" srcOrd="3" destOrd="0" presId="urn:microsoft.com/office/officeart/2005/8/layout/venn1"/>
    <dgm:cxn modelId="{280A934E-9794-405B-8FF8-5899C9327AAA}" type="presParOf" srcId="{E009380D-5331-47DA-BB8F-A03F815798E0}" destId="{B493FBA5-4815-4C41-960F-586B1DA64156}" srcOrd="4" destOrd="0" presId="urn:microsoft.com/office/officeart/2005/8/layout/venn1"/>
    <dgm:cxn modelId="{11A819D7-AFCC-4772-9360-E5B2C771CA2E}" type="presParOf" srcId="{E009380D-5331-47DA-BB8F-A03F815798E0}" destId="{FC347384-3979-49A5-B4A9-D42917E59597}" srcOrd="5" destOrd="0" presId="urn:microsoft.com/office/officeart/2005/8/layout/venn1"/>
    <dgm:cxn modelId="{43798422-04BB-450E-ABFE-5C22B2D8B8E1}" type="presParOf" srcId="{E009380D-5331-47DA-BB8F-A03F815798E0}" destId="{AAB89E26-04CF-4358-8DDB-AA8AD0302D13}" srcOrd="6" destOrd="0" presId="urn:microsoft.com/office/officeart/2005/8/layout/venn1"/>
    <dgm:cxn modelId="{AD9B45F7-6ABC-4740-9F33-F307A507F5DB}" type="presParOf" srcId="{E009380D-5331-47DA-BB8F-A03F815798E0}" destId="{B4F50913-E0A3-4107-B9D4-53B7FBF9AF5D}" srcOrd="7" destOrd="0" presId="urn:microsoft.com/office/officeart/2005/8/layout/venn1"/>
    <dgm:cxn modelId="{475C58A2-60A9-4357-8BBD-F1BE91091737}" type="presParOf" srcId="{E009380D-5331-47DA-BB8F-A03F815798E0}" destId="{F2CC2484-2B91-4327-94AF-27F52B0CBA87}" srcOrd="8" destOrd="0" presId="urn:microsoft.com/office/officeart/2005/8/layout/venn1"/>
    <dgm:cxn modelId="{B0F2BE59-2009-408D-9B4D-72390A54A029}" type="presParOf" srcId="{E009380D-5331-47DA-BB8F-A03F815798E0}" destId="{3B6AD0CB-2DE7-40BC-87BB-756156D174F3}" srcOrd="9" destOrd="0" presId="urn:microsoft.com/office/officeart/2005/8/layout/venn1"/>
    <dgm:cxn modelId="{9A5706A7-21A9-41B6-BD4A-5FDA787CFBC3}" type="presParOf" srcId="{E009380D-5331-47DA-BB8F-A03F815798E0}" destId="{09C889BC-7006-4B86-A948-0774B772D428}" srcOrd="10" destOrd="0" presId="urn:microsoft.com/office/officeart/2005/8/layout/venn1"/>
    <dgm:cxn modelId="{EA8FA485-7EAD-4D4B-AB47-4690BC5E29C4}" type="presParOf" srcId="{E009380D-5331-47DA-BB8F-A03F815798E0}" destId="{815689F2-742B-460A-A08F-7BE637B6C5DA}" srcOrd="11" destOrd="0" presId="urn:microsoft.com/office/officeart/2005/8/layout/venn1"/>
    <dgm:cxn modelId="{15DB4B6F-A1A6-4276-AFFE-5E4C35043CE4}" type="presParOf" srcId="{E009380D-5331-47DA-BB8F-A03F815798E0}" destId="{FC1B8EB0-C948-4696-B703-43F533DE9E49}" srcOrd="12" destOrd="0" presId="urn:microsoft.com/office/officeart/2005/8/layout/venn1"/>
    <dgm:cxn modelId="{8E5ACCA0-29A1-4E4A-8146-35CBADAADCD9}" type="presParOf" srcId="{E009380D-5331-47DA-BB8F-A03F815798E0}" destId="{23611E38-05E4-412A-817B-44183492A75F}" srcOrd="13"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A2901A8-2646-49FA-9785-FFED1A18AB4D}" type="doc">
      <dgm:prSet loTypeId="urn:microsoft.com/office/officeart/2005/8/layout/chart3" loCatId="relationship" qsTypeId="urn:microsoft.com/office/officeart/2005/8/quickstyle/simple1" qsCatId="simple" csTypeId="urn:microsoft.com/office/officeart/2005/8/colors/colorful2" csCatId="colorful"/>
      <dgm:spPr/>
      <dgm:t>
        <a:bodyPr/>
        <a:lstStyle/>
        <a:p>
          <a:endParaRPr lang="en-ZA"/>
        </a:p>
      </dgm:t>
    </dgm:pt>
    <dgm:pt modelId="{763DF569-B181-4609-8DA6-B6ABFBD06C5B}">
      <dgm:prSet/>
      <dgm:spPr/>
      <dgm:t>
        <a:bodyPr/>
        <a:lstStyle/>
        <a:p>
          <a:r>
            <a:rPr lang="en-US" dirty="0"/>
            <a:t>Growth Mindset</a:t>
          </a:r>
          <a:endParaRPr lang="en-ZA" dirty="0"/>
        </a:p>
      </dgm:t>
    </dgm:pt>
    <dgm:pt modelId="{DEADA10A-CCA3-4C4F-A23E-F10E79228E0A}" type="parTrans" cxnId="{36973E68-2BCB-4319-9649-2F008118FDAA}">
      <dgm:prSet/>
      <dgm:spPr/>
      <dgm:t>
        <a:bodyPr/>
        <a:lstStyle/>
        <a:p>
          <a:endParaRPr lang="en-ZA"/>
        </a:p>
      </dgm:t>
    </dgm:pt>
    <dgm:pt modelId="{7204FC65-05FC-4E66-BB31-9B6C47CF22BC}" type="sibTrans" cxnId="{36973E68-2BCB-4319-9649-2F008118FDAA}">
      <dgm:prSet/>
      <dgm:spPr/>
      <dgm:t>
        <a:bodyPr/>
        <a:lstStyle/>
        <a:p>
          <a:endParaRPr lang="en-ZA"/>
        </a:p>
      </dgm:t>
    </dgm:pt>
    <dgm:pt modelId="{B6B01DD3-EC1D-4276-AFFB-ED044B4D379F}">
      <dgm:prSet/>
      <dgm:spPr/>
      <dgm:t>
        <a:bodyPr/>
        <a:lstStyle/>
        <a:p>
          <a:r>
            <a:rPr lang="en-US" dirty="0"/>
            <a:t>Collaborate</a:t>
          </a:r>
          <a:endParaRPr lang="en-ZA" dirty="0"/>
        </a:p>
      </dgm:t>
    </dgm:pt>
    <dgm:pt modelId="{8D29E70B-38DC-424D-9EB0-12B2B80D5672}" type="parTrans" cxnId="{8A2CD802-3998-428E-BE47-BF8F87A249F8}">
      <dgm:prSet/>
      <dgm:spPr/>
      <dgm:t>
        <a:bodyPr/>
        <a:lstStyle/>
        <a:p>
          <a:endParaRPr lang="en-ZA"/>
        </a:p>
      </dgm:t>
    </dgm:pt>
    <dgm:pt modelId="{3878E844-76C7-4A6E-B16B-0EAB6B167923}" type="sibTrans" cxnId="{8A2CD802-3998-428E-BE47-BF8F87A249F8}">
      <dgm:prSet/>
      <dgm:spPr/>
      <dgm:t>
        <a:bodyPr/>
        <a:lstStyle/>
        <a:p>
          <a:endParaRPr lang="en-ZA"/>
        </a:p>
      </dgm:t>
    </dgm:pt>
    <dgm:pt modelId="{8A901828-A658-42EA-910F-D00C7F840F0E}">
      <dgm:prSet/>
      <dgm:spPr/>
      <dgm:t>
        <a:bodyPr/>
        <a:lstStyle/>
        <a:p>
          <a:r>
            <a:rPr lang="en-US"/>
            <a:t>Dig Deep and face your fears</a:t>
          </a:r>
          <a:endParaRPr lang="en-ZA"/>
        </a:p>
      </dgm:t>
    </dgm:pt>
    <dgm:pt modelId="{F4E719E6-0048-4A9A-9609-7A92496B08EA}" type="parTrans" cxnId="{DBA130A4-984A-4E87-A71B-F4B30455F2E5}">
      <dgm:prSet/>
      <dgm:spPr/>
      <dgm:t>
        <a:bodyPr/>
        <a:lstStyle/>
        <a:p>
          <a:endParaRPr lang="en-ZA"/>
        </a:p>
      </dgm:t>
    </dgm:pt>
    <dgm:pt modelId="{315ECCFE-6C30-4BA7-8C38-789EA4CBBA3B}" type="sibTrans" cxnId="{DBA130A4-984A-4E87-A71B-F4B30455F2E5}">
      <dgm:prSet/>
      <dgm:spPr/>
      <dgm:t>
        <a:bodyPr/>
        <a:lstStyle/>
        <a:p>
          <a:endParaRPr lang="en-ZA"/>
        </a:p>
      </dgm:t>
    </dgm:pt>
    <dgm:pt modelId="{548A9C17-D110-47B1-8537-5C6E72A9F77A}">
      <dgm:prSet/>
      <dgm:spPr/>
      <dgm:t>
        <a:bodyPr/>
        <a:lstStyle/>
        <a:p>
          <a:r>
            <a:rPr lang="en-US"/>
            <a:t>Have fun with your learners</a:t>
          </a:r>
          <a:endParaRPr lang="en-ZA"/>
        </a:p>
      </dgm:t>
    </dgm:pt>
    <dgm:pt modelId="{BF0BA0F0-797B-44C8-A2EB-0152975A3777}" type="parTrans" cxnId="{D5E464ED-3B4E-429B-9CDD-B70D54645F2A}">
      <dgm:prSet/>
      <dgm:spPr/>
      <dgm:t>
        <a:bodyPr/>
        <a:lstStyle/>
        <a:p>
          <a:endParaRPr lang="en-ZA"/>
        </a:p>
      </dgm:t>
    </dgm:pt>
    <dgm:pt modelId="{BF506FDD-4DD5-404A-9751-5B508BDB143A}" type="sibTrans" cxnId="{D5E464ED-3B4E-429B-9CDD-B70D54645F2A}">
      <dgm:prSet/>
      <dgm:spPr/>
      <dgm:t>
        <a:bodyPr/>
        <a:lstStyle/>
        <a:p>
          <a:endParaRPr lang="en-ZA"/>
        </a:p>
      </dgm:t>
    </dgm:pt>
    <dgm:pt modelId="{8F8627CB-7748-43E3-B177-C76ABC8E3979}">
      <dgm:prSet/>
      <dgm:spPr/>
      <dgm:t>
        <a:bodyPr/>
        <a:lstStyle/>
        <a:p>
          <a:r>
            <a:rPr lang="en-US"/>
            <a:t>Embrace diversity</a:t>
          </a:r>
          <a:endParaRPr lang="en-ZA"/>
        </a:p>
      </dgm:t>
    </dgm:pt>
    <dgm:pt modelId="{08D43BF0-A7F2-491C-93AF-B4C676E26573}" type="parTrans" cxnId="{EFD932D8-6C7A-4CB1-8274-B1FEE5B3E15D}">
      <dgm:prSet/>
      <dgm:spPr/>
      <dgm:t>
        <a:bodyPr/>
        <a:lstStyle/>
        <a:p>
          <a:endParaRPr lang="en-ZA"/>
        </a:p>
      </dgm:t>
    </dgm:pt>
    <dgm:pt modelId="{3F3BED8D-57DB-4F38-870A-05A51B62E761}" type="sibTrans" cxnId="{EFD932D8-6C7A-4CB1-8274-B1FEE5B3E15D}">
      <dgm:prSet/>
      <dgm:spPr/>
      <dgm:t>
        <a:bodyPr/>
        <a:lstStyle/>
        <a:p>
          <a:endParaRPr lang="en-ZA"/>
        </a:p>
      </dgm:t>
    </dgm:pt>
    <dgm:pt modelId="{B3C38F48-31CB-4577-8F96-6CBD6F3DEB89}">
      <dgm:prSet/>
      <dgm:spPr/>
      <dgm:t>
        <a:bodyPr/>
        <a:lstStyle/>
        <a:p>
          <a:r>
            <a:rPr lang="en-US"/>
            <a:t>Embrace happiness</a:t>
          </a:r>
          <a:endParaRPr lang="en-ZA"/>
        </a:p>
      </dgm:t>
    </dgm:pt>
    <dgm:pt modelId="{C1B3C459-E5F7-4216-80E0-911273C8BDB7}" type="parTrans" cxnId="{5ED1F228-F94A-4969-B71F-4C830245A807}">
      <dgm:prSet/>
      <dgm:spPr/>
      <dgm:t>
        <a:bodyPr/>
        <a:lstStyle/>
        <a:p>
          <a:endParaRPr lang="en-ZA"/>
        </a:p>
      </dgm:t>
    </dgm:pt>
    <dgm:pt modelId="{730B2F0C-A103-4B28-90AE-C91F943D39A2}" type="sibTrans" cxnId="{5ED1F228-F94A-4969-B71F-4C830245A807}">
      <dgm:prSet/>
      <dgm:spPr/>
      <dgm:t>
        <a:bodyPr/>
        <a:lstStyle/>
        <a:p>
          <a:endParaRPr lang="en-ZA"/>
        </a:p>
      </dgm:t>
    </dgm:pt>
    <dgm:pt modelId="{1A0CEB24-0CA1-422A-9AC9-89BF63E3599E}" type="pres">
      <dgm:prSet presAssocID="{BA2901A8-2646-49FA-9785-FFED1A18AB4D}" presName="compositeShape" presStyleCnt="0">
        <dgm:presLayoutVars>
          <dgm:chMax val="7"/>
          <dgm:dir/>
          <dgm:resizeHandles val="exact"/>
        </dgm:presLayoutVars>
      </dgm:prSet>
      <dgm:spPr/>
    </dgm:pt>
    <dgm:pt modelId="{B38BBA0D-AB9D-4A85-8A27-FCA85C2F8F4D}" type="pres">
      <dgm:prSet presAssocID="{BA2901A8-2646-49FA-9785-FFED1A18AB4D}" presName="wedge1" presStyleLbl="node1" presStyleIdx="0" presStyleCnt="6"/>
      <dgm:spPr/>
    </dgm:pt>
    <dgm:pt modelId="{DBFA3B91-C732-4179-971C-884FD02CF1FA}" type="pres">
      <dgm:prSet presAssocID="{BA2901A8-2646-49FA-9785-FFED1A18AB4D}" presName="wedge1Tx" presStyleLbl="node1" presStyleIdx="0" presStyleCnt="6">
        <dgm:presLayoutVars>
          <dgm:chMax val="0"/>
          <dgm:chPref val="0"/>
          <dgm:bulletEnabled val="1"/>
        </dgm:presLayoutVars>
      </dgm:prSet>
      <dgm:spPr/>
    </dgm:pt>
    <dgm:pt modelId="{94838DE9-FD4D-416F-A9C9-0F35C0ACC42F}" type="pres">
      <dgm:prSet presAssocID="{BA2901A8-2646-49FA-9785-FFED1A18AB4D}" presName="wedge2" presStyleLbl="node1" presStyleIdx="1" presStyleCnt="6"/>
      <dgm:spPr/>
    </dgm:pt>
    <dgm:pt modelId="{A070E247-5FE4-4743-BEDF-50B1FBE1E9D6}" type="pres">
      <dgm:prSet presAssocID="{BA2901A8-2646-49FA-9785-FFED1A18AB4D}" presName="wedge2Tx" presStyleLbl="node1" presStyleIdx="1" presStyleCnt="6">
        <dgm:presLayoutVars>
          <dgm:chMax val="0"/>
          <dgm:chPref val="0"/>
          <dgm:bulletEnabled val="1"/>
        </dgm:presLayoutVars>
      </dgm:prSet>
      <dgm:spPr/>
    </dgm:pt>
    <dgm:pt modelId="{CEB6EA59-4337-422E-8F53-F0F5BE6B8255}" type="pres">
      <dgm:prSet presAssocID="{BA2901A8-2646-49FA-9785-FFED1A18AB4D}" presName="wedge3" presStyleLbl="node1" presStyleIdx="2" presStyleCnt="6"/>
      <dgm:spPr/>
    </dgm:pt>
    <dgm:pt modelId="{C0BC1600-F2FF-4CFA-A062-F58EEC50D5E1}" type="pres">
      <dgm:prSet presAssocID="{BA2901A8-2646-49FA-9785-FFED1A18AB4D}" presName="wedge3Tx" presStyleLbl="node1" presStyleIdx="2" presStyleCnt="6">
        <dgm:presLayoutVars>
          <dgm:chMax val="0"/>
          <dgm:chPref val="0"/>
          <dgm:bulletEnabled val="1"/>
        </dgm:presLayoutVars>
      </dgm:prSet>
      <dgm:spPr/>
    </dgm:pt>
    <dgm:pt modelId="{F0536FC9-D13C-46DB-B74A-3784A3666756}" type="pres">
      <dgm:prSet presAssocID="{BA2901A8-2646-49FA-9785-FFED1A18AB4D}" presName="wedge4" presStyleLbl="node1" presStyleIdx="3" presStyleCnt="6"/>
      <dgm:spPr/>
    </dgm:pt>
    <dgm:pt modelId="{FC1F4E8C-B123-4CD6-BE76-FF0E48BEB339}" type="pres">
      <dgm:prSet presAssocID="{BA2901A8-2646-49FA-9785-FFED1A18AB4D}" presName="wedge4Tx" presStyleLbl="node1" presStyleIdx="3" presStyleCnt="6">
        <dgm:presLayoutVars>
          <dgm:chMax val="0"/>
          <dgm:chPref val="0"/>
          <dgm:bulletEnabled val="1"/>
        </dgm:presLayoutVars>
      </dgm:prSet>
      <dgm:spPr/>
    </dgm:pt>
    <dgm:pt modelId="{96B871BC-B1A1-4038-923E-A95267357944}" type="pres">
      <dgm:prSet presAssocID="{BA2901A8-2646-49FA-9785-FFED1A18AB4D}" presName="wedge5" presStyleLbl="node1" presStyleIdx="4" presStyleCnt="6"/>
      <dgm:spPr/>
    </dgm:pt>
    <dgm:pt modelId="{0274E8AF-8C7D-4A9C-B011-F20A1B8EA837}" type="pres">
      <dgm:prSet presAssocID="{BA2901A8-2646-49FA-9785-FFED1A18AB4D}" presName="wedge5Tx" presStyleLbl="node1" presStyleIdx="4" presStyleCnt="6">
        <dgm:presLayoutVars>
          <dgm:chMax val="0"/>
          <dgm:chPref val="0"/>
          <dgm:bulletEnabled val="1"/>
        </dgm:presLayoutVars>
      </dgm:prSet>
      <dgm:spPr/>
    </dgm:pt>
    <dgm:pt modelId="{AAC7435C-220F-4BBE-866D-957FDDD39484}" type="pres">
      <dgm:prSet presAssocID="{BA2901A8-2646-49FA-9785-FFED1A18AB4D}" presName="wedge6" presStyleLbl="node1" presStyleIdx="5" presStyleCnt="6"/>
      <dgm:spPr/>
    </dgm:pt>
    <dgm:pt modelId="{7DE91E51-3793-48B5-811C-E17CAD37392A}" type="pres">
      <dgm:prSet presAssocID="{BA2901A8-2646-49FA-9785-FFED1A18AB4D}" presName="wedge6Tx" presStyleLbl="node1" presStyleIdx="5" presStyleCnt="6">
        <dgm:presLayoutVars>
          <dgm:chMax val="0"/>
          <dgm:chPref val="0"/>
          <dgm:bulletEnabled val="1"/>
        </dgm:presLayoutVars>
      </dgm:prSet>
      <dgm:spPr/>
    </dgm:pt>
  </dgm:ptLst>
  <dgm:cxnLst>
    <dgm:cxn modelId="{8A2CD802-3998-428E-BE47-BF8F87A249F8}" srcId="{BA2901A8-2646-49FA-9785-FFED1A18AB4D}" destId="{B6B01DD3-EC1D-4276-AFFB-ED044B4D379F}" srcOrd="1" destOrd="0" parTransId="{8D29E70B-38DC-424D-9EB0-12B2B80D5672}" sibTransId="{3878E844-76C7-4A6E-B16B-0EAB6B167923}"/>
    <dgm:cxn modelId="{4052EA04-5CB1-4658-9C4E-EBC2CEE1135C}" type="presOf" srcId="{B3C38F48-31CB-4577-8F96-6CBD6F3DEB89}" destId="{AAC7435C-220F-4BBE-866D-957FDDD39484}" srcOrd="0" destOrd="0" presId="urn:microsoft.com/office/officeart/2005/8/layout/chart3"/>
    <dgm:cxn modelId="{B57C2A1F-9BAC-431C-90C4-B62F0EFF91D8}" type="presOf" srcId="{8A901828-A658-42EA-910F-D00C7F840F0E}" destId="{C0BC1600-F2FF-4CFA-A062-F58EEC50D5E1}" srcOrd="1" destOrd="0" presId="urn:microsoft.com/office/officeart/2005/8/layout/chart3"/>
    <dgm:cxn modelId="{5ED1F228-F94A-4969-B71F-4C830245A807}" srcId="{BA2901A8-2646-49FA-9785-FFED1A18AB4D}" destId="{B3C38F48-31CB-4577-8F96-6CBD6F3DEB89}" srcOrd="5" destOrd="0" parTransId="{C1B3C459-E5F7-4216-80E0-911273C8BDB7}" sibTransId="{730B2F0C-A103-4B28-90AE-C91F943D39A2}"/>
    <dgm:cxn modelId="{84AACC3A-B247-4A83-8EF3-1963BB7C7102}" type="presOf" srcId="{B6B01DD3-EC1D-4276-AFFB-ED044B4D379F}" destId="{94838DE9-FD4D-416F-A9C9-0F35C0ACC42F}" srcOrd="0" destOrd="0" presId="urn:microsoft.com/office/officeart/2005/8/layout/chart3"/>
    <dgm:cxn modelId="{812C863D-9798-48BC-805E-0266A54D823B}" type="presOf" srcId="{8F8627CB-7748-43E3-B177-C76ABC8E3979}" destId="{0274E8AF-8C7D-4A9C-B011-F20A1B8EA837}" srcOrd="1" destOrd="0" presId="urn:microsoft.com/office/officeart/2005/8/layout/chart3"/>
    <dgm:cxn modelId="{B99BBC47-C7C9-4CA2-9585-AEEBE025584D}" type="presOf" srcId="{BA2901A8-2646-49FA-9785-FFED1A18AB4D}" destId="{1A0CEB24-0CA1-422A-9AC9-89BF63E3599E}" srcOrd="0" destOrd="0" presId="urn:microsoft.com/office/officeart/2005/8/layout/chart3"/>
    <dgm:cxn modelId="{36973E68-2BCB-4319-9649-2F008118FDAA}" srcId="{BA2901A8-2646-49FA-9785-FFED1A18AB4D}" destId="{763DF569-B181-4609-8DA6-B6ABFBD06C5B}" srcOrd="0" destOrd="0" parTransId="{DEADA10A-CCA3-4C4F-A23E-F10E79228E0A}" sibTransId="{7204FC65-05FC-4E66-BB31-9B6C47CF22BC}"/>
    <dgm:cxn modelId="{9317F74A-DF6B-4572-9804-216937707904}" type="presOf" srcId="{8A901828-A658-42EA-910F-D00C7F840F0E}" destId="{CEB6EA59-4337-422E-8F53-F0F5BE6B8255}" srcOrd="0" destOrd="0" presId="urn:microsoft.com/office/officeart/2005/8/layout/chart3"/>
    <dgm:cxn modelId="{7DCA3472-6687-4249-B299-C0EAE430DBF0}" type="presOf" srcId="{548A9C17-D110-47B1-8537-5C6E72A9F77A}" destId="{FC1F4E8C-B123-4CD6-BE76-FF0E48BEB339}" srcOrd="1" destOrd="0" presId="urn:microsoft.com/office/officeart/2005/8/layout/chart3"/>
    <dgm:cxn modelId="{5BDCD575-0E29-4452-800C-98BA77DAC44F}" type="presOf" srcId="{B3C38F48-31CB-4577-8F96-6CBD6F3DEB89}" destId="{7DE91E51-3793-48B5-811C-E17CAD37392A}" srcOrd="1" destOrd="0" presId="urn:microsoft.com/office/officeart/2005/8/layout/chart3"/>
    <dgm:cxn modelId="{8352747D-6686-456F-A0C4-D59F1CAF82DA}" type="presOf" srcId="{B6B01DD3-EC1D-4276-AFFB-ED044B4D379F}" destId="{A070E247-5FE4-4743-BEDF-50B1FBE1E9D6}" srcOrd="1" destOrd="0" presId="urn:microsoft.com/office/officeart/2005/8/layout/chart3"/>
    <dgm:cxn modelId="{A0C1538B-6A88-48A2-A1ED-4A4814240A49}" type="presOf" srcId="{763DF569-B181-4609-8DA6-B6ABFBD06C5B}" destId="{DBFA3B91-C732-4179-971C-884FD02CF1FA}" srcOrd="1" destOrd="0" presId="urn:microsoft.com/office/officeart/2005/8/layout/chart3"/>
    <dgm:cxn modelId="{DBA130A4-984A-4E87-A71B-F4B30455F2E5}" srcId="{BA2901A8-2646-49FA-9785-FFED1A18AB4D}" destId="{8A901828-A658-42EA-910F-D00C7F840F0E}" srcOrd="2" destOrd="0" parTransId="{F4E719E6-0048-4A9A-9609-7A92496B08EA}" sibTransId="{315ECCFE-6C30-4BA7-8C38-789EA4CBBA3B}"/>
    <dgm:cxn modelId="{F16BD7B1-3345-47C7-B1A7-668968CBFB15}" type="presOf" srcId="{548A9C17-D110-47B1-8537-5C6E72A9F77A}" destId="{F0536FC9-D13C-46DB-B74A-3784A3666756}" srcOrd="0" destOrd="0" presId="urn:microsoft.com/office/officeart/2005/8/layout/chart3"/>
    <dgm:cxn modelId="{EBFE1CB7-AB67-40F3-BEA2-C17A949A47A9}" type="presOf" srcId="{8F8627CB-7748-43E3-B177-C76ABC8E3979}" destId="{96B871BC-B1A1-4038-923E-A95267357944}" srcOrd="0" destOrd="0" presId="urn:microsoft.com/office/officeart/2005/8/layout/chart3"/>
    <dgm:cxn modelId="{EFD932D8-6C7A-4CB1-8274-B1FEE5B3E15D}" srcId="{BA2901A8-2646-49FA-9785-FFED1A18AB4D}" destId="{8F8627CB-7748-43E3-B177-C76ABC8E3979}" srcOrd="4" destOrd="0" parTransId="{08D43BF0-A7F2-491C-93AF-B4C676E26573}" sibTransId="{3F3BED8D-57DB-4F38-870A-05A51B62E761}"/>
    <dgm:cxn modelId="{935B26EA-AF4C-4C24-938A-8E184F2A3A59}" type="presOf" srcId="{763DF569-B181-4609-8DA6-B6ABFBD06C5B}" destId="{B38BBA0D-AB9D-4A85-8A27-FCA85C2F8F4D}" srcOrd="0" destOrd="0" presId="urn:microsoft.com/office/officeart/2005/8/layout/chart3"/>
    <dgm:cxn modelId="{D5E464ED-3B4E-429B-9CDD-B70D54645F2A}" srcId="{BA2901A8-2646-49FA-9785-FFED1A18AB4D}" destId="{548A9C17-D110-47B1-8537-5C6E72A9F77A}" srcOrd="3" destOrd="0" parTransId="{BF0BA0F0-797B-44C8-A2EB-0152975A3777}" sibTransId="{BF506FDD-4DD5-404A-9751-5B508BDB143A}"/>
    <dgm:cxn modelId="{94434924-6CC9-4E8D-989E-0A20470D133B}" type="presParOf" srcId="{1A0CEB24-0CA1-422A-9AC9-89BF63E3599E}" destId="{B38BBA0D-AB9D-4A85-8A27-FCA85C2F8F4D}" srcOrd="0" destOrd="0" presId="urn:microsoft.com/office/officeart/2005/8/layout/chart3"/>
    <dgm:cxn modelId="{C7487E75-C7C1-40F0-9F06-463107230153}" type="presParOf" srcId="{1A0CEB24-0CA1-422A-9AC9-89BF63E3599E}" destId="{DBFA3B91-C732-4179-971C-884FD02CF1FA}" srcOrd="1" destOrd="0" presId="urn:microsoft.com/office/officeart/2005/8/layout/chart3"/>
    <dgm:cxn modelId="{718A6CDC-7D83-4EAC-BBF9-56D2F0D9074B}" type="presParOf" srcId="{1A0CEB24-0CA1-422A-9AC9-89BF63E3599E}" destId="{94838DE9-FD4D-416F-A9C9-0F35C0ACC42F}" srcOrd="2" destOrd="0" presId="urn:microsoft.com/office/officeart/2005/8/layout/chart3"/>
    <dgm:cxn modelId="{7789F931-F54D-45BB-ACE8-24E5A2F4499A}" type="presParOf" srcId="{1A0CEB24-0CA1-422A-9AC9-89BF63E3599E}" destId="{A070E247-5FE4-4743-BEDF-50B1FBE1E9D6}" srcOrd="3" destOrd="0" presId="urn:microsoft.com/office/officeart/2005/8/layout/chart3"/>
    <dgm:cxn modelId="{8FC6CA59-77AD-439A-9C81-D845A7BE380F}" type="presParOf" srcId="{1A0CEB24-0CA1-422A-9AC9-89BF63E3599E}" destId="{CEB6EA59-4337-422E-8F53-F0F5BE6B8255}" srcOrd="4" destOrd="0" presId="urn:microsoft.com/office/officeart/2005/8/layout/chart3"/>
    <dgm:cxn modelId="{F168703C-181C-4A12-B307-A568B14C655F}" type="presParOf" srcId="{1A0CEB24-0CA1-422A-9AC9-89BF63E3599E}" destId="{C0BC1600-F2FF-4CFA-A062-F58EEC50D5E1}" srcOrd="5" destOrd="0" presId="urn:microsoft.com/office/officeart/2005/8/layout/chart3"/>
    <dgm:cxn modelId="{F2B91B30-7297-4335-AF7D-0B654588C415}" type="presParOf" srcId="{1A0CEB24-0CA1-422A-9AC9-89BF63E3599E}" destId="{F0536FC9-D13C-46DB-B74A-3784A3666756}" srcOrd="6" destOrd="0" presId="urn:microsoft.com/office/officeart/2005/8/layout/chart3"/>
    <dgm:cxn modelId="{42E62714-0942-46E8-A806-ADF6981B957A}" type="presParOf" srcId="{1A0CEB24-0CA1-422A-9AC9-89BF63E3599E}" destId="{FC1F4E8C-B123-4CD6-BE76-FF0E48BEB339}" srcOrd="7" destOrd="0" presId="urn:microsoft.com/office/officeart/2005/8/layout/chart3"/>
    <dgm:cxn modelId="{17F9F374-7273-452D-9783-118E3DB0FA7D}" type="presParOf" srcId="{1A0CEB24-0CA1-422A-9AC9-89BF63E3599E}" destId="{96B871BC-B1A1-4038-923E-A95267357944}" srcOrd="8" destOrd="0" presId="urn:microsoft.com/office/officeart/2005/8/layout/chart3"/>
    <dgm:cxn modelId="{AECFB840-2D0F-44B1-B606-7871F8F0E4AB}" type="presParOf" srcId="{1A0CEB24-0CA1-422A-9AC9-89BF63E3599E}" destId="{0274E8AF-8C7D-4A9C-B011-F20A1B8EA837}" srcOrd="9" destOrd="0" presId="urn:microsoft.com/office/officeart/2005/8/layout/chart3"/>
    <dgm:cxn modelId="{A5E9FCBE-98FA-4A67-8B25-8287A0B528C4}" type="presParOf" srcId="{1A0CEB24-0CA1-422A-9AC9-89BF63E3599E}" destId="{AAC7435C-220F-4BBE-866D-957FDDD39484}" srcOrd="10" destOrd="0" presId="urn:microsoft.com/office/officeart/2005/8/layout/chart3"/>
    <dgm:cxn modelId="{B9CFBA08-F9E9-4C84-A533-79653CCF3E7F}" type="presParOf" srcId="{1A0CEB24-0CA1-422A-9AC9-89BF63E3599E}" destId="{7DE91E51-3793-48B5-811C-E17CAD37392A}" srcOrd="11" destOrd="0" presId="urn:microsoft.com/office/officeart/2005/8/layout/char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948A7-DA4C-4492-AEAD-93786AC67CC9}">
      <dsp:nvSpPr>
        <dsp:cNvPr id="0" name=""/>
        <dsp:cNvSpPr/>
      </dsp:nvSpPr>
      <dsp:spPr>
        <a:xfrm>
          <a:off x="2361902" y="726815"/>
          <a:ext cx="2714904" cy="18108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448056" rIns="448056" bIns="448056" numCol="1" spcCol="1270" anchor="ctr" anchorCtr="0">
          <a:noAutofit/>
        </a:bodyPr>
        <a:lstStyle/>
        <a:p>
          <a:pPr marL="0" lvl="0" indent="0" algn="l" defTabSz="2800350">
            <a:lnSpc>
              <a:spcPct val="90000"/>
            </a:lnSpc>
            <a:spcBef>
              <a:spcPct val="0"/>
            </a:spcBef>
            <a:spcAft>
              <a:spcPct val="35000"/>
            </a:spcAft>
            <a:buNone/>
          </a:pPr>
          <a:endParaRPr lang="en-ZA" sz="6300" kern="1200"/>
        </a:p>
      </dsp:txBody>
      <dsp:txXfrm>
        <a:off x="2796286" y="726815"/>
        <a:ext cx="2280519" cy="1810841"/>
      </dsp:txXfrm>
    </dsp:sp>
    <dsp:sp modelId="{B942BDA9-7F77-4529-AD21-01AF3DEA4186}">
      <dsp:nvSpPr>
        <dsp:cNvPr id="0" name=""/>
        <dsp:cNvSpPr/>
      </dsp:nvSpPr>
      <dsp:spPr>
        <a:xfrm>
          <a:off x="2361902" y="2537656"/>
          <a:ext cx="2714904" cy="18108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448056" rIns="448056" bIns="448056" numCol="1" spcCol="1270" anchor="ctr" anchorCtr="0">
          <a:noAutofit/>
        </a:bodyPr>
        <a:lstStyle/>
        <a:p>
          <a:pPr marL="0" lvl="0" indent="0" algn="l" defTabSz="2800350">
            <a:lnSpc>
              <a:spcPct val="90000"/>
            </a:lnSpc>
            <a:spcBef>
              <a:spcPct val="0"/>
            </a:spcBef>
            <a:spcAft>
              <a:spcPct val="35000"/>
            </a:spcAft>
            <a:buNone/>
          </a:pPr>
          <a:endParaRPr lang="en-ZA" sz="6300" kern="1200"/>
        </a:p>
      </dsp:txBody>
      <dsp:txXfrm>
        <a:off x="2796286" y="2537656"/>
        <a:ext cx="2280519" cy="1810841"/>
      </dsp:txXfrm>
    </dsp:sp>
    <dsp:sp modelId="{5B9D472D-FB6B-44CC-A210-F6C72F991AB8}">
      <dsp:nvSpPr>
        <dsp:cNvPr id="0" name=""/>
        <dsp:cNvSpPr/>
      </dsp:nvSpPr>
      <dsp:spPr>
        <a:xfrm>
          <a:off x="913953" y="2840"/>
          <a:ext cx="1809936" cy="18099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n-ZA" sz="4400" kern="1200"/>
        </a:p>
      </dsp:txBody>
      <dsp:txXfrm>
        <a:off x="1179012" y="267899"/>
        <a:ext cx="1279818" cy="1279818"/>
      </dsp:txXfrm>
    </dsp:sp>
    <dsp:sp modelId="{23F7E8E2-2AE4-46D9-8E0E-88529A50E8E0}">
      <dsp:nvSpPr>
        <dsp:cNvPr id="0" name=""/>
        <dsp:cNvSpPr/>
      </dsp:nvSpPr>
      <dsp:spPr>
        <a:xfrm>
          <a:off x="6886742" y="726815"/>
          <a:ext cx="2714904" cy="18108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448056" rIns="448056" bIns="448056" numCol="1" spcCol="1270" anchor="ctr" anchorCtr="0">
          <a:noAutofit/>
        </a:bodyPr>
        <a:lstStyle/>
        <a:p>
          <a:pPr marL="0" lvl="0" indent="0" algn="l" defTabSz="2800350">
            <a:lnSpc>
              <a:spcPct val="90000"/>
            </a:lnSpc>
            <a:spcBef>
              <a:spcPct val="0"/>
            </a:spcBef>
            <a:spcAft>
              <a:spcPct val="35000"/>
            </a:spcAft>
            <a:buNone/>
          </a:pPr>
          <a:endParaRPr lang="en-ZA" sz="6300" kern="1200"/>
        </a:p>
      </dsp:txBody>
      <dsp:txXfrm>
        <a:off x="7321127" y="726815"/>
        <a:ext cx="2280519" cy="1810841"/>
      </dsp:txXfrm>
    </dsp:sp>
    <dsp:sp modelId="{D2640FB9-0D88-48E4-AEE1-9A0F9C536421}">
      <dsp:nvSpPr>
        <dsp:cNvPr id="0" name=""/>
        <dsp:cNvSpPr/>
      </dsp:nvSpPr>
      <dsp:spPr>
        <a:xfrm>
          <a:off x="6886742" y="2537656"/>
          <a:ext cx="2714904" cy="181084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448056" rIns="448056" bIns="448056" numCol="1" spcCol="1270" anchor="ctr" anchorCtr="0">
          <a:noAutofit/>
        </a:bodyPr>
        <a:lstStyle/>
        <a:p>
          <a:pPr marL="0" lvl="0" indent="0" algn="l" defTabSz="2800350">
            <a:lnSpc>
              <a:spcPct val="90000"/>
            </a:lnSpc>
            <a:spcBef>
              <a:spcPct val="0"/>
            </a:spcBef>
            <a:spcAft>
              <a:spcPct val="35000"/>
            </a:spcAft>
            <a:buNone/>
          </a:pPr>
          <a:endParaRPr lang="en-ZA" sz="6300" kern="1200"/>
        </a:p>
      </dsp:txBody>
      <dsp:txXfrm>
        <a:off x="7321127" y="2537656"/>
        <a:ext cx="2280519" cy="1810841"/>
      </dsp:txXfrm>
    </dsp:sp>
    <dsp:sp modelId="{36B5DF9B-33A4-4AC4-9794-FF5A4E5FE8A0}">
      <dsp:nvSpPr>
        <dsp:cNvPr id="0" name=""/>
        <dsp:cNvSpPr/>
      </dsp:nvSpPr>
      <dsp:spPr>
        <a:xfrm>
          <a:off x="5438793" y="2840"/>
          <a:ext cx="1809936" cy="180993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955800">
            <a:lnSpc>
              <a:spcPct val="90000"/>
            </a:lnSpc>
            <a:spcBef>
              <a:spcPct val="0"/>
            </a:spcBef>
            <a:spcAft>
              <a:spcPct val="35000"/>
            </a:spcAft>
            <a:buNone/>
          </a:pPr>
          <a:endParaRPr lang="en-ZA" sz="4400" kern="1200"/>
        </a:p>
      </dsp:txBody>
      <dsp:txXfrm>
        <a:off x="5703852" y="267899"/>
        <a:ext cx="1279818" cy="12798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A722DD-CD8C-4A13-AD29-7A696D074E99}">
      <dsp:nvSpPr>
        <dsp:cNvPr id="0" name=""/>
        <dsp:cNvSpPr/>
      </dsp:nvSpPr>
      <dsp:spPr>
        <a:xfrm>
          <a:off x="4181289" y="1457504"/>
          <a:ext cx="1880049" cy="1880279"/>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D39B130-F3B0-4E8E-9925-151A1FA24901}">
      <dsp:nvSpPr>
        <dsp:cNvPr id="0" name=""/>
        <dsp:cNvSpPr/>
      </dsp:nvSpPr>
      <dsp:spPr>
        <a:xfrm>
          <a:off x="3814993" y="-278295"/>
          <a:ext cx="2612641" cy="1689312"/>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ontserat medium"/>
            </a:rPr>
            <a:t>• Do my students have opportunities to be creative? </a:t>
          </a:r>
          <a:endParaRPr lang="en-ZA" sz="1400" b="1" kern="1200" dirty="0">
            <a:latin typeface="Montserat medium"/>
          </a:endParaRPr>
        </a:p>
      </dsp:txBody>
      <dsp:txXfrm>
        <a:off x="3814993" y="-278295"/>
        <a:ext cx="2612641" cy="1689312"/>
      </dsp:txXfrm>
    </dsp:sp>
    <dsp:sp modelId="{FBA9C9EF-C85C-4DE8-9A02-72E45F8CF334}">
      <dsp:nvSpPr>
        <dsp:cNvPr id="0" name=""/>
        <dsp:cNvSpPr/>
      </dsp:nvSpPr>
      <dsp:spPr>
        <a:xfrm>
          <a:off x="4732771" y="1722657"/>
          <a:ext cx="1880049" cy="1880279"/>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03144B90-E729-4E7B-9B42-C368E6FCF8CE}">
      <dsp:nvSpPr>
        <dsp:cNvPr id="0" name=""/>
        <dsp:cNvSpPr/>
      </dsp:nvSpPr>
      <dsp:spPr>
        <a:xfrm>
          <a:off x="6627985" y="790077"/>
          <a:ext cx="2470133" cy="18582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a:latin typeface="Montserat medium"/>
            </a:rPr>
            <a:t>• Are my students allowed to display their learning in different ways? </a:t>
          </a:r>
          <a:endParaRPr lang="en-ZA" sz="1400" b="1" kern="1200">
            <a:latin typeface="Montserat medium"/>
          </a:endParaRPr>
        </a:p>
      </dsp:txBody>
      <dsp:txXfrm>
        <a:off x="6627985" y="790077"/>
        <a:ext cx="2470133" cy="1858243"/>
      </dsp:txXfrm>
    </dsp:sp>
    <dsp:sp modelId="{B493FBA5-4815-4C41-960F-586B1DA64156}">
      <dsp:nvSpPr>
        <dsp:cNvPr id="0" name=""/>
        <dsp:cNvSpPr/>
      </dsp:nvSpPr>
      <dsp:spPr>
        <a:xfrm>
          <a:off x="4868291" y="2319251"/>
          <a:ext cx="1880049" cy="1880279"/>
        </a:xfrm>
        <a:prstGeom prst="ellipse">
          <a:avLst/>
        </a:prstGeom>
        <a:solidFill>
          <a:schemeClr val="accent4">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C347384-3979-49A5-B4A9-D42917E59597}">
      <dsp:nvSpPr>
        <dsp:cNvPr id="0" name=""/>
        <dsp:cNvSpPr/>
      </dsp:nvSpPr>
      <dsp:spPr>
        <a:xfrm>
          <a:off x="6827991" y="2383933"/>
          <a:ext cx="2422631" cy="19849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a:latin typeface="Montserat medium"/>
            </a:rPr>
            <a:t>• Can my students document and reflect on their learning, exchange ideas and collaborate with others through, for example, blogging? </a:t>
          </a:r>
          <a:endParaRPr lang="en-ZA" sz="1400" b="1" kern="1200">
            <a:latin typeface="Montserat medium"/>
          </a:endParaRPr>
        </a:p>
      </dsp:txBody>
      <dsp:txXfrm>
        <a:off x="6827991" y="2383933"/>
        <a:ext cx="2422631" cy="1984941"/>
      </dsp:txXfrm>
    </dsp:sp>
    <dsp:sp modelId="{AAB89E26-04CF-4358-8DDB-AA8AD0302D13}">
      <dsp:nvSpPr>
        <dsp:cNvPr id="0" name=""/>
        <dsp:cNvSpPr/>
      </dsp:nvSpPr>
      <dsp:spPr>
        <a:xfrm>
          <a:off x="4486797" y="2797679"/>
          <a:ext cx="1880049" cy="1880279"/>
        </a:xfrm>
        <a:prstGeom prst="ellipse">
          <a:avLst/>
        </a:prstGeom>
        <a:solidFill>
          <a:schemeClr val="accent5">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4F50913-E0A3-4107-B9D4-53B7FBF9AF5D}">
      <dsp:nvSpPr>
        <dsp:cNvPr id="0" name=""/>
        <dsp:cNvSpPr/>
      </dsp:nvSpPr>
      <dsp:spPr>
        <a:xfrm>
          <a:off x="5949632" y="4226478"/>
          <a:ext cx="2612641" cy="181601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a:latin typeface="Montserat medium"/>
            </a:rPr>
            <a:t>• Do my students have digital portfolios where they can display their progress and archive their work? </a:t>
          </a:r>
          <a:endParaRPr lang="en-ZA" sz="1400" b="1" kern="1200">
            <a:latin typeface="Montserat medium"/>
          </a:endParaRPr>
        </a:p>
      </dsp:txBody>
      <dsp:txXfrm>
        <a:off x="5949632" y="4226478"/>
        <a:ext cx="2612641" cy="1816010"/>
      </dsp:txXfrm>
    </dsp:sp>
    <dsp:sp modelId="{F2CC2484-2B91-4327-94AF-27F52B0CBA87}">
      <dsp:nvSpPr>
        <dsp:cNvPr id="0" name=""/>
        <dsp:cNvSpPr/>
      </dsp:nvSpPr>
      <dsp:spPr>
        <a:xfrm>
          <a:off x="3875781" y="2797679"/>
          <a:ext cx="1880049" cy="1880279"/>
        </a:xfrm>
        <a:prstGeom prst="ellipse">
          <a:avLst/>
        </a:prstGeom>
        <a:solidFill>
          <a:schemeClr val="accent6">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3B6AD0CB-2DE7-40BC-87BB-756156D174F3}">
      <dsp:nvSpPr>
        <dsp:cNvPr id="0" name=""/>
        <dsp:cNvSpPr/>
      </dsp:nvSpPr>
      <dsp:spPr>
        <a:xfrm>
          <a:off x="1680354" y="4226478"/>
          <a:ext cx="2612641" cy="181601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a:latin typeface="Montserat medium"/>
            </a:rPr>
            <a:t>• Do I invite guests into our classroom, either live or virtually, to broaden our knowledge and global perspective? </a:t>
          </a:r>
          <a:endParaRPr lang="en-ZA" sz="1400" b="1" kern="1200">
            <a:latin typeface="Montserat medium"/>
          </a:endParaRPr>
        </a:p>
      </dsp:txBody>
      <dsp:txXfrm>
        <a:off x="1680354" y="4226478"/>
        <a:ext cx="2612641" cy="1816010"/>
      </dsp:txXfrm>
    </dsp:sp>
    <dsp:sp modelId="{09C889BC-7006-4B86-A948-0774B772D428}">
      <dsp:nvSpPr>
        <dsp:cNvPr id="0" name=""/>
        <dsp:cNvSpPr/>
      </dsp:nvSpPr>
      <dsp:spPr>
        <a:xfrm>
          <a:off x="3494288" y="2319251"/>
          <a:ext cx="1880049" cy="1880279"/>
        </a:xfrm>
        <a:prstGeom prst="ellipse">
          <a:avLst/>
        </a:prstGeom>
        <a:solidFill>
          <a:schemeClr val="accent2">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15689F2-742B-460A-A08F-7BE637B6C5DA}">
      <dsp:nvSpPr>
        <dsp:cNvPr id="0" name=""/>
        <dsp:cNvSpPr/>
      </dsp:nvSpPr>
      <dsp:spPr>
        <a:xfrm>
          <a:off x="992005" y="2383933"/>
          <a:ext cx="2422631" cy="1984941"/>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a:latin typeface="Montserat medium"/>
            </a:rPr>
            <a:t>• Are my students aware of how to be safe online and how to be good digital citizens? </a:t>
          </a:r>
          <a:endParaRPr lang="en-ZA" sz="1400" b="1" kern="1200">
            <a:latin typeface="Montserat medium"/>
          </a:endParaRPr>
        </a:p>
      </dsp:txBody>
      <dsp:txXfrm>
        <a:off x="992005" y="2383933"/>
        <a:ext cx="2422631" cy="1984941"/>
      </dsp:txXfrm>
    </dsp:sp>
    <dsp:sp modelId="{FC1B8EB0-C948-4696-B703-43F533DE9E49}">
      <dsp:nvSpPr>
        <dsp:cNvPr id="0" name=""/>
        <dsp:cNvSpPr/>
      </dsp:nvSpPr>
      <dsp:spPr>
        <a:xfrm>
          <a:off x="3629808" y="1722657"/>
          <a:ext cx="1880049" cy="1880279"/>
        </a:xfrm>
        <a:prstGeom prst="ellipse">
          <a:avLst/>
        </a:prstGeom>
        <a:solidFill>
          <a:schemeClr val="accent3">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3611E38-05E4-412A-817B-44183492A75F}">
      <dsp:nvSpPr>
        <dsp:cNvPr id="0" name=""/>
        <dsp:cNvSpPr/>
      </dsp:nvSpPr>
      <dsp:spPr>
        <a:xfrm>
          <a:off x="1144509" y="790077"/>
          <a:ext cx="2470133" cy="185824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US" sz="1400" b="1" kern="1200">
              <a:latin typeface="Montserat medium"/>
            </a:rPr>
            <a:t>• Do I myself model good digital citizenship by being present online and by connecting with others on social media? </a:t>
          </a:r>
          <a:endParaRPr lang="en-ZA" sz="1400" b="1" kern="1200">
            <a:latin typeface="Montserat medium"/>
          </a:endParaRPr>
        </a:p>
      </dsp:txBody>
      <dsp:txXfrm>
        <a:off x="1144509" y="790077"/>
        <a:ext cx="2470133" cy="18582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BBA0D-AB9D-4A85-8A27-FCA85C2F8F4D}">
      <dsp:nvSpPr>
        <dsp:cNvPr id="0" name=""/>
        <dsp:cNvSpPr/>
      </dsp:nvSpPr>
      <dsp:spPr>
        <a:xfrm>
          <a:off x="2563199" y="373824"/>
          <a:ext cx="5381533" cy="5381533"/>
        </a:xfrm>
        <a:prstGeom prst="pie">
          <a:avLst>
            <a:gd name="adj1" fmla="val 16200000"/>
            <a:gd name="adj2" fmla="val 198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Growth Mindset</a:t>
          </a:r>
          <a:endParaRPr lang="en-ZA" sz="2400" kern="1200" dirty="0"/>
        </a:p>
      </dsp:txBody>
      <dsp:txXfrm>
        <a:off x="5311625" y="950417"/>
        <a:ext cx="1569613" cy="1153185"/>
      </dsp:txXfrm>
    </dsp:sp>
    <dsp:sp modelId="{94838DE9-FD4D-416F-A9C9-0F35C0ACC42F}">
      <dsp:nvSpPr>
        <dsp:cNvPr id="0" name=""/>
        <dsp:cNvSpPr/>
      </dsp:nvSpPr>
      <dsp:spPr>
        <a:xfrm>
          <a:off x="2403034" y="651229"/>
          <a:ext cx="5381533" cy="5381533"/>
        </a:xfrm>
        <a:prstGeom prst="pie">
          <a:avLst>
            <a:gd name="adj1" fmla="val 19800000"/>
            <a:gd name="adj2" fmla="val 1800000"/>
          </a:avLst>
        </a:prstGeom>
        <a:solidFill>
          <a:schemeClr val="accent2">
            <a:hueOff val="-3380107"/>
            <a:satOff val="2141"/>
            <a:lumOff val="-1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Collaborate</a:t>
          </a:r>
          <a:endParaRPr lang="en-ZA" sz="2400" kern="1200" dirty="0"/>
        </a:p>
      </dsp:txBody>
      <dsp:txXfrm>
        <a:off x="6086822" y="2797436"/>
        <a:ext cx="1627273" cy="1089119"/>
      </dsp:txXfrm>
    </dsp:sp>
    <dsp:sp modelId="{CEB6EA59-4337-422E-8F53-F0F5BE6B8255}">
      <dsp:nvSpPr>
        <dsp:cNvPr id="0" name=""/>
        <dsp:cNvSpPr/>
      </dsp:nvSpPr>
      <dsp:spPr>
        <a:xfrm>
          <a:off x="2403034" y="651229"/>
          <a:ext cx="5381533" cy="5381533"/>
        </a:xfrm>
        <a:prstGeom prst="pie">
          <a:avLst>
            <a:gd name="adj1" fmla="val 1800000"/>
            <a:gd name="adj2" fmla="val 5400000"/>
          </a:avLst>
        </a:prstGeom>
        <a:solidFill>
          <a:schemeClr val="accent2">
            <a:hueOff val="-6760215"/>
            <a:satOff val="4283"/>
            <a:lumOff val="-337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Dig Deep and face your fears</a:t>
          </a:r>
          <a:endParaRPr lang="en-ZA" sz="2400" kern="1200"/>
        </a:p>
      </dsp:txBody>
      <dsp:txXfrm>
        <a:off x="5151460" y="4302984"/>
        <a:ext cx="1569613" cy="1153185"/>
      </dsp:txXfrm>
    </dsp:sp>
    <dsp:sp modelId="{F0536FC9-D13C-46DB-B74A-3784A3666756}">
      <dsp:nvSpPr>
        <dsp:cNvPr id="0" name=""/>
        <dsp:cNvSpPr/>
      </dsp:nvSpPr>
      <dsp:spPr>
        <a:xfrm>
          <a:off x="2403034" y="651229"/>
          <a:ext cx="5381533" cy="5381533"/>
        </a:xfrm>
        <a:prstGeom prst="pie">
          <a:avLst>
            <a:gd name="adj1" fmla="val 5400000"/>
            <a:gd name="adj2" fmla="val 9000000"/>
          </a:avLst>
        </a:prstGeom>
        <a:solidFill>
          <a:schemeClr val="accent2">
            <a:hueOff val="-10140322"/>
            <a:satOff val="6424"/>
            <a:lumOff val="-5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Have fun with your learners</a:t>
          </a:r>
          <a:endParaRPr lang="en-ZA" sz="2400" kern="1200"/>
        </a:p>
      </dsp:txBody>
      <dsp:txXfrm>
        <a:off x="3466528" y="4302984"/>
        <a:ext cx="1569613" cy="1153185"/>
      </dsp:txXfrm>
    </dsp:sp>
    <dsp:sp modelId="{96B871BC-B1A1-4038-923E-A95267357944}">
      <dsp:nvSpPr>
        <dsp:cNvPr id="0" name=""/>
        <dsp:cNvSpPr/>
      </dsp:nvSpPr>
      <dsp:spPr>
        <a:xfrm>
          <a:off x="2403034" y="651229"/>
          <a:ext cx="5381533" cy="5381533"/>
        </a:xfrm>
        <a:prstGeom prst="pie">
          <a:avLst>
            <a:gd name="adj1" fmla="val 9000000"/>
            <a:gd name="adj2" fmla="val 12600000"/>
          </a:avLst>
        </a:prstGeom>
        <a:solidFill>
          <a:schemeClr val="accent2">
            <a:hueOff val="-13520429"/>
            <a:satOff val="8566"/>
            <a:lumOff val="-6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Embrace diversity</a:t>
          </a:r>
          <a:endParaRPr lang="en-ZA" sz="2400" kern="1200"/>
        </a:p>
      </dsp:txBody>
      <dsp:txXfrm>
        <a:off x="2486320" y="2797436"/>
        <a:ext cx="1627273" cy="1089119"/>
      </dsp:txXfrm>
    </dsp:sp>
    <dsp:sp modelId="{AAC7435C-220F-4BBE-866D-957FDDD39484}">
      <dsp:nvSpPr>
        <dsp:cNvPr id="0" name=""/>
        <dsp:cNvSpPr/>
      </dsp:nvSpPr>
      <dsp:spPr>
        <a:xfrm>
          <a:off x="2403034" y="651229"/>
          <a:ext cx="5381533" cy="5381533"/>
        </a:xfrm>
        <a:prstGeom prst="pie">
          <a:avLst>
            <a:gd name="adj1" fmla="val 12600000"/>
            <a:gd name="adj2" fmla="val 16200000"/>
          </a:avLst>
        </a:prstGeom>
        <a:solidFill>
          <a:schemeClr val="accent2">
            <a:hueOff val="-16900536"/>
            <a:satOff val="10707"/>
            <a:lumOff val="-84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a:t>Embrace happiness</a:t>
          </a:r>
          <a:endParaRPr lang="en-ZA" sz="2400" kern="1200"/>
        </a:p>
      </dsp:txBody>
      <dsp:txXfrm>
        <a:off x="3466528" y="1227822"/>
        <a:ext cx="1569613" cy="1153185"/>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DFE38D-8449-984F-B6B3-CB51E162F6A8}"/>
              </a:ext>
            </a:extLst>
          </p:cNvPr>
          <p:cNvSpPr>
            <a:spLocks noGrp="1"/>
          </p:cNvSpPr>
          <p:nvPr>
            <p:ph type="hdr" sz="quarter"/>
          </p:nvPr>
        </p:nvSpPr>
        <p:spPr>
          <a:xfrm>
            <a:off x="0" y="1"/>
            <a:ext cx="3888105" cy="356357"/>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6F724D2-F597-DA4D-AF5D-9EB3C5E6C7CA}"/>
              </a:ext>
            </a:extLst>
          </p:cNvPr>
          <p:cNvSpPr>
            <a:spLocks noGrp="1"/>
          </p:cNvSpPr>
          <p:nvPr>
            <p:ph type="dt" sz="quarter" idx="1"/>
          </p:nvPr>
        </p:nvSpPr>
        <p:spPr>
          <a:xfrm>
            <a:off x="5082369" y="1"/>
            <a:ext cx="3888105" cy="356357"/>
          </a:xfrm>
          <a:prstGeom prst="rect">
            <a:avLst/>
          </a:prstGeom>
        </p:spPr>
        <p:txBody>
          <a:bodyPr vert="horz" lIns="91440" tIns="45720" rIns="91440" bIns="45720" rtlCol="0"/>
          <a:lstStyle>
            <a:lvl1pPr algn="r">
              <a:defRPr sz="1200"/>
            </a:lvl1pPr>
          </a:lstStyle>
          <a:p>
            <a:fld id="{F8E578D6-8825-4542-916C-D3AF5A4253E6}" type="datetimeFigureOut">
              <a:rPr lang="en-GB" smtClean="0"/>
              <a:t>31/05/2021</a:t>
            </a:fld>
            <a:endParaRPr lang="en-GB"/>
          </a:p>
        </p:txBody>
      </p:sp>
      <p:sp>
        <p:nvSpPr>
          <p:cNvPr id="4" name="Footer Placeholder 3">
            <a:extLst>
              <a:ext uri="{FF2B5EF4-FFF2-40B4-BE49-F238E27FC236}">
                <a16:creationId xmlns:a16="http://schemas.microsoft.com/office/drawing/2014/main" id="{9FA2A5FB-B89E-894E-B639-4FB2B3ADBE5A}"/>
              </a:ext>
            </a:extLst>
          </p:cNvPr>
          <p:cNvSpPr>
            <a:spLocks noGrp="1"/>
          </p:cNvSpPr>
          <p:nvPr>
            <p:ph type="ftr" sz="quarter" idx="2"/>
          </p:nvPr>
        </p:nvSpPr>
        <p:spPr>
          <a:xfrm>
            <a:off x="0" y="6746119"/>
            <a:ext cx="3888105" cy="35635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8E836313-D68C-8B47-A1A5-E5E7B33AF897}"/>
              </a:ext>
            </a:extLst>
          </p:cNvPr>
          <p:cNvSpPr>
            <a:spLocks noGrp="1"/>
          </p:cNvSpPr>
          <p:nvPr>
            <p:ph type="sldNum" sz="quarter" idx="3"/>
          </p:nvPr>
        </p:nvSpPr>
        <p:spPr>
          <a:xfrm>
            <a:off x="5082369" y="6746119"/>
            <a:ext cx="3888105" cy="356356"/>
          </a:xfrm>
          <a:prstGeom prst="rect">
            <a:avLst/>
          </a:prstGeom>
        </p:spPr>
        <p:txBody>
          <a:bodyPr vert="horz" lIns="91440" tIns="45720" rIns="91440" bIns="45720" rtlCol="0" anchor="b"/>
          <a:lstStyle>
            <a:lvl1pPr algn="r">
              <a:defRPr sz="1200"/>
            </a:lvl1pPr>
          </a:lstStyle>
          <a:p>
            <a:fld id="{9ED82345-1B02-8949-ADBC-6799BF13D61F}" type="slidenum">
              <a:rPr lang="en-GB" smtClean="0"/>
              <a:t>‹#›</a:t>
            </a:fld>
            <a:endParaRPr lang="en-GB"/>
          </a:p>
        </p:txBody>
      </p:sp>
    </p:spTree>
    <p:extLst>
      <p:ext uri="{BB962C8B-B14F-4D97-AF65-F5344CB8AC3E}">
        <p14:creationId xmlns:p14="http://schemas.microsoft.com/office/powerpoint/2010/main" val="2737549079"/>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888105" cy="356357"/>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5082369" y="1"/>
            <a:ext cx="3888105" cy="356357"/>
          </a:xfrm>
          <a:prstGeom prst="rect">
            <a:avLst/>
          </a:prstGeom>
        </p:spPr>
        <p:txBody>
          <a:bodyPr vert="horz" lIns="91440" tIns="45720" rIns="91440" bIns="45720" rtlCol="0"/>
          <a:lstStyle>
            <a:lvl1pPr algn="r">
              <a:defRPr sz="1200"/>
            </a:lvl1pPr>
          </a:lstStyle>
          <a:p>
            <a:fld id="{083E34EE-60B0-CB46-AEB5-4C31A2672FD3}" type="datetimeFigureOut">
              <a:rPr lang="en-GB" smtClean="0"/>
              <a:t>31/05/2021</a:t>
            </a:fld>
            <a:endParaRPr lang="en-GB"/>
          </a:p>
        </p:txBody>
      </p:sp>
      <p:sp>
        <p:nvSpPr>
          <p:cNvPr id="4" name="Slide Image Placeholder 3"/>
          <p:cNvSpPr>
            <a:spLocks noGrp="1" noRot="1" noChangeAspect="1"/>
          </p:cNvSpPr>
          <p:nvPr>
            <p:ph type="sldImg" idx="2"/>
          </p:nvPr>
        </p:nvSpPr>
        <p:spPr>
          <a:xfrm>
            <a:off x="2355850" y="887413"/>
            <a:ext cx="4260850" cy="23971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897255" y="3418066"/>
            <a:ext cx="7178040" cy="27966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6746119"/>
            <a:ext cx="3888105" cy="35635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5082369" y="6746119"/>
            <a:ext cx="3888105" cy="356356"/>
          </a:xfrm>
          <a:prstGeom prst="rect">
            <a:avLst/>
          </a:prstGeom>
        </p:spPr>
        <p:txBody>
          <a:bodyPr vert="horz" lIns="91440" tIns="45720" rIns="91440" bIns="45720" rtlCol="0" anchor="b"/>
          <a:lstStyle>
            <a:lvl1pPr algn="r">
              <a:defRPr sz="1200"/>
            </a:lvl1pPr>
          </a:lstStyle>
          <a:p>
            <a:fld id="{1FBF28A1-29BA-1C49-912E-A6A8479D6F03}" type="slidenum">
              <a:rPr lang="en-GB" smtClean="0"/>
              <a:t>‹#›</a:t>
            </a:fld>
            <a:endParaRPr lang="en-GB"/>
          </a:p>
        </p:txBody>
      </p:sp>
    </p:spTree>
    <p:extLst>
      <p:ext uri="{BB962C8B-B14F-4D97-AF65-F5344CB8AC3E}">
        <p14:creationId xmlns:p14="http://schemas.microsoft.com/office/powerpoint/2010/main" val="1228712934"/>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londonacademyofit.co.uk/blog/interactive-quiz-fixed-vs-growth-mindse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endParaRPr lang="en-ZA"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1FBF28A1-29BA-1C49-912E-A6A8479D6F03}" type="slidenum">
              <a:rPr lang="en-GB" smtClean="0"/>
              <a:t>1</a:t>
            </a:fld>
            <a:endParaRPr lang="en-GB" dirty="0"/>
          </a:p>
        </p:txBody>
      </p:sp>
    </p:spTree>
    <p:extLst>
      <p:ext uri="{BB962C8B-B14F-4D97-AF65-F5344CB8AC3E}">
        <p14:creationId xmlns:p14="http://schemas.microsoft.com/office/powerpoint/2010/main" val="1658862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21st century competencies (Character, Thinking and Connection) </a:t>
            </a:r>
          </a:p>
          <a:p>
            <a:endParaRPr lang="en-US" b="1" dirty="0"/>
          </a:p>
          <a:p>
            <a:r>
              <a:rPr lang="en-US" dirty="0"/>
              <a:t>The DBE’s CAPS curriculum is intended to prepare learners for the changing world and the modern economy and enable them to participate fully in the modern economy. </a:t>
            </a:r>
          </a:p>
          <a:p>
            <a:r>
              <a:rPr lang="en-US" dirty="0"/>
              <a:t>E</a:t>
            </a:r>
            <a:r>
              <a:rPr lang="en-US" baseline="30000" dirty="0"/>
              <a:t>3</a:t>
            </a:r>
            <a:r>
              <a:rPr lang="en-US" dirty="0"/>
              <a:t> is assisting the DBE by helping teachers unlock 21st-century competencies, such as character, thinking and connection, to ensure that learners can become entrepreneurs, are employable, or are able to further their education (the three Es of E</a:t>
            </a:r>
            <a:r>
              <a:rPr lang="en-US" baseline="30000" dirty="0"/>
              <a:t>3</a:t>
            </a:r>
            <a:r>
              <a:rPr lang="en-US" dirty="0"/>
              <a:t>). </a:t>
            </a:r>
          </a:p>
          <a:p>
            <a:r>
              <a:rPr lang="en-US" dirty="0"/>
              <a:t>This will help to significantly reduce youth unemployment. Teachers are encouraged to use methodologies such as Playful Project-based Learning to help learners during their 13 years of schooling activate and master 21st century competencies. These competencies will become the tools that will enable every young person to become solution-seeking, problem-solving “</a:t>
            </a:r>
            <a:r>
              <a:rPr lang="en-US" dirty="0" err="1"/>
              <a:t>entrepreneurials</a:t>
            </a:r>
            <a:r>
              <a:rPr lang="en-US" dirty="0"/>
              <a:t>.” </a:t>
            </a:r>
          </a:p>
          <a:p>
            <a:r>
              <a:rPr lang="en-US" dirty="0"/>
              <a:t>There are various models used worldwide that define what these competencies are, and the DBE has been guided by the UNESCO-IBE Competence-based curriculum. The goal is for: “…learners to leave school with the developmental capacity to interactively </a:t>
            </a:r>
            <a:r>
              <a:rPr lang="en-US" dirty="0" err="1"/>
              <a:t>mobilise</a:t>
            </a:r>
            <a:r>
              <a:rPr lang="en-US" dirty="0"/>
              <a:t> and ethically use information, data, knowledge, skills, values, attitudes, and technology; to engage effectively and act across diverse 21st century contexts; and to attain individual, collective, and global good” (UNESCO-IBE). </a:t>
            </a:r>
          </a:p>
          <a:p>
            <a:r>
              <a:rPr lang="en-US" dirty="0"/>
              <a:t>The DBE established the E</a:t>
            </a:r>
            <a:r>
              <a:rPr lang="en-US" baseline="30000" dirty="0"/>
              <a:t>3</a:t>
            </a:r>
            <a:r>
              <a:rPr lang="en-US" dirty="0"/>
              <a:t> </a:t>
            </a:r>
            <a:r>
              <a:rPr lang="en-US" dirty="0" err="1"/>
              <a:t>programme</a:t>
            </a:r>
            <a:r>
              <a:rPr lang="en-US" dirty="0"/>
              <a:t> in 2018. This </a:t>
            </a:r>
            <a:r>
              <a:rPr lang="en-US" dirty="0" err="1"/>
              <a:t>programme</a:t>
            </a:r>
            <a:r>
              <a:rPr lang="en-US" dirty="0"/>
              <a:t> uses less traditional and more learner-</a:t>
            </a:r>
            <a:r>
              <a:rPr lang="en-US" dirty="0" err="1"/>
              <a:t>centred</a:t>
            </a:r>
            <a:r>
              <a:rPr lang="en-US" dirty="0"/>
              <a:t> teaching and learning, including projects and games, to deliver the existing CAPS curriculum more efficiently so learners are better prepared for the modern economy. </a:t>
            </a:r>
          </a:p>
          <a:p>
            <a:r>
              <a:rPr lang="en-US" dirty="0"/>
              <a:t>The goal of E</a:t>
            </a:r>
            <a:r>
              <a:rPr lang="en-US" baseline="30000" dirty="0"/>
              <a:t>3</a:t>
            </a:r>
            <a:r>
              <a:rPr lang="en-US" dirty="0"/>
              <a:t> is to inspire 100% of learners to complete school and for 100% of these learners start their own enterprises, get a job or study further, i.e. Entrepreneurship, Employability and Education for tertiary and lifelong learning.</a:t>
            </a:r>
          </a:p>
          <a:p>
            <a:r>
              <a:rPr lang="en-US" dirty="0"/>
              <a:t>E</a:t>
            </a:r>
            <a:r>
              <a:rPr lang="en-US" baseline="30000" dirty="0"/>
              <a:t>3’</a:t>
            </a:r>
            <a:r>
              <a:rPr lang="en-US" dirty="0"/>
              <a:t>s vision is to create a new generation of engaged South African citizens, who are prepared and enabled, through the schooling system, to build the economic engine of the country. By transforming teaching and learning in South African classrooms, the E</a:t>
            </a:r>
            <a:r>
              <a:rPr lang="en-US" baseline="30000" dirty="0"/>
              <a:t>3</a:t>
            </a:r>
            <a:r>
              <a:rPr lang="en-US" dirty="0"/>
              <a:t> </a:t>
            </a:r>
            <a:r>
              <a:rPr lang="en-US" dirty="0" err="1"/>
              <a:t>programme</a:t>
            </a:r>
            <a:r>
              <a:rPr lang="en-US" dirty="0"/>
              <a:t> seeks to create the building blocks of an entrepreneurial nation, which is capacitated to address socio-economic challenges, including poverty and unemployment. </a:t>
            </a:r>
          </a:p>
          <a:p>
            <a:r>
              <a:rPr lang="en-US" dirty="0"/>
              <a:t>Be it for employment purposes, employability or for further education purposes, an entrepreneurial mindset (opportunity-seeking and problem-solving) is the answer to the problems looming in the changing world post school</a:t>
            </a:r>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11</a:t>
            </a:fld>
            <a:endParaRPr lang="en-GB"/>
          </a:p>
        </p:txBody>
      </p:sp>
    </p:spTree>
    <p:extLst>
      <p:ext uri="{BB962C8B-B14F-4D97-AF65-F5344CB8AC3E}">
        <p14:creationId xmlns:p14="http://schemas.microsoft.com/office/powerpoint/2010/main" val="273930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1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r>
              <a:rPr lang="en-US" b="1" dirty="0"/>
              <a:t>Efficacy and personal agency for teachers and learners </a:t>
            </a:r>
          </a:p>
          <a:p>
            <a:endParaRPr lang="en-US" dirty="0"/>
          </a:p>
          <a:p>
            <a:r>
              <a:rPr lang="en-US" dirty="0"/>
              <a:t>Learners who are truly successful after leaving school will be those who have had many opportunities to engage in real-life scenarios in a practical way. As a direct benefit of 13 years of this type of learning, learners will develop confidence (because there is a safety net if mistakes are made) as well as self-efficacy and personal agency to accompany their 21st century competencies. E</a:t>
            </a:r>
            <a:r>
              <a:rPr lang="en-US" baseline="30000" dirty="0"/>
              <a:t>3</a:t>
            </a:r>
            <a:r>
              <a:rPr lang="en-US" dirty="0"/>
              <a:t> has selected 3 core competencies on which to focus, which will develop and build entrepreneurial 21st-century, solution-seeking mindsets in the South African classroom. </a:t>
            </a:r>
          </a:p>
          <a:p>
            <a:endParaRPr lang="en-US" dirty="0"/>
          </a:p>
          <a:p>
            <a:r>
              <a:rPr lang="en-US" dirty="0"/>
              <a:t>These competencies are: </a:t>
            </a:r>
          </a:p>
          <a:p>
            <a:r>
              <a:rPr lang="en-US" b="1" dirty="0"/>
              <a:t>Click</a:t>
            </a:r>
          </a:p>
          <a:p>
            <a:r>
              <a:rPr lang="en-US" dirty="0"/>
              <a:t>• Character (Citizenship, Curiosity, Resilience)</a:t>
            </a:r>
          </a:p>
          <a:p>
            <a:r>
              <a:rPr lang="en-US" b="1" dirty="0"/>
              <a:t>Click</a:t>
            </a:r>
            <a:r>
              <a:rPr lang="en-US" dirty="0"/>
              <a:t>:</a:t>
            </a:r>
          </a:p>
          <a:p>
            <a:r>
              <a:rPr lang="en-US" dirty="0"/>
              <a:t>• Connection (Collaboration, Communication, Empathy) </a:t>
            </a:r>
          </a:p>
          <a:p>
            <a:r>
              <a:rPr lang="en-US" b="1" dirty="0"/>
              <a:t>Click:</a:t>
            </a:r>
          </a:p>
          <a:p>
            <a:r>
              <a:rPr lang="en-US" dirty="0"/>
              <a:t>• Thinking (Creativity, Critical Thinking, Reasoning) </a:t>
            </a:r>
          </a:p>
          <a:p>
            <a:endParaRPr lang="en-US" dirty="0"/>
          </a:p>
          <a:p>
            <a:r>
              <a:rPr lang="en-US" dirty="0"/>
              <a:t>By activating these competencies, E</a:t>
            </a:r>
            <a:r>
              <a:rPr lang="en-US" baseline="30000" dirty="0"/>
              <a:t>3</a:t>
            </a:r>
            <a:r>
              <a:rPr lang="en-US" dirty="0"/>
              <a:t>believes that the following positive elements - as identified by UNESCO - will follow: lifelong learning, self-agency, and the interactive use of diverse resources and multi-literateness. </a:t>
            </a:r>
            <a:endParaRPr lang="en-ZA" dirty="0"/>
          </a:p>
          <a:p>
            <a:pPr marL="0" lvl="0" indent="0" algn="l" rtl="0">
              <a:spcBef>
                <a:spcPts val="0"/>
              </a:spcBef>
              <a:spcAft>
                <a:spcPts val="0"/>
              </a:spcAft>
              <a:buNone/>
            </a:pPr>
            <a:endParaRPr dirty="0"/>
          </a:p>
        </p:txBody>
      </p:sp>
      <p:sp>
        <p:nvSpPr>
          <p:cNvPr id="530" name="Google Shape;530;p15: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1" name="Google Shape;531;p15: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532" name="Google Shape;532;p1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Addressing the issues using Playful Project-based Learning (PBL) </a:t>
            </a:r>
          </a:p>
          <a:p>
            <a:endParaRPr lang="en-US" dirty="0"/>
          </a:p>
          <a:p>
            <a:r>
              <a:rPr lang="en-US" dirty="0"/>
              <a:t>The DBE understands the changing needs of education in SA as: </a:t>
            </a:r>
          </a:p>
          <a:p>
            <a:r>
              <a:rPr lang="en-US" b="1" dirty="0"/>
              <a:t>Click</a:t>
            </a:r>
          </a:p>
          <a:p>
            <a:r>
              <a:rPr lang="en-US" dirty="0"/>
              <a:t>• The need for deep understanding rather than shallow knowledge; </a:t>
            </a:r>
          </a:p>
          <a:p>
            <a:r>
              <a:rPr lang="en-US" b="1" dirty="0"/>
              <a:t>Click</a:t>
            </a:r>
          </a:p>
          <a:p>
            <a:r>
              <a:rPr lang="en-US" dirty="0"/>
              <a:t>• The need to build understanding across and among academic subjects, as well as within 21st century interdisciplinary themes; </a:t>
            </a:r>
          </a:p>
          <a:p>
            <a:r>
              <a:rPr lang="en-US" b="1" dirty="0"/>
              <a:t>Click</a:t>
            </a:r>
          </a:p>
          <a:p>
            <a:r>
              <a:rPr lang="en-US" dirty="0"/>
              <a:t>• The need to engage learners with authentic real-world problems, data tools, and experts; </a:t>
            </a:r>
          </a:p>
          <a:p>
            <a:r>
              <a:rPr lang="en-US" b="1" dirty="0"/>
              <a:t>Click</a:t>
            </a:r>
          </a:p>
          <a:p>
            <a:r>
              <a:rPr lang="en-US" dirty="0"/>
              <a:t>• The need for indicators of progression to allow for multiple measures of mastery Playful Project-based Learning (PPBL) has been identified by E</a:t>
            </a:r>
            <a:r>
              <a:rPr lang="en-US" baseline="30000" dirty="0"/>
              <a:t>3</a:t>
            </a:r>
            <a:r>
              <a:rPr lang="en-US" dirty="0"/>
              <a:t> as the ‘vehicle’ to meet these needs and develop 21st century competencies in learners as this approach provides problem-solving opportunities that stimulate solution-seeking mindsets. </a:t>
            </a:r>
          </a:p>
          <a:p>
            <a:endParaRPr lang="en-US" dirty="0"/>
          </a:p>
          <a:p>
            <a:r>
              <a:rPr lang="en-US" dirty="0"/>
              <a:t>E</a:t>
            </a:r>
            <a:r>
              <a:rPr lang="en-US" baseline="30000" dirty="0"/>
              <a:t>3</a:t>
            </a:r>
            <a:r>
              <a:rPr lang="en-US" dirty="0"/>
              <a:t> </a:t>
            </a:r>
            <a:r>
              <a:rPr lang="en-US" dirty="0" err="1"/>
              <a:t>recognises</a:t>
            </a:r>
            <a:r>
              <a:rPr lang="en-US" dirty="0"/>
              <a:t> the “Instructional Core”, i.e., the integration of skilled and knowledgeable teachers, engaged and active learners, and rigorous content  as pivotal to creating the shifts required to drive educational change at scale. The E</a:t>
            </a:r>
            <a:r>
              <a:rPr lang="en-US" baseline="30000" dirty="0"/>
              <a:t>3</a:t>
            </a:r>
            <a:r>
              <a:rPr lang="en-US" dirty="0"/>
              <a:t> Playful Project-based Learning </a:t>
            </a:r>
            <a:r>
              <a:rPr lang="en-US" dirty="0" err="1"/>
              <a:t>programme</a:t>
            </a:r>
            <a:r>
              <a:rPr lang="en-US" dirty="0"/>
              <a:t>, champions progressive, constructivist methodologies as a way of doing what Bell Hooks (1994) refers to as, “</a:t>
            </a:r>
            <a:r>
              <a:rPr lang="en-US" dirty="0" err="1"/>
              <a:t>Interven</a:t>
            </a:r>
            <a:r>
              <a:rPr lang="en-US" dirty="0"/>
              <a:t>(</a:t>
            </a:r>
            <a:r>
              <a:rPr lang="en-US" dirty="0" err="1"/>
              <a:t>ing</a:t>
            </a:r>
            <a:r>
              <a:rPr lang="en-US" dirty="0"/>
              <a:t>), alter(</a:t>
            </a:r>
            <a:r>
              <a:rPr lang="en-US" dirty="0" err="1"/>
              <a:t>ing</a:t>
            </a:r>
            <a:r>
              <a:rPr lang="en-US" dirty="0"/>
              <a:t>) and disrupt(</a:t>
            </a:r>
            <a:r>
              <a:rPr lang="en-US" dirty="0" err="1"/>
              <a:t>ing</a:t>
            </a:r>
            <a:r>
              <a:rPr lang="en-US" dirty="0"/>
              <a:t>) the classroom atmosphere” in order to shift core beliefs and attitudes about teaching and learning. Through this </a:t>
            </a:r>
            <a:r>
              <a:rPr lang="en-US" dirty="0" err="1"/>
              <a:t>programme</a:t>
            </a:r>
            <a:r>
              <a:rPr lang="en-US" dirty="0"/>
              <a:t>, E</a:t>
            </a:r>
            <a:r>
              <a:rPr lang="en-US" baseline="30000" dirty="0"/>
              <a:t>3</a:t>
            </a:r>
            <a:r>
              <a:rPr lang="en-US" dirty="0"/>
              <a:t> also aims to </a:t>
            </a:r>
            <a:r>
              <a:rPr lang="en-US" dirty="0" err="1"/>
              <a:t>realise</a:t>
            </a:r>
            <a:r>
              <a:rPr lang="en-US" dirty="0"/>
              <a:t> the following three </a:t>
            </a:r>
            <a:r>
              <a:rPr lang="en-US" dirty="0" err="1"/>
              <a:t>programme</a:t>
            </a:r>
            <a:r>
              <a:rPr lang="en-US" dirty="0"/>
              <a:t> pillars: </a:t>
            </a:r>
          </a:p>
          <a:p>
            <a:r>
              <a:rPr lang="en-US" dirty="0"/>
              <a:t>• Equipping learners with 21st-century skills; </a:t>
            </a:r>
          </a:p>
          <a:p>
            <a:r>
              <a:rPr lang="en-US" dirty="0"/>
              <a:t>• Developing personal agency through unlocking a mindset that produces value and usefulness to others; and </a:t>
            </a:r>
          </a:p>
          <a:p>
            <a:r>
              <a:rPr lang="en-US" dirty="0"/>
              <a:t>• Developing a belief in self and ability. </a:t>
            </a:r>
          </a:p>
          <a:p>
            <a:r>
              <a:rPr lang="en-US" dirty="0"/>
              <a:t>In this context, our role as teachers is to create positive learning environments by designing engaging and stimulating learning processes and projects. </a:t>
            </a:r>
          </a:p>
          <a:p>
            <a:endParaRPr lang="en-US" dirty="0"/>
          </a:p>
          <a:p>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13</a:t>
            </a:fld>
            <a:endParaRPr lang="en-GB"/>
          </a:p>
        </p:txBody>
      </p:sp>
    </p:spTree>
    <p:extLst>
      <p:ext uri="{BB962C8B-B14F-4D97-AF65-F5344CB8AC3E}">
        <p14:creationId xmlns:p14="http://schemas.microsoft.com/office/powerpoint/2010/main" val="1281598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the E</a:t>
            </a:r>
            <a:r>
              <a:rPr lang="en-US" baseline="30000" dirty="0"/>
              <a:t>3</a:t>
            </a:r>
            <a:r>
              <a:rPr lang="en-US" dirty="0"/>
              <a:t> </a:t>
            </a:r>
            <a:r>
              <a:rPr lang="en-US" dirty="0" err="1"/>
              <a:t>programme</a:t>
            </a:r>
            <a:r>
              <a:rPr lang="en-US" dirty="0"/>
              <a:t>, teachers will be empowered to implement Playful Project-based Learning (PPBL) and Active Learning Pedagogies to unlock the competencies learners need for future success. </a:t>
            </a:r>
          </a:p>
          <a:p>
            <a:r>
              <a:rPr lang="en-US" dirty="0"/>
              <a:t>(Dr </a:t>
            </a:r>
            <a:r>
              <a:rPr lang="en-US" dirty="0" err="1"/>
              <a:t>Maboya</a:t>
            </a:r>
            <a:r>
              <a:rPr lang="en-US" dirty="0"/>
              <a:t>: Deputy Director General, Curriculum Policy, Support and Monitoring in the Department of Basic Education) said “The E</a:t>
            </a:r>
            <a:r>
              <a:rPr lang="en-US" baseline="30000" dirty="0"/>
              <a:t>3</a:t>
            </a:r>
            <a:r>
              <a:rPr lang="en-US" dirty="0"/>
              <a:t> value proposition is to provide THE platform for all education initiatives working with DBE schools who are striving to bring 21st-century skills into the pedagogy. Included in this process is the need for all learners to develop curious, enquiring, empathetic minds. They will do this in every subject by being encouraged by the teacher to </a:t>
            </a:r>
            <a:r>
              <a:rPr lang="en-US" dirty="0" err="1"/>
              <a:t>conceptualise</a:t>
            </a:r>
            <a:r>
              <a:rPr lang="en-US" dirty="0"/>
              <a:t> a need, develop a solution and design a project that meets the needs of their environment and that fulfils a purpose within themselves. Teachers will create the opportunity for fun and fascination and provide the direction and guidelines for the three stages of </a:t>
            </a:r>
            <a:r>
              <a:rPr lang="en-US" dirty="0" err="1"/>
              <a:t>conceptualisation</a:t>
            </a:r>
            <a:r>
              <a:rPr lang="en-US" dirty="0"/>
              <a:t>, process and project outcome. From a young age, learners will grow their empathy, become caring and develop a continuous problem-solving mindset that is driven by what they care about. It is this process that will establish hope and belief in the new SA of engaged youth.”</a:t>
            </a:r>
          </a:p>
          <a:p>
            <a:endParaRPr lang="en-US" dirty="0"/>
          </a:p>
          <a:p>
            <a:r>
              <a:rPr lang="en-US" b="1" dirty="0"/>
              <a:t>Transmission versus active learning pedagogies - fit for purpose teaching </a:t>
            </a:r>
          </a:p>
          <a:p>
            <a:endParaRPr lang="en-US" dirty="0"/>
          </a:p>
          <a:p>
            <a:r>
              <a:rPr lang="en-US" dirty="0"/>
              <a:t>The world is changing and what happens in classrooms also needs to change to keep up with society. The classroom needs to model society and incorporate activities that are more reflective of the new world so that learners are solving real-world problems that affect them. This authentic engagement with learning will give their lives purpose and meaning. Teacher-</a:t>
            </a:r>
            <a:r>
              <a:rPr lang="en-US" dirty="0" err="1"/>
              <a:t>centred</a:t>
            </a:r>
            <a:r>
              <a:rPr lang="en-US" dirty="0"/>
              <a:t> learning is no longer appropriate as the only pedagogy in 21st-century classrooms. The way we teach should be fit for purpose. If we are trying to develop real-world competencies in our learners, we need to manage the classroom and recreate the activity in such a way that it feels like a real-world activity. How else will learners be able to assess their competency development? Because we are preparing learners for a different world in which to flourish, they need very different knowledge, skills and competencies, and values.</a:t>
            </a:r>
            <a:endParaRPr lang="en-ZA" dirty="0"/>
          </a:p>
          <a:p>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14</a:t>
            </a:fld>
            <a:endParaRPr lang="en-GB"/>
          </a:p>
        </p:txBody>
      </p:sp>
    </p:spTree>
    <p:extLst>
      <p:ext uri="{BB962C8B-B14F-4D97-AF65-F5344CB8AC3E}">
        <p14:creationId xmlns:p14="http://schemas.microsoft.com/office/powerpoint/2010/main" val="42870263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importance of interdisciplinary learning </a:t>
            </a:r>
          </a:p>
          <a:p>
            <a:endParaRPr lang="en-US" dirty="0"/>
          </a:p>
          <a:p>
            <a:r>
              <a:rPr lang="en-US" dirty="0"/>
              <a:t>Knowledge is still important in the 21st Century and traditional subjects like History, Geography and Geometry still have value, but we need to start connecting the subjects. They cannot be stand-alone entities. Inter-disciplinary knowledge is the order of the day in the 21st Century. Linked to traditional subjects, we need to add modern subjects such as entrepreneurship. We also need to connect all these subjects and all the knowledge to global issues like climate change and sustainable development. In terms of skills and competencies, many are needed in order to apply 21st Century knowledge, and while they are embedded in most school subjects, they still need to be unlocked. </a:t>
            </a:r>
          </a:p>
          <a:p>
            <a:endParaRPr lang="en-US" dirty="0"/>
          </a:p>
          <a:p>
            <a:r>
              <a:rPr lang="en-US" b="1" dirty="0"/>
              <a:t>Active learning promotes the development of competencies </a:t>
            </a:r>
          </a:p>
          <a:p>
            <a:endParaRPr lang="en-US" dirty="0"/>
          </a:p>
          <a:p>
            <a:r>
              <a:rPr lang="en-US" dirty="0"/>
              <a:t>Traditional teacher-</a:t>
            </a:r>
            <a:r>
              <a:rPr lang="en-US" dirty="0" err="1"/>
              <a:t>centred</a:t>
            </a:r>
            <a:r>
              <a:rPr lang="en-US" dirty="0"/>
              <a:t> teaching has a role, as mentioned above, but this traditional role will diminish as teachers see how successfully they can unlock competencies when learners are doing the work and teachers are taking on the role of facilitator. Millennials and Gen </a:t>
            </a:r>
            <a:r>
              <a:rPr lang="en-US" dirty="0" err="1"/>
              <a:t>Zs</a:t>
            </a:r>
            <a:r>
              <a:rPr lang="en-US" dirty="0"/>
              <a:t> thrive when they are actively involved - when they are doing and not just listening. Research shows that active learning pedagogies (ALPs) are more successful in developing 21st Century learning than traditional teaching. According to well-known educationalist, Michael Fullan (2014), Project-based Learning (PBL), which is an Active Learning approach, is probably more closely associated with 21st Century learning skills than any other form of learning. </a:t>
            </a:r>
          </a:p>
          <a:p>
            <a:endParaRPr lang="en-US" dirty="0"/>
          </a:p>
          <a:p>
            <a:r>
              <a:rPr lang="en-US" b="1" dirty="0"/>
              <a:t>How to start the journey to Active Learning – classroom management and group work </a:t>
            </a:r>
          </a:p>
          <a:p>
            <a:endParaRPr lang="en-US" dirty="0"/>
          </a:p>
          <a:p>
            <a:r>
              <a:rPr lang="en-US" dirty="0"/>
              <a:t>An immediate starting point is developing and refining your classroom and group management skills. </a:t>
            </a:r>
          </a:p>
          <a:p>
            <a:r>
              <a:rPr lang="en-US" b="1" dirty="0"/>
              <a:t>Group work delivers a number of 21st Century skills: </a:t>
            </a:r>
          </a:p>
          <a:p>
            <a:r>
              <a:rPr lang="en-US" dirty="0"/>
              <a:t>• Grouped learners lead the discussion, they are actively engaged. </a:t>
            </a:r>
          </a:p>
          <a:p>
            <a:r>
              <a:rPr lang="en-US" dirty="0"/>
              <a:t>• Grouped learners develop critical thinking, communication and teamwork skills. </a:t>
            </a:r>
          </a:p>
          <a:p>
            <a:r>
              <a:rPr lang="en-US" dirty="0"/>
              <a:t>• During group work, it is easier to see each learner as an individual as you visit your small groups. </a:t>
            </a:r>
          </a:p>
          <a:p>
            <a:r>
              <a:rPr lang="en-US" dirty="0"/>
              <a:t>• It is also easy to identify struggling learners and offer them ‘just-in-time’ learning and scaffolding as needed. This is good activity-based learning which forms part of PPBL. </a:t>
            </a:r>
          </a:p>
          <a:p>
            <a:r>
              <a:rPr lang="en-US" dirty="0"/>
              <a:t>• Group work also satisfies social </a:t>
            </a:r>
            <a:r>
              <a:rPr lang="en-US" dirty="0" err="1"/>
              <a:t>reconstructivism</a:t>
            </a:r>
            <a:r>
              <a:rPr lang="en-US" dirty="0"/>
              <a:t> - an active learning approach which delivers the skills and competencies we are aiming for. </a:t>
            </a:r>
          </a:p>
          <a:p>
            <a:endParaRPr lang="en-US" dirty="0"/>
          </a:p>
          <a:p>
            <a:r>
              <a:rPr lang="en-US" dirty="0"/>
              <a:t>According to Lev Vygotsky group work is social because the learner is engaged in the process and learners learn from each other. It is </a:t>
            </a:r>
            <a:r>
              <a:rPr lang="en-US" dirty="0" err="1"/>
              <a:t>reconstructivist</a:t>
            </a:r>
            <a:r>
              <a:rPr lang="en-US" dirty="0"/>
              <a:t> because it is learner-</a:t>
            </a:r>
            <a:r>
              <a:rPr lang="en-US" dirty="0" err="1"/>
              <a:t>centred</a:t>
            </a:r>
            <a:r>
              <a:rPr lang="en-US" dirty="0"/>
              <a:t> and thus allows learners to construct their own understanding. Active learning all starts with the learner, not the book. It is the best way to ‘plug into’ Generation Z. Chalk-and-talk can no longer be the only approach. We as teachers need the technical expertise to manage group work and strengthen other technical skills to enhance the learning process</a:t>
            </a:r>
            <a:endParaRPr lang="en-ZA" dirty="0"/>
          </a:p>
          <a:p>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15</a:t>
            </a:fld>
            <a:endParaRPr lang="en-GB"/>
          </a:p>
        </p:txBody>
      </p:sp>
    </p:spTree>
    <p:extLst>
      <p:ext uri="{BB962C8B-B14F-4D97-AF65-F5344CB8AC3E}">
        <p14:creationId xmlns:p14="http://schemas.microsoft.com/office/powerpoint/2010/main" val="1040422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Are we ready for change? </a:t>
            </a:r>
          </a:p>
          <a:p>
            <a:endParaRPr lang="en-US" dirty="0"/>
          </a:p>
          <a:p>
            <a:r>
              <a:rPr lang="en-US" dirty="0"/>
              <a:t>We at E³ are motivated by a huge compelling goal – that every young South African must be gainfully employed, active as an entrepreneur and be educated for life after school. And we, as teachers, have an enormous role to play in this compelling goal. As teachers, we need to consider our personal attitude towards change. Do we fear leaving our comfort zone? Or are we just too comfortable? Are we fixed in our ways or are we prepared to grow and adapt? And so, the question is: Do you have a fixed mindset or a growth mindset? You are in an enormously powerful position to influence the future of learners if you are just willing to embrace change: change in the world around you and change in your own classroom. So here is a quick checklist for you. </a:t>
            </a:r>
          </a:p>
          <a:p>
            <a:endParaRPr lang="en-US" dirty="0"/>
          </a:p>
          <a:p>
            <a:r>
              <a:rPr lang="en-US" b="1" dirty="0"/>
              <a:t>Ask yourself the following:</a:t>
            </a:r>
          </a:p>
          <a:p>
            <a:endParaRPr lang="en-US" b="1" dirty="0"/>
          </a:p>
          <a:p>
            <a:r>
              <a:rPr lang="en-US" dirty="0"/>
              <a:t>• Do my students have opportunities to be creative? </a:t>
            </a:r>
          </a:p>
          <a:p>
            <a:r>
              <a:rPr lang="en-US" dirty="0"/>
              <a:t>• Are my students allowed to display their learning in different ways? </a:t>
            </a:r>
          </a:p>
          <a:p>
            <a:r>
              <a:rPr lang="en-US" dirty="0"/>
              <a:t>• Can my students document and reflect on their learning, exchange ideas and collaborate with others through, for example, blogging? </a:t>
            </a:r>
          </a:p>
          <a:p>
            <a:r>
              <a:rPr lang="en-US" dirty="0"/>
              <a:t>• Do my students have digital portfolios where they can display their progress and archive their work? </a:t>
            </a:r>
          </a:p>
          <a:p>
            <a:r>
              <a:rPr lang="en-US" dirty="0"/>
              <a:t>• Do I invite guests into our classroom, either live or virtually, to broaden our knowledge and global perspective? </a:t>
            </a:r>
          </a:p>
          <a:p>
            <a:r>
              <a:rPr lang="en-US" dirty="0"/>
              <a:t>• Are my students aware of how to be safe online and how to be good digital citizens? </a:t>
            </a:r>
          </a:p>
          <a:p>
            <a:r>
              <a:rPr lang="en-US" dirty="0"/>
              <a:t>• Do I myself model good digital citizenship by being present online and by connecting with others on social media? </a:t>
            </a:r>
          </a:p>
          <a:p>
            <a:r>
              <a:rPr lang="en-US" dirty="0"/>
              <a:t>• Do I make an effort to connect face-to-face or online with other educators at conferences? </a:t>
            </a:r>
          </a:p>
          <a:p>
            <a:r>
              <a:rPr lang="en-US" dirty="0"/>
              <a:t>• Do I model a growth mindset by stepping out of my comfort zone and trying new things? </a:t>
            </a:r>
          </a:p>
          <a:p>
            <a:r>
              <a:rPr lang="en-US" dirty="0"/>
              <a:t>• Do I believe that I would enjoy being a student in my own class?</a:t>
            </a:r>
            <a:endParaRPr lang="en-ZA" b="1"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16</a:t>
            </a:fld>
            <a:endParaRPr lang="en-GB"/>
          </a:p>
        </p:txBody>
      </p:sp>
    </p:spTree>
    <p:extLst>
      <p:ext uri="{BB962C8B-B14F-4D97-AF65-F5344CB8AC3E}">
        <p14:creationId xmlns:p14="http://schemas.microsoft.com/office/powerpoint/2010/main" val="3425280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this up for tea time</a:t>
            </a:r>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17</a:t>
            </a:fld>
            <a:endParaRPr lang="en-GB"/>
          </a:p>
        </p:txBody>
      </p:sp>
    </p:spTree>
    <p:extLst>
      <p:ext uri="{BB962C8B-B14F-4D97-AF65-F5344CB8AC3E}">
        <p14:creationId xmlns:p14="http://schemas.microsoft.com/office/powerpoint/2010/main" val="3534459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9e981dc1f_1_45:notes"/>
          <p:cNvSpPr>
            <a:spLocks noGrp="1" noRot="1" noChangeAspect="1"/>
          </p:cNvSpPr>
          <p:nvPr>
            <p:ph type="sldImg" idx="2"/>
          </p:nvPr>
        </p:nvSpPr>
        <p:spPr>
          <a:xfrm>
            <a:off x="2355850"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d9e981dc1f_1_45:notes"/>
          <p:cNvSpPr txBox="1">
            <a:spLocks noGrp="1"/>
          </p:cNvSpPr>
          <p:nvPr>
            <p:ph type="body" idx="1"/>
          </p:nvPr>
        </p:nvSpPr>
        <p:spPr>
          <a:xfrm>
            <a:off x="897255" y="3418065"/>
            <a:ext cx="7178040" cy="27965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Read what the session with entail.</a:t>
            </a:r>
            <a:endParaRPr dirty="0"/>
          </a:p>
        </p:txBody>
      </p:sp>
      <p:sp>
        <p:nvSpPr>
          <p:cNvPr id="208" name="Google Shape;208;gd9e981dc1f_1_45:notes"/>
          <p:cNvSpPr txBox="1">
            <a:spLocks noGrp="1"/>
          </p:cNvSpPr>
          <p:nvPr>
            <p:ph type="sldNum" idx="12"/>
          </p:nvPr>
        </p:nvSpPr>
        <p:spPr>
          <a:xfrm>
            <a:off x="5082369" y="6746119"/>
            <a:ext cx="3888105" cy="35636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ZA"/>
              <a:t>18</a:t>
            </a:fld>
            <a:endParaRPr/>
          </a:p>
        </p:txBody>
      </p:sp>
    </p:spTree>
    <p:extLst>
      <p:ext uri="{BB962C8B-B14F-4D97-AF65-F5344CB8AC3E}">
        <p14:creationId xmlns:p14="http://schemas.microsoft.com/office/powerpoint/2010/main" val="16512814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 fixed versus a growth mindset </a:t>
            </a:r>
          </a:p>
          <a:p>
            <a:endParaRPr lang="en-US" dirty="0"/>
          </a:p>
          <a:p>
            <a:r>
              <a:rPr lang="en-US" dirty="0"/>
              <a:t>Why do some of us succeed and others not? Carol Dweck did a study to show that there are two mindsets which direct our lives: a fixed mindset or a growth mindset. </a:t>
            </a:r>
          </a:p>
          <a:p>
            <a:endParaRPr lang="en-US" dirty="0"/>
          </a:p>
          <a:p>
            <a:r>
              <a:rPr lang="en-US" b="1" dirty="0"/>
              <a:t>Fixed mindset </a:t>
            </a:r>
          </a:p>
          <a:p>
            <a:r>
              <a:rPr lang="en-US" dirty="0"/>
              <a:t>Many of us spend our lives trying to prove ourselves. In everything we do, we look for acknowledgement and confirmation: Am I OK? Will people think I am stupid? Am I a loser? Are the talents I have been handed sufficient for success? The world is changing every day. The days of being an expert because you were “handed” certain talents or </a:t>
            </a:r>
            <a:r>
              <a:rPr lang="en-US" dirty="0" err="1"/>
              <a:t>specialised</a:t>
            </a:r>
            <a:r>
              <a:rPr lang="en-US" dirty="0"/>
              <a:t> in a specific field, e.g., teaching, are over. If you are not prepared to accept occasional failure and change with every setback, and thus learn from your mistakes, you will not be open to growth. Your mindset is fixed. “A fixed mindset assumes a static stance towards intelligence, character and creative abilities – people with fixed mindsets believe their talents and intelligence are fixed at birth and therefore cannot be improved upon.” As a teacher, you are at the start of a new professional journey. There will be hurdles but, see them as tools for developing professional muscle and personal resilience. You need to keep on growing so that your learners will thrive – success is a personal choice. “If it’s going to be, it’s up to me!” </a:t>
            </a:r>
          </a:p>
          <a:p>
            <a:endParaRPr lang="en-US" dirty="0"/>
          </a:p>
          <a:p>
            <a:r>
              <a:rPr lang="en-US" b="1" dirty="0"/>
              <a:t>Growth mindset </a:t>
            </a:r>
          </a:p>
          <a:p>
            <a:r>
              <a:rPr lang="en-US" dirty="0"/>
              <a:t>The other choice (and it is in your hands!) is to accept the following: </a:t>
            </a:r>
          </a:p>
          <a:p>
            <a:r>
              <a:rPr lang="en-US" dirty="0"/>
              <a:t>• Although I have certain talents, they are merely the starting point of who I can become. </a:t>
            </a:r>
          </a:p>
          <a:p>
            <a:r>
              <a:rPr lang="en-US" dirty="0"/>
              <a:t>• I believe that I can learn and be an expert at anything if I put in the effort. </a:t>
            </a:r>
          </a:p>
          <a:p>
            <a:r>
              <a:rPr lang="en-US" dirty="0"/>
              <a:t>• I appreciate feedback and know that making mistakes is part of growth. </a:t>
            </a:r>
          </a:p>
          <a:p>
            <a:endParaRPr lang="en-US" dirty="0"/>
          </a:p>
          <a:p>
            <a:r>
              <a:rPr lang="en-US" dirty="0"/>
              <a:t>“The growth mindset argues that talent and intelligence can be developed over time and with effort. Those with growth mindsets tend to thrive on challenges and embrace failure as a mechanism for learning and development.”</a:t>
            </a:r>
          </a:p>
          <a:p>
            <a:endParaRPr lang="en-US"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19</a:t>
            </a:fld>
            <a:endParaRPr lang="en-GB"/>
          </a:p>
        </p:txBody>
      </p:sp>
    </p:spTree>
    <p:extLst>
      <p:ext uri="{BB962C8B-B14F-4D97-AF65-F5344CB8AC3E}">
        <p14:creationId xmlns:p14="http://schemas.microsoft.com/office/powerpoint/2010/main" val="3894357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the link to the chat and ask people to go to the chat to click on the link. We are going to have a short growth mindset assessment to see where you are right now.  We will call you back in ten minutes.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ZA" sz="1800" u="sng" dirty="0">
                <a:solidFill>
                  <a:srgbClr val="1155CC"/>
                </a:solidFill>
                <a:effectLst/>
                <a:latin typeface="Calibri" panose="020F0502020204030204" pitchFamily="34" charset="0"/>
                <a:ea typeface="Calibri" panose="020F0502020204030204" pitchFamily="34" charset="0"/>
                <a:cs typeface="Times New Roman" panose="02020603050405020304" pitchFamily="18" charset="0"/>
                <a:hlinkClick r:id="rId3"/>
              </a:rPr>
              <a:t>Interactive Quiz: Fixed vs Growth Mindsets | London Academy of IT</a:t>
            </a: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20</a:t>
            </a:fld>
            <a:endParaRPr lang="en-GB"/>
          </a:p>
        </p:txBody>
      </p:sp>
    </p:spTree>
    <p:extLst>
      <p:ext uri="{BB962C8B-B14F-4D97-AF65-F5344CB8AC3E}">
        <p14:creationId xmlns:p14="http://schemas.microsoft.com/office/powerpoint/2010/main" val="3734720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the participant 5 minutes to reflect and when you are ready, call on them randomly to share their experiences. Move to slide 4 for this.</a:t>
            </a:r>
            <a:endParaRPr lang="en-ZA"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1FBF28A1-29BA-1C49-912E-A6A8479D6F03}" type="slidenum">
              <a:rPr lang="en-GB" smtClean="0"/>
              <a:t>3</a:t>
            </a:fld>
            <a:endParaRPr lang="en-GB" dirty="0"/>
          </a:p>
        </p:txBody>
      </p:sp>
    </p:spTree>
    <p:extLst>
      <p:ext uri="{BB962C8B-B14F-4D97-AF65-F5344CB8AC3E}">
        <p14:creationId xmlns:p14="http://schemas.microsoft.com/office/powerpoint/2010/main" val="3515941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people come back start an informal discussion.  E.g. Hi Paul, Sipho and Sally, welcome back.  Is there anything you would like to share about what you learned about yourself?  Or the quiz itself?  Wow… that sounds amazing.”  Have the nominated person tell the leads what is being read in the chat and comment on that.  Give it 5 minutes to talk about what happened.  Then pull it together and say, “Growth mindset is something that can be learned.  We hope this is a new beginning for you.  Right now it is time for us to move on to preparing us for the next step.</a:t>
            </a:r>
            <a:endParaRPr lang="en-ZA" dirty="0"/>
          </a:p>
          <a:p>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21</a:t>
            </a:fld>
            <a:endParaRPr lang="en-GB"/>
          </a:p>
        </p:txBody>
      </p:sp>
    </p:spTree>
    <p:extLst>
      <p:ext uri="{BB962C8B-B14F-4D97-AF65-F5344CB8AC3E}">
        <p14:creationId xmlns:p14="http://schemas.microsoft.com/office/powerpoint/2010/main" val="1120168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Circle of Influence versus the Circle of Concern</a:t>
            </a:r>
          </a:p>
          <a:p>
            <a:endParaRPr lang="en-US" b="1" dirty="0"/>
          </a:p>
          <a:p>
            <a:r>
              <a:rPr lang="en-US" dirty="0"/>
              <a:t>Not only mindset, but also the manner in which you deal with your day-to-day frustrations can affect successful teaching in the 21st century classroom. Some problems can be managed, but others are beyond the control of teachers. What about focusing on the things you can control and “parking” the situations you cannot control? Why waste time and energy on areas which you cannot influence? According to Steven Covey, every one of us operates in two circles, the Circle of Influence and the Circle of Concern. These circles represent the two areas in which you focus your time and energy. The inside circle represents situations in which you can influence or control, while the outer circle represents situations over which you have no, or very little, control.</a:t>
            </a:r>
          </a:p>
          <a:p>
            <a:endParaRPr lang="en-US" b="1" dirty="0"/>
          </a:p>
          <a:p>
            <a:r>
              <a:rPr lang="en-US" dirty="0"/>
              <a:t>Most people waste a great deal of energy and time being concerned about issues that they cannot change. In other words, they spend too much time in their Circle of Concern. Steven Covey believes that successful ,people think and do things within their Circle of Influence and do not waste time on issues that they like to complain about but over which they have no control.</a:t>
            </a:r>
          </a:p>
          <a:p>
            <a:endParaRPr lang="en-US" b="1" dirty="0"/>
          </a:p>
          <a:p>
            <a:r>
              <a:rPr lang="en-US" dirty="0"/>
              <a:t>To make a real difference, rather focus on things you can influence. Make a difference, but by focusing your energy on being effective and changing unhappy situations. By doing so, you will be entering a cycle of success: by doing more and more things that you have control over, you are increasing your Circle of Influence and are entering a positive cycle of earning more respect and power. Where do you spend most of your time and energy? Whenever you're getting worked up over something, ask yourself, “What can I do to change this situation for the better?” Figure out some good ideas and act on them. If you really can't think of anything, realize that you're wasting valuable time and energy worrying about the issue. Let it go and redirect your resources to an area where you can actually make a difference.</a:t>
            </a:r>
          </a:p>
          <a:p>
            <a:endParaRPr lang="en-US" b="1" dirty="0"/>
          </a:p>
          <a:p>
            <a:r>
              <a:rPr lang="en-US" dirty="0"/>
              <a:t>Some tips: </a:t>
            </a:r>
          </a:p>
          <a:p>
            <a:r>
              <a:rPr lang="en-US" dirty="0"/>
              <a:t>• Stop worrying about other people. Stay within your Circle of Influence. </a:t>
            </a:r>
          </a:p>
          <a:p>
            <a:r>
              <a:rPr lang="en-US" dirty="0"/>
              <a:t>• Stop worrying about something that has happened or will happen that </a:t>
            </a:r>
          </a:p>
          <a:p>
            <a:r>
              <a:rPr lang="en-US" dirty="0"/>
              <a:t>• you cannot control. Worrying paralyses you. </a:t>
            </a:r>
          </a:p>
          <a:p>
            <a:r>
              <a:rPr lang="en-US" dirty="0"/>
              <a:t>• Plan your actions. Be </a:t>
            </a:r>
            <a:r>
              <a:rPr lang="en-US" dirty="0" err="1"/>
              <a:t>organised</a:t>
            </a:r>
            <a:r>
              <a:rPr lang="en-US" dirty="0"/>
              <a:t> to avoid situations that will land you in your Circle of Concern. </a:t>
            </a:r>
          </a:p>
          <a:p>
            <a:r>
              <a:rPr lang="en-US" dirty="0"/>
              <a:t>• Practice staying in your Circle of Influence so that it grows bigger. As it grows bigger, the Circle of Concern grows smaller. You will feel more  in control. You will be less stressed and become happier.</a:t>
            </a:r>
          </a:p>
          <a:p>
            <a:endParaRPr lang="en-US" b="1" dirty="0"/>
          </a:p>
          <a:p>
            <a:r>
              <a:rPr lang="en-US" dirty="0"/>
              <a:t>New knowledge and mindset are the gateway to change But, without considering new knowledge about how we react to change, we may never open ourselves up to new beliefs, and maybe our </a:t>
            </a:r>
            <a:r>
              <a:rPr lang="en-US" dirty="0" err="1"/>
              <a:t>behaviour</a:t>
            </a:r>
            <a:r>
              <a:rPr lang="en-US" dirty="0"/>
              <a:t> will never change. And so, a growth mindset is one whereby talent and intelligence can be developed over time and with effort. With a growth mindset one thrives, challenges and embraces failure as a mechanism for development. People with a growth mindset listen to new information. They are willing to change beliefs and assumptions and to start behaving differently. "My effort and attitude determine everything. And so, If it’s going to be, it’s up to me. It is up to me and my growth mindset to change the world and to be part of E³’s compelling goal."</a:t>
            </a:r>
            <a:endParaRPr lang="en-ZA" b="1"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22</a:t>
            </a:fld>
            <a:endParaRPr lang="en-GB"/>
          </a:p>
        </p:txBody>
      </p:sp>
    </p:spTree>
    <p:extLst>
      <p:ext uri="{BB962C8B-B14F-4D97-AF65-F5344CB8AC3E}">
        <p14:creationId xmlns:p14="http://schemas.microsoft.com/office/powerpoint/2010/main" val="923786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consider the last session for the Topic: A changing world, we have come to </a:t>
            </a:r>
            <a:r>
              <a:rPr lang="en-US" dirty="0" err="1"/>
              <a:t>realise</a:t>
            </a:r>
            <a:r>
              <a:rPr lang="en-US" dirty="0"/>
              <a:t> that we all need to change and to adapt to the changes around us. How can teachers embrace change? Consider these six skills as you reimagine the way in which you teach. </a:t>
            </a:r>
          </a:p>
          <a:p>
            <a:r>
              <a:rPr lang="en-US" dirty="0"/>
              <a:t>Skill 1 – A growth mindset to start with will mean that you are not afraid to try out any of the skills that follow. You are a risk-taker because you want to learn and you are not afraid of making mistakes. </a:t>
            </a:r>
          </a:p>
          <a:p>
            <a:r>
              <a:rPr lang="en-US" dirty="0"/>
              <a:t>Skill 2 – Collaborate, pair, share. You are not alone. Your colleagues, technology and your learners are now partners on an exciting new learning journey. Knowledge is constantly changing, so the textbook which is quickly outdated can no longer be the driver. We truly need one another. Pooling knowledge and skills is more productive than going at it alone. 21st Century teachers can no longer be lone wolves. </a:t>
            </a:r>
          </a:p>
          <a:p>
            <a:r>
              <a:rPr lang="en-US" dirty="0"/>
              <a:t>Skill 3 - Our ability to dig deep, face our fears and try out new things in the classroom. With your growth mindset, you will no longer be afraid of taking risks and making mistakes. The 21st Century needs more real-life problem-solving, solution-seeking teachers and learners who see so-called failure as a launchpad to new learning. </a:t>
            </a:r>
          </a:p>
          <a:p>
            <a:r>
              <a:rPr lang="en-US" dirty="0"/>
              <a:t>Skill 4 - Laughter and enjoyment. Have fun with your learners. Make this choice and you will build bridges to your learners. Laughter will also create an enabling environment for your learners to try out new things without any fear of losing face because of failure. Accept mistakes and forgive yourself for making them. </a:t>
            </a:r>
          </a:p>
          <a:p>
            <a:r>
              <a:rPr lang="en-US" dirty="0"/>
              <a:t>Skill 5 - Embrace diversity in your classroom. Diversity comes in all shapes and sizes, not only in your classroom, but globally. Classrooms are diverse in terms of race, creed, </a:t>
            </a:r>
            <a:r>
              <a:rPr lang="en-GB" noProof="0" dirty="0"/>
              <a:t>colour</a:t>
            </a:r>
            <a:r>
              <a:rPr lang="en-US" dirty="0"/>
              <a:t>, but also in language and the different ways in which learners learn and make sense of the world around them. Teaching has to become more personalized. Start working in small groups and see each individual learner in the group as a person. Watch your learners grow as you acknowledge them and their uniqueness. Watch yourself grow as they acknowledge you. You will know that you are doing well when you really understand Skill 5. </a:t>
            </a:r>
          </a:p>
          <a:p>
            <a:r>
              <a:rPr lang="en-US" dirty="0"/>
              <a:t>Skill 6 – Embrace happiness. This sixth skill is really an outcome of the above skills. If you develop a growth mindset, are prepared to collaborate, boldly try out new things, laugh and enjoy the journey with your learners because you see each one as unique and special, you will eventually reach Skill 6: Embracing Happiness. Happiness is a choice, but it is also the result of events in your journey as a teacher. </a:t>
            </a:r>
          </a:p>
          <a:p>
            <a:endParaRPr lang="en-US" dirty="0"/>
          </a:p>
          <a:p>
            <a:r>
              <a:rPr lang="en-US" dirty="0"/>
              <a:t>Event 1 – become a valued member of the teaching community. </a:t>
            </a:r>
          </a:p>
          <a:p>
            <a:r>
              <a:rPr lang="en-US" dirty="0"/>
              <a:t>Event 2 – you yourself value that community. </a:t>
            </a:r>
          </a:p>
          <a:p>
            <a:r>
              <a:rPr lang="en-US" dirty="0"/>
              <a:t>Event 3 – that community starts being valued by others. It’s all about mindset and accepting that it is OK not to know, but it is not OK to do nothing about it. </a:t>
            </a:r>
          </a:p>
          <a:p>
            <a:endParaRPr lang="en-US" dirty="0"/>
          </a:p>
          <a:p>
            <a:r>
              <a:rPr lang="en-US" dirty="0"/>
              <a:t>Embrace change, become a change leader and watch as your learners follow you. E³ is here to help and support you on this often, scary journey. Accept the challenge and change your school. Make it an exciting place where your learners are faced with exciting challenges every day. Make it a place of laughter and happiness, where these problems are solved, and successes celebrated. </a:t>
            </a:r>
          </a:p>
          <a:p>
            <a:endParaRPr lang="en-US" dirty="0"/>
          </a:p>
          <a:p>
            <a:r>
              <a:rPr lang="en-US" dirty="0"/>
              <a:t>We have reached the end of Topic 1: The world is changing. We acknowledge our challenges, both those of youth unemployment and the new world of work. We know that we have to adapt our teaching in terms of technical skills and mindset changes. We know that happiness is a choice and that we alone are responsible for the change we want to see. "If it’s going to be, it’s up to me." </a:t>
            </a:r>
            <a:endParaRPr lang="en-ZA"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1FBF28A1-29BA-1C49-912E-A6A8479D6F03}" type="slidenum">
              <a:rPr lang="en-GB" smtClean="0"/>
              <a:t>23</a:t>
            </a:fld>
            <a:endParaRPr lang="en-GB" dirty="0"/>
          </a:p>
        </p:txBody>
      </p:sp>
    </p:spTree>
    <p:extLst>
      <p:ext uri="{BB962C8B-B14F-4D97-AF65-F5344CB8AC3E}">
        <p14:creationId xmlns:p14="http://schemas.microsoft.com/office/powerpoint/2010/main" val="2001950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we end, please feel free to link up with the E</a:t>
            </a:r>
            <a:r>
              <a:rPr lang="en-US" baseline="30000" dirty="0"/>
              <a:t>3</a:t>
            </a:r>
            <a:r>
              <a:rPr lang="en-US" dirty="0"/>
              <a:t> journey on TeacherConnect and in the Teachers’ Lounge. </a:t>
            </a:r>
            <a:endParaRPr lang="en-ZA"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1FBF28A1-29BA-1C49-912E-A6A8479D6F03}" type="slidenum">
              <a:rPr lang="en-GB" smtClean="0"/>
              <a:t>24</a:t>
            </a:fld>
            <a:endParaRPr lang="en-GB" dirty="0"/>
          </a:p>
        </p:txBody>
      </p:sp>
    </p:spTree>
    <p:extLst>
      <p:ext uri="{BB962C8B-B14F-4D97-AF65-F5344CB8AC3E}">
        <p14:creationId xmlns:p14="http://schemas.microsoft.com/office/powerpoint/2010/main" val="421539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1FBF28A1-29BA-1C49-912E-A6A8479D6F03}" type="slidenum">
              <a:rPr lang="en-GB" smtClean="0"/>
              <a:t>25</a:t>
            </a:fld>
            <a:endParaRPr lang="en-GB" dirty="0"/>
          </a:p>
        </p:txBody>
      </p:sp>
    </p:spTree>
    <p:extLst>
      <p:ext uri="{BB962C8B-B14F-4D97-AF65-F5344CB8AC3E}">
        <p14:creationId xmlns:p14="http://schemas.microsoft.com/office/powerpoint/2010/main" val="2830838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people come back start an informal discussion.  E.g. Hi Paul, Sipho and Sally, welcome back.  What were some of your highlights?  Wow… that sounds amazing.”  Have the nominated person tell the leads what is being read in the chat and comment on that.  Give it 5 minutes to talk about what happened.  Then pull it together and say, “We want to have more stories like this, and we hope you will see the possibilities for change during the day.  For now it is time for us to move on…</a:t>
            </a:r>
            <a:endParaRPr lang="en-ZA" dirty="0"/>
          </a:p>
        </p:txBody>
      </p:sp>
      <p:sp>
        <p:nvSpPr>
          <p:cNvPr id="4" name="Header Placeholder 3"/>
          <p:cNvSpPr>
            <a:spLocks noGrp="1"/>
          </p:cNvSpPr>
          <p:nvPr>
            <p:ph type="hdr" sz="quarter"/>
          </p:nvPr>
        </p:nvSpPr>
        <p:spPr/>
        <p:txBody>
          <a:bodyPr/>
          <a:lstStyle/>
          <a:p>
            <a:endParaRPr lang="en-GB" dirty="0"/>
          </a:p>
        </p:txBody>
      </p:sp>
      <p:sp>
        <p:nvSpPr>
          <p:cNvPr id="5" name="Footer Placeholder 4"/>
          <p:cNvSpPr>
            <a:spLocks noGrp="1"/>
          </p:cNvSpPr>
          <p:nvPr>
            <p:ph type="ftr" sz="quarter" idx="4"/>
          </p:nvPr>
        </p:nvSpPr>
        <p:spPr/>
        <p:txBody>
          <a:bodyPr/>
          <a:lstStyle/>
          <a:p>
            <a:endParaRPr lang="en-GB" dirty="0"/>
          </a:p>
        </p:txBody>
      </p:sp>
      <p:sp>
        <p:nvSpPr>
          <p:cNvPr id="6" name="Slide Number Placeholder 5"/>
          <p:cNvSpPr>
            <a:spLocks noGrp="1"/>
          </p:cNvSpPr>
          <p:nvPr>
            <p:ph type="sldNum" sz="quarter" idx="5"/>
          </p:nvPr>
        </p:nvSpPr>
        <p:spPr/>
        <p:txBody>
          <a:bodyPr/>
          <a:lstStyle/>
          <a:p>
            <a:fld id="{1FBF28A1-29BA-1C49-912E-A6A8479D6F03}" type="slidenum">
              <a:rPr lang="en-GB" smtClean="0"/>
              <a:t>4</a:t>
            </a:fld>
            <a:endParaRPr lang="en-GB" dirty="0"/>
          </a:p>
        </p:txBody>
      </p:sp>
    </p:spTree>
    <p:extLst>
      <p:ext uri="{BB962C8B-B14F-4D97-AF65-F5344CB8AC3E}">
        <p14:creationId xmlns:p14="http://schemas.microsoft.com/office/powerpoint/2010/main" val="595271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d9e981dc1f_1_45:notes"/>
          <p:cNvSpPr>
            <a:spLocks noGrp="1" noRot="1" noChangeAspect="1"/>
          </p:cNvSpPr>
          <p:nvPr>
            <p:ph type="sldImg" idx="2"/>
          </p:nvPr>
        </p:nvSpPr>
        <p:spPr>
          <a:xfrm>
            <a:off x="2355850" y="887413"/>
            <a:ext cx="4260850" cy="2397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d9e981dc1f_1_45:notes"/>
          <p:cNvSpPr txBox="1">
            <a:spLocks noGrp="1"/>
          </p:cNvSpPr>
          <p:nvPr>
            <p:ph type="body" idx="1"/>
          </p:nvPr>
        </p:nvSpPr>
        <p:spPr>
          <a:xfrm>
            <a:off x="897255" y="3418065"/>
            <a:ext cx="7178040" cy="279656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Read what the session with entail.</a:t>
            </a:r>
            <a:endParaRPr dirty="0"/>
          </a:p>
        </p:txBody>
      </p:sp>
      <p:sp>
        <p:nvSpPr>
          <p:cNvPr id="208" name="Google Shape;208;gd9e981dc1f_1_45:notes"/>
          <p:cNvSpPr txBox="1">
            <a:spLocks noGrp="1"/>
          </p:cNvSpPr>
          <p:nvPr>
            <p:ph type="sldNum" idx="12"/>
          </p:nvPr>
        </p:nvSpPr>
        <p:spPr>
          <a:xfrm>
            <a:off x="5082369" y="6746119"/>
            <a:ext cx="3888105" cy="35636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ZA"/>
              <a:t>5</a:t>
            </a:fld>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fourth industrial revolution is upon us.  From the use of coal to make engines move – instead of having people do the work, to vast factories powered by electricity that made mass production possible, to the information age where data grew to levels beyond our imaginations, we now live in a world very different from the world that existed when we were born – never mind in the 260 years since the first industrial revolution. </a:t>
            </a:r>
          </a:p>
          <a:p>
            <a:endParaRPr lang="en-US" dirty="0"/>
          </a:p>
          <a:p>
            <a:r>
              <a:rPr lang="en-US" dirty="0"/>
              <a:t>Our modern era brings changes all the time.  Machines have become tools that we use without thinking.  Our own chat service in E</a:t>
            </a:r>
            <a:r>
              <a:rPr lang="en-US" baseline="30000" dirty="0"/>
              <a:t>3</a:t>
            </a:r>
            <a:r>
              <a:rPr lang="en-US" dirty="0"/>
              <a:t>, Teacher Connect, is an example of machine learning.  Going on a virtual tour is augmented reality.  Digital assistants annoy us with marketing calls almost every day and if you visit a </a:t>
            </a:r>
            <a:r>
              <a:rPr lang="en-US" dirty="0" err="1"/>
              <a:t>Medicross</a:t>
            </a:r>
            <a:r>
              <a:rPr lang="en-US" dirty="0"/>
              <a:t> doctor you can book your own appointments.  A machine will create your own music playlist just by learning what music you “swipe left” on </a:t>
            </a:r>
            <a:r>
              <a:rPr lang="en-US" dirty="0" err="1"/>
              <a:t>spotify</a:t>
            </a:r>
            <a:r>
              <a:rPr lang="en-US" dirty="0"/>
              <a:t> or which movies you consistently choose on Netflix. Websites recommend products and movies and songs based on what we bought, watched, or listened to before. Robots vacuum our floors while we do something better with our time. Spam detectors stop unwanted emails from reaching our inboxes. Medical image analysis systems help doctors spot tumors they might have missed. And the first self-driving cars are hitting the road.</a:t>
            </a:r>
          </a:p>
          <a:p>
            <a:endParaRPr lang="en-US" dirty="0"/>
          </a:p>
          <a:p>
            <a:r>
              <a:rPr lang="en-US" dirty="0"/>
              <a:t>We can expect more. As big data keeps getting bigger, as computing becomes more powerful and affordable, and as data scientists keep developing more capable algorithms, machine learning will drive greater and greater efficiency in our personal and work lives. </a:t>
            </a:r>
          </a:p>
          <a:p>
            <a:endParaRPr lang="en-US" dirty="0"/>
          </a:p>
          <a:p>
            <a:r>
              <a:rPr lang="en-US" dirty="0"/>
              <a:t>The big price we pay is that our modern world is changing the global climate and it is predicted that this will lead to an increase in illnesses and things like our current Covid-related impacts.  The other is that many of the jobs that we take for granted either no longer exist or are rapidly evaporating.  It means that the young people who are in school now will graduate into a job market that keeps changing and our job is help them be prepared for this uncertain future.  We can either be distressed or we can be inspired.  We are choosing to be inspired.  We have the solution.</a:t>
            </a:r>
          </a:p>
          <a:p>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6</a:t>
            </a:fld>
            <a:endParaRPr lang="en-GB"/>
          </a:p>
        </p:txBody>
      </p:sp>
    </p:spTree>
    <p:extLst>
      <p:ext uri="{BB962C8B-B14F-4D97-AF65-F5344CB8AC3E}">
        <p14:creationId xmlns:p14="http://schemas.microsoft.com/office/powerpoint/2010/main" val="2840239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35: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16" name="Google Shape;1216;p35:notes"/>
          <p:cNvSpPr txBox="1">
            <a:spLocks noGrp="1"/>
          </p:cNvSpPr>
          <p:nvPr>
            <p:ph type="body" idx="1"/>
          </p:nvPr>
        </p:nvSpPr>
        <p:spPr>
          <a:xfrm>
            <a:off x="914400" y="3300412"/>
            <a:ext cx="7315200" cy="2700338"/>
          </a:xfrm>
          <a:prstGeom prst="rect">
            <a:avLst/>
          </a:prstGeom>
          <a:noFill/>
          <a:ln>
            <a:noFill/>
          </a:ln>
        </p:spPr>
        <p:txBody>
          <a:bodyPr spcFirstLastPara="1" wrap="square" lIns="91425" tIns="45700" rIns="91425" bIns="45700" anchor="t" anchorCtr="0">
            <a:noAutofit/>
          </a:bodyPr>
          <a:lstStyle/>
          <a:p>
            <a:r>
              <a:rPr lang="en-US" b="1" dirty="0"/>
              <a:t>A Changing World</a:t>
            </a:r>
          </a:p>
          <a:p>
            <a:r>
              <a:rPr lang="en-US" dirty="0"/>
              <a:t>The Fourth Industrial Revolution (4IR), Artificial Intelligence (AI), catastrophic weather conditions resulting from climate change, epidemics and pandemics such as Covid-19, have resulted in our world changing at a quicker pace than ever before. There is much uncertainty in our lives, but what is certain is that our children will enter a post-school world that will be very different from ours. In order to cope in this changing world and find their meaningful place in a shifting economy, they will need a different set of skills and competencies. So, what does the future look like in this changing world of ours? </a:t>
            </a:r>
          </a:p>
          <a:p>
            <a:r>
              <a:rPr lang="en-US" dirty="0"/>
              <a:t>What we do know is that we are entering, if not already in the Fourth Industrial Revolution. We also know that computers are a huge part of our lives, and that the world as we know it now, in terms of jobs and opportunities - especially for young people - will be changed dramatically by these computers. We know that computers are already being seen as the source of all knowledge (real and fake). We assume that we use a computer to find all that we need to know at the touch of a button. We know that computers will bring digital, physical and other systems together that will change our lives and our jobs forever. </a:t>
            </a:r>
            <a:endParaRPr dirty="0"/>
          </a:p>
        </p:txBody>
      </p:sp>
      <p:sp>
        <p:nvSpPr>
          <p:cNvPr id="1217" name="Google Shape;1217;p35:notes"/>
          <p:cNvSpPr txBox="1">
            <a:spLocks noGrp="1"/>
          </p:cNvSpPr>
          <p:nvPr>
            <p:ph type="hdr" idx="3"/>
          </p:nvPr>
        </p:nvSpPr>
        <p:spPr>
          <a:xfrm>
            <a:off x="0" y="0"/>
            <a:ext cx="3962400" cy="34409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8" name="Google Shape;1218;p35:notes"/>
          <p:cNvSpPr txBox="1">
            <a:spLocks noGrp="1"/>
          </p:cNvSpPr>
          <p:nvPr>
            <p:ph type="ftr" idx="11"/>
          </p:nvPr>
        </p:nvSpPr>
        <p:spPr>
          <a:xfrm>
            <a:off x="0" y="6513910"/>
            <a:ext cx="3962400" cy="34409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1219" name="Google Shape;1219;p35:notes"/>
          <p:cNvSpPr txBox="1">
            <a:spLocks noGrp="1"/>
          </p:cNvSpPr>
          <p:nvPr>
            <p:ph type="sldNum" idx="12"/>
          </p:nvPr>
        </p:nvSpPr>
        <p:spPr>
          <a:xfrm>
            <a:off x="5179484" y="6513910"/>
            <a:ext cx="3962400" cy="34409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Computers will be able to do a lot, but there are things, unique to humans, that computers won’t be able to do. Computers won’t be able to be totally creative - they are not creative beings. They won’t be able to form relationships with people and they can’t perform unstructured tasks. These are the skills that will not be taken over by computers and which will open up huge opportunities for humans and keep us ‘on top of the food chain.</a:t>
            </a:r>
          </a:p>
          <a:p>
            <a:r>
              <a:rPr lang="en-US" dirty="0"/>
              <a:t> ’If we are very conscious of the things that we need and can do that give us the edge over computers, we can stay truly creative. If we can design in a creative manner, we can stay ahead of computers and enhance our creative intelligence. </a:t>
            </a:r>
          </a:p>
          <a:p>
            <a:r>
              <a:rPr lang="en-US" dirty="0"/>
              <a:t>So, if we are to interact with this new changing world, as humans we need to enhance our creative and communicative intelligence. We need to think of ways of being more and more creative. We need to be able to strengthen our communication skills and our relationship intelligence because this is an area where computers can’t compete. We need to have the skills and agility that don’t necessarily follow structure because we know that computers can only operate in a structured environment. So, it is important that we as teachers start to think about what this means for us personally and professionally. What does it mean to be creative, to strengthen communication skills and to have the skills and agility that do not follow structure? </a:t>
            </a:r>
            <a:endParaRPr lang="en-ZA" dirty="0"/>
          </a:p>
          <a:p>
            <a:r>
              <a:rPr lang="en-US" dirty="0"/>
              <a:t>In order for our learners to excel and succeed in the world of work they will need to become really good at things that computers can’t do.  Computers can only do what they are inputted to do.  They do not have human traits and it is those very traits that will make all the difference.  Computers can’t come up with ideas or ask questions by themselves.  Schooling has to stimulate learner imaginations and curiosity and help them build relationships through communication, problem-solving and innovation.  In other words, they have to develop competencies.  If we don’t, then the problem we have today will continue to grow.  We have to do things differently.</a:t>
            </a:r>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8</a:t>
            </a:fld>
            <a:endParaRPr lang="en-GB"/>
          </a:p>
        </p:txBody>
      </p:sp>
    </p:spTree>
    <p:extLst>
      <p:ext uri="{BB962C8B-B14F-4D97-AF65-F5344CB8AC3E}">
        <p14:creationId xmlns:p14="http://schemas.microsoft.com/office/powerpoint/2010/main" val="226125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unemployment crisis </a:t>
            </a:r>
          </a:p>
          <a:p>
            <a:r>
              <a:rPr lang="en-US" dirty="0"/>
              <a:t>As we know, very depressingly, South Africa has an enormous employment crisis with large numbers of people unemployed, resulting in our country being labelled as the most unequal society in the world. Even more distressing is the fact that youth unemployment currently stands at 52.8% (and during COVID is closer to 60%). </a:t>
            </a:r>
          </a:p>
          <a:p>
            <a:r>
              <a:rPr lang="en-US" dirty="0"/>
              <a:t>This is a sad prospect for young people’s future in South Africa. Schools have a massive responsibility to ensure that the time learners spend at school is a good investment in future proofing them. Let’s make sure learners spend their time at school in a relevant and productive way so that they can become successful and fulfilled citizens. </a:t>
            </a:r>
          </a:p>
          <a:p>
            <a:r>
              <a:rPr lang="en-US" dirty="0"/>
              <a:t>It is during these 13 years that learners have the opportunity to develop the competencies and skills that will make them an integral part of the new world, that will give them the edge over computers and enable them to develop the problem-solving skills needed to cope with any challenges that come their way. In light of the youth unemployment crisis, we urgently need to ask if the traditional (let’s call this ‘chalk and talk’) style of teaching is relevant. Is it perhaps obsolete and irrelevant? Will 13 years of traditional schooling provide learners with what they need to be employable, start their own enterprises or continue with their studies? In other words, are we future proofing our learners?</a:t>
            </a:r>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9</a:t>
            </a:fld>
            <a:endParaRPr lang="en-GB"/>
          </a:p>
        </p:txBody>
      </p:sp>
    </p:spTree>
    <p:extLst>
      <p:ext uri="{BB962C8B-B14F-4D97-AF65-F5344CB8AC3E}">
        <p14:creationId xmlns:p14="http://schemas.microsoft.com/office/powerpoint/2010/main" val="16773200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Teachers need to adapt </a:t>
            </a:r>
          </a:p>
          <a:p>
            <a:r>
              <a:rPr lang="en-US" dirty="0"/>
              <a:t>21st century learners are very different. They have a different way of approaching the world: they are tech savvy, they are impatient, they want to do things. They don’t just want to sit and copy from an outdated textbook. They want to be involved and engaged and they want their classroom to be fun. </a:t>
            </a:r>
          </a:p>
          <a:p>
            <a:r>
              <a:rPr lang="en-US" dirty="0"/>
              <a:t>As teachers, we have the amazing opportunity to meet the different needs of our 21st century learners, but for this to happen, we need to be ready to embrace a more authentic way of teaching that is results driven, action-based and relevant. Teachers need to be able to reflect on whether they are ready for what it means to prepare learners for our changing world. </a:t>
            </a:r>
          </a:p>
          <a:p>
            <a:r>
              <a:rPr lang="en-US" dirty="0"/>
              <a:t>It is comfortable to stay in one’s old way of being and it is easy to use one’s old teaching notes, but let’s ask ourselves what we need to do to be ready to adapt to this new classroom. As teachers, we are in an incredibly powerful position to impact the lives of learners in a positive way. It is teachers who learners sit in front of, day after day for 13 years, so it is teachers who need to buy into the fact that they are the most important frontline people to become agents of change in the lives of their learners. </a:t>
            </a:r>
          </a:p>
          <a:p>
            <a:r>
              <a:rPr lang="en-US" dirty="0"/>
              <a:t>As frontline staff, teachers need to assess their changing role in the 21st century classroom and commit to teaching differently and more effectively. This assessment and commitment may require a shift in mindset and reflection on questions such as: </a:t>
            </a:r>
          </a:p>
          <a:p>
            <a:r>
              <a:rPr lang="en-US" dirty="0"/>
              <a:t>Am I resilient enough to deal with the new demands of the 21st century classroom? </a:t>
            </a:r>
          </a:p>
          <a:p>
            <a:r>
              <a:rPr lang="en-US" dirty="0"/>
              <a:t>Can I embrace the 21st century skills and competencies I need to help unlock the potential of every learner and help them thrive and become active members of the modern economy? </a:t>
            </a:r>
          </a:p>
          <a:p>
            <a:r>
              <a:rPr lang="en-US" dirty="0"/>
              <a:t>We all want to see our learners have the opportunity to become either gainfully employed as entrepreneurs, be employable and find jobs, or pursue an educational journey after school – and as teachers, we are perfectly placed to make this happen. </a:t>
            </a:r>
            <a:endParaRPr lang="en-ZA" dirty="0"/>
          </a:p>
        </p:txBody>
      </p:sp>
      <p:sp>
        <p:nvSpPr>
          <p:cNvPr id="4" name="Header Placeholder 3"/>
          <p:cNvSpPr>
            <a:spLocks noGrp="1"/>
          </p:cNvSpPr>
          <p:nvPr>
            <p:ph type="hdr" sz="quarter"/>
          </p:nvPr>
        </p:nvSpPr>
        <p:spPr/>
        <p:txBody>
          <a:bodyPr/>
          <a:lstStyle/>
          <a:p>
            <a:endParaRPr lang="en-GB"/>
          </a:p>
        </p:txBody>
      </p:sp>
      <p:sp>
        <p:nvSpPr>
          <p:cNvPr id="5" name="Footer Placeholder 4"/>
          <p:cNvSpPr>
            <a:spLocks noGrp="1"/>
          </p:cNvSpPr>
          <p:nvPr>
            <p:ph type="ftr" sz="quarter" idx="4"/>
          </p:nvPr>
        </p:nvSpPr>
        <p:spPr/>
        <p:txBody>
          <a:bodyPr/>
          <a:lstStyle/>
          <a:p>
            <a:endParaRPr lang="en-GB"/>
          </a:p>
        </p:txBody>
      </p:sp>
      <p:sp>
        <p:nvSpPr>
          <p:cNvPr id="6" name="Slide Number Placeholder 5"/>
          <p:cNvSpPr>
            <a:spLocks noGrp="1"/>
          </p:cNvSpPr>
          <p:nvPr>
            <p:ph type="sldNum" sz="quarter" idx="5"/>
          </p:nvPr>
        </p:nvSpPr>
        <p:spPr/>
        <p:txBody>
          <a:bodyPr/>
          <a:lstStyle/>
          <a:p>
            <a:fld id="{1FBF28A1-29BA-1C49-912E-A6A8479D6F03}" type="slidenum">
              <a:rPr lang="en-GB" smtClean="0"/>
              <a:t>10</a:t>
            </a:fld>
            <a:endParaRPr lang="en-GB"/>
          </a:p>
        </p:txBody>
      </p:sp>
    </p:spTree>
    <p:extLst>
      <p:ext uri="{BB962C8B-B14F-4D97-AF65-F5344CB8AC3E}">
        <p14:creationId xmlns:p14="http://schemas.microsoft.com/office/powerpoint/2010/main" val="14748698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chart" Target="../charts/chart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453E0BD-EB22-7840-9CD0-BAAD7A3ECECD}"/>
              </a:ext>
            </a:extLst>
          </p:cNvPr>
          <p:cNvPicPr>
            <a:picLocks noChangeAspect="1"/>
          </p:cNvPicPr>
          <p:nvPr userDrawn="1"/>
        </p:nvPicPr>
        <p:blipFill>
          <a:blip r:embed="rId2"/>
          <a:srcRect/>
          <a:stretch/>
        </p:blipFill>
        <p:spPr>
          <a:xfrm>
            <a:off x="0"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p:nvPr>
        </p:nvSpPr>
        <p:spPr>
          <a:xfrm>
            <a:off x="1397000" y="365128"/>
            <a:ext cx="9956799" cy="1125006"/>
          </a:xfr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sp>
        <p:nvSpPr>
          <p:cNvPr id="10" name="Text Placeholder 9">
            <a:extLst>
              <a:ext uri="{FF2B5EF4-FFF2-40B4-BE49-F238E27FC236}">
                <a16:creationId xmlns:a16="http://schemas.microsoft.com/office/drawing/2014/main" id="{F25D8107-35B0-7548-B48F-E19ED3D92929}"/>
              </a:ext>
            </a:extLst>
          </p:cNvPr>
          <p:cNvSpPr>
            <a:spLocks noGrp="1"/>
          </p:cNvSpPr>
          <p:nvPr>
            <p:ph type="body" sz="quarter" idx="13"/>
          </p:nvPr>
        </p:nvSpPr>
        <p:spPr>
          <a:xfrm>
            <a:off x="6332538" y="1633538"/>
            <a:ext cx="5021262" cy="458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Picture Placeholder 11">
            <a:extLst>
              <a:ext uri="{FF2B5EF4-FFF2-40B4-BE49-F238E27FC236}">
                <a16:creationId xmlns:a16="http://schemas.microsoft.com/office/drawing/2014/main" id="{6431E80F-5B44-A142-8A4C-B328BA727DCC}"/>
              </a:ext>
            </a:extLst>
          </p:cNvPr>
          <p:cNvSpPr>
            <a:spLocks noGrp="1"/>
          </p:cNvSpPr>
          <p:nvPr>
            <p:ph type="pic" sz="quarter" idx="14"/>
          </p:nvPr>
        </p:nvSpPr>
        <p:spPr>
          <a:xfrm>
            <a:off x="1397000" y="1631424"/>
            <a:ext cx="4818063" cy="4583640"/>
          </a:xfrm>
        </p:spPr>
        <p:txBody>
          <a:bodyPr/>
          <a:lstStyle/>
          <a:p>
            <a:r>
              <a:rPr lang="en-US"/>
              <a:t>Click icon to add picture</a:t>
            </a:r>
            <a:endParaRPr lang="en-GB"/>
          </a:p>
        </p:txBody>
      </p:sp>
      <p:pic>
        <p:nvPicPr>
          <p:cNvPr id="13" name="Content Placeholder 4">
            <a:extLst>
              <a:ext uri="{FF2B5EF4-FFF2-40B4-BE49-F238E27FC236}">
                <a16:creationId xmlns:a16="http://schemas.microsoft.com/office/drawing/2014/main" id="{92EEDFDB-0B93-2B4B-9253-0289103CC10B}"/>
              </a:ext>
            </a:extLst>
          </p:cNvPr>
          <p:cNvPicPr>
            <a:picLocks noChangeAspect="1"/>
          </p:cNvPicPr>
          <p:nvPr userDrawn="1"/>
        </p:nvPicPr>
        <p:blipFill>
          <a:blip r:embed="rId3"/>
          <a:stretch>
            <a:fillRect/>
          </a:stretch>
        </p:blipFill>
        <p:spPr>
          <a:xfrm>
            <a:off x="11471275" y="6188077"/>
            <a:ext cx="660400" cy="533400"/>
          </a:xfrm>
          <a:prstGeom prst="rect">
            <a:avLst/>
          </a:prstGeom>
        </p:spPr>
      </p:pic>
    </p:spTree>
    <p:extLst>
      <p:ext uri="{BB962C8B-B14F-4D97-AF65-F5344CB8AC3E}">
        <p14:creationId xmlns:p14="http://schemas.microsoft.com/office/powerpoint/2010/main" val="857288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9" name="Title 1">
            <a:extLst>
              <a:ext uri="{FF2B5EF4-FFF2-40B4-BE49-F238E27FC236}">
                <a16:creationId xmlns:a16="http://schemas.microsoft.com/office/drawing/2014/main" id="{496B1A4A-29FC-FD42-A1E3-32DE8DB3D6F8}"/>
              </a:ext>
            </a:extLst>
          </p:cNvPr>
          <p:cNvSpPr txBox="1">
            <a:spLocks/>
          </p:cNvSpPr>
          <p:nvPr userDrawn="1"/>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rgbClr val="4B5EC4"/>
                </a:solidFill>
                <a:latin typeface="Montserrat SemiBold" pitchFamily="2" charset="77"/>
                <a:ea typeface="+mj-ea"/>
                <a:cs typeface="+mj-cs"/>
              </a:defRPr>
            </a:lvl1pPr>
          </a:lstStyle>
          <a:p>
            <a:endParaRPr lang="en-ZA" b="1" dirty="0"/>
          </a:p>
        </p:txBody>
      </p:sp>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1" y="365127"/>
            <a:ext cx="4699000" cy="1327349"/>
          </a:xfrm>
        </p:spPr>
        <p:txBody>
          <a:bodyPr/>
          <a:lstStyle/>
          <a:p>
            <a:r>
              <a:rPr lang="en-ZA" b="1" dirty="0"/>
              <a:t>CONTENT AND IMAGE</a:t>
            </a:r>
          </a:p>
        </p:txBody>
      </p:sp>
      <p:sp>
        <p:nvSpPr>
          <p:cNvPr id="12" name="Content Placeholder 8">
            <a:extLst>
              <a:ext uri="{FF2B5EF4-FFF2-40B4-BE49-F238E27FC236}">
                <a16:creationId xmlns:a16="http://schemas.microsoft.com/office/drawing/2014/main" id="{065B3D90-B597-7445-B14D-C2E46CBD1515}"/>
              </a:ext>
            </a:extLst>
          </p:cNvPr>
          <p:cNvSpPr>
            <a:spLocks noGrp="1"/>
          </p:cNvSpPr>
          <p:nvPr>
            <p:ph idx="1"/>
          </p:nvPr>
        </p:nvSpPr>
        <p:spPr>
          <a:xfrm>
            <a:off x="1396999" y="1855262"/>
            <a:ext cx="3725607" cy="4338305"/>
          </a:xfrm>
        </p:spPr>
        <p:txBody>
          <a:bodyPr>
            <a:normAutofit/>
          </a:bodyPr>
          <a:lstStyle/>
          <a:p>
            <a:pPr lvl="0"/>
            <a:r>
              <a:rPr lang="en-US" sz="2400"/>
              <a:t>Click to edit Master text styles</a:t>
            </a:r>
          </a:p>
        </p:txBody>
      </p:sp>
    </p:spTree>
    <p:extLst>
      <p:ext uri="{BB962C8B-B14F-4D97-AF65-F5344CB8AC3E}">
        <p14:creationId xmlns:p14="http://schemas.microsoft.com/office/powerpoint/2010/main" val="2944106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9" name="Title 1">
            <a:extLst>
              <a:ext uri="{FF2B5EF4-FFF2-40B4-BE49-F238E27FC236}">
                <a16:creationId xmlns:a16="http://schemas.microsoft.com/office/drawing/2014/main" id="{496B1A4A-29FC-FD42-A1E3-32DE8DB3D6F8}"/>
              </a:ext>
            </a:extLst>
          </p:cNvPr>
          <p:cNvSpPr txBox="1">
            <a:spLocks/>
          </p:cNvSpPr>
          <p:nvPr userDrawn="1"/>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rgbClr val="4B5EC4"/>
                </a:solidFill>
                <a:latin typeface="Montserrat SemiBold" pitchFamily="2" charset="77"/>
                <a:ea typeface="+mj-ea"/>
                <a:cs typeface="+mj-cs"/>
              </a:defRPr>
            </a:lvl1pPr>
          </a:lstStyle>
          <a:p>
            <a:endParaRPr lang="en-ZA" b="1" dirty="0"/>
          </a:p>
        </p:txBody>
      </p:sp>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1" y="365127"/>
            <a:ext cx="4699000" cy="1327349"/>
          </a:xfrm>
        </p:spPr>
        <p:txBody>
          <a:bodyPr/>
          <a:lstStyle/>
          <a:p>
            <a:r>
              <a:rPr lang="en-ZA" b="1" dirty="0"/>
              <a:t>CONTENT </a:t>
            </a:r>
            <a:br>
              <a:rPr lang="en-ZA" b="1" dirty="0"/>
            </a:br>
            <a:r>
              <a:rPr lang="en-ZA" b="1" dirty="0"/>
              <a:t>AND IMAGES</a:t>
            </a:r>
          </a:p>
        </p:txBody>
      </p:sp>
      <p:sp>
        <p:nvSpPr>
          <p:cNvPr id="12" name="Content Placeholder 8">
            <a:extLst>
              <a:ext uri="{FF2B5EF4-FFF2-40B4-BE49-F238E27FC236}">
                <a16:creationId xmlns:a16="http://schemas.microsoft.com/office/drawing/2014/main" id="{065B3D90-B597-7445-B14D-C2E46CBD1515}"/>
              </a:ext>
            </a:extLst>
          </p:cNvPr>
          <p:cNvSpPr>
            <a:spLocks noGrp="1"/>
          </p:cNvSpPr>
          <p:nvPr>
            <p:ph idx="1"/>
          </p:nvPr>
        </p:nvSpPr>
        <p:spPr>
          <a:xfrm>
            <a:off x="1396999" y="1855262"/>
            <a:ext cx="3725607" cy="4338305"/>
          </a:xfrm>
        </p:spPr>
        <p:txBody>
          <a:bodyPr>
            <a:normAutofit/>
          </a:bodyPr>
          <a:lstStyle/>
          <a:p>
            <a:pPr lvl="0"/>
            <a:r>
              <a:rPr lang="en-US" sz="2400"/>
              <a:t>Click to edit Master text styles</a:t>
            </a:r>
          </a:p>
        </p:txBody>
      </p:sp>
      <p:sp>
        <p:nvSpPr>
          <p:cNvPr id="7" name="Picture Placeholder 6">
            <a:extLst>
              <a:ext uri="{FF2B5EF4-FFF2-40B4-BE49-F238E27FC236}">
                <a16:creationId xmlns:a16="http://schemas.microsoft.com/office/drawing/2014/main" id="{0BEBC9A5-0DF5-3440-BE77-FBEC7375375A}"/>
              </a:ext>
            </a:extLst>
          </p:cNvPr>
          <p:cNvSpPr>
            <a:spLocks noGrp="1"/>
          </p:cNvSpPr>
          <p:nvPr>
            <p:ph type="pic" sz="quarter" idx="13"/>
          </p:nvPr>
        </p:nvSpPr>
        <p:spPr>
          <a:xfrm>
            <a:off x="5437188" y="0"/>
            <a:ext cx="6754812" cy="3429000"/>
          </a:xfrm>
        </p:spPr>
        <p:txBody>
          <a:bodyPr/>
          <a:lstStyle/>
          <a:p>
            <a:r>
              <a:rPr lang="en-US"/>
              <a:t>Click icon to add picture</a:t>
            </a:r>
            <a:endParaRPr lang="en-GB"/>
          </a:p>
        </p:txBody>
      </p:sp>
    </p:spTree>
    <p:extLst>
      <p:ext uri="{BB962C8B-B14F-4D97-AF65-F5344CB8AC3E}">
        <p14:creationId xmlns:p14="http://schemas.microsoft.com/office/powerpoint/2010/main" val="1014816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4446BDF-4E60-4D47-9D43-7B15599FAB7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1870819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46BDF-4E60-4D47-9D43-7B15599FAB7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1340530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446BDF-4E60-4D47-9D43-7B15599FAB7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3657179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4446BDF-4E60-4D47-9D43-7B15599FAB7D}"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29314805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4446BDF-4E60-4D47-9D43-7B15599FAB7D}" type="datetimeFigureOut">
              <a:rPr lang="en-US" smtClean="0"/>
              <a:t>5/31/2021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4126513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4446BDF-4E60-4D47-9D43-7B15599FAB7D}" type="datetimeFigureOut">
              <a:rPr lang="en-US" smtClean="0"/>
              <a:t>5/31/2021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2534708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446BDF-4E60-4D47-9D43-7B15599FAB7D}" type="datetimeFigureOut">
              <a:rPr lang="en-US" smtClean="0"/>
              <a:t>5/31/2021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21062758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b="0" i="0">
                <a:latin typeface="Montserrat" pitchFamily="2" charset="77"/>
              </a:defRPr>
            </a:lvl3pPr>
            <a:lvl4pPr>
              <a:defRPr sz="2000" b="0" i="0">
                <a:latin typeface="Montserrat" pitchFamily="2" charset="77"/>
              </a:defRPr>
            </a:lvl4pPr>
            <a:lvl5pPr>
              <a:defRPr sz="2000" b="0" i="0">
                <a:latin typeface="Montserrat" pitchFamily="2" charset="77"/>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46BDF-4E60-4D47-9D43-7B15599FAB7D}"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37500159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p:nvPr>
        </p:nvSpPr>
        <p:spPr>
          <a:xfrm>
            <a:off x="1397000" y="365128"/>
            <a:ext cx="9956799" cy="1125006"/>
          </a:xfr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7" name="Text Placeholder 6">
            <a:extLst>
              <a:ext uri="{FF2B5EF4-FFF2-40B4-BE49-F238E27FC236}">
                <a16:creationId xmlns:a16="http://schemas.microsoft.com/office/drawing/2014/main" id="{5D9FF2A8-7284-684A-B98E-89F1D9EB59B9}"/>
              </a:ext>
            </a:extLst>
          </p:cNvPr>
          <p:cNvSpPr>
            <a:spLocks noGrp="1"/>
          </p:cNvSpPr>
          <p:nvPr>
            <p:ph type="body" sz="quarter" idx="13"/>
          </p:nvPr>
        </p:nvSpPr>
        <p:spPr>
          <a:xfrm>
            <a:off x="1397000" y="1682750"/>
            <a:ext cx="9956800"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03338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4446BDF-4E60-4D47-9D43-7B15599FAB7D}" type="datetimeFigureOut">
              <a:rPr lang="en-US" smtClean="0"/>
              <a:t>5/31/2021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31265434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46BDF-4E60-4D47-9D43-7B15599FAB7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3403158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lvl3pPr>
              <a:defRPr b="0" i="0">
                <a:latin typeface="Montserrat" pitchFamily="2" charset="77"/>
              </a:defRPr>
            </a:lvl3pPr>
            <a:lvl4pPr>
              <a:defRPr b="0" i="0">
                <a:latin typeface="Montserrat" pitchFamily="2" charset="77"/>
              </a:defRPr>
            </a:lvl4pPr>
            <a:lvl5pPr>
              <a:defRPr b="0" i="0">
                <a:latin typeface="Montserra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4446BDF-4E60-4D47-9D43-7B15599FAB7D}" type="datetimeFigureOut">
              <a:rPr lang="en-US" smtClean="0"/>
              <a:t>5/31/2021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579C65-F3BD-464E-87FB-F141A06165F5}" type="slidenum">
              <a:rPr lang="en-US" smtClean="0"/>
              <a:t>‹#›</a:t>
            </a:fld>
            <a:endParaRPr lang="en-US"/>
          </a:p>
        </p:txBody>
      </p:sp>
    </p:spTree>
    <p:extLst>
      <p:ext uri="{BB962C8B-B14F-4D97-AF65-F5344CB8AC3E}">
        <p14:creationId xmlns:p14="http://schemas.microsoft.com/office/powerpoint/2010/main" val="3805332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21"/>
        <p:cNvGrpSpPr/>
        <p:nvPr/>
      </p:nvGrpSpPr>
      <p:grpSpPr>
        <a:xfrm>
          <a:off x="0" y="0"/>
          <a:ext cx="0" cy="0"/>
          <a:chOff x="0" y="0"/>
          <a:chExt cx="0" cy="0"/>
        </a:xfrm>
      </p:grpSpPr>
      <p:pic>
        <p:nvPicPr>
          <p:cNvPr id="22" name="Google Shape;22;p32"/>
          <p:cNvPicPr preferRelativeResize="0"/>
          <p:nvPr/>
        </p:nvPicPr>
        <p:blipFill rotWithShape="1">
          <a:blip r:embed="rId2">
            <a:alphaModFix/>
          </a:blip>
          <a:srcRect/>
          <a:stretch/>
        </p:blipFill>
        <p:spPr>
          <a:xfrm>
            <a:off x="-28703" y="0"/>
            <a:ext cx="12169463" cy="6858000"/>
          </a:xfrm>
          <a:prstGeom prst="rect">
            <a:avLst/>
          </a:prstGeom>
          <a:noFill/>
          <a:ln>
            <a:noFill/>
          </a:ln>
        </p:spPr>
      </p:pic>
      <p:sp>
        <p:nvSpPr>
          <p:cNvPr id="23" name="Google Shape;23;p32"/>
          <p:cNvSpPr txBox="1">
            <a:spLocks noGrp="1"/>
          </p:cNvSpPr>
          <p:nvPr>
            <p:ph type="title"/>
          </p:nvPr>
        </p:nvSpPr>
        <p:spPr>
          <a:xfrm>
            <a:off x="1397000" y="365128"/>
            <a:ext cx="9956799" cy="1125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B5EC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2"/>
          <p:cNvSpPr txBox="1">
            <a:spLocks noGrp="1"/>
          </p:cNvSpPr>
          <p:nvPr>
            <p:ph type="dt" idx="10"/>
          </p:nvPr>
        </p:nvSpPr>
        <p:spPr>
          <a:xfrm>
            <a:off x="1464734" y="6356352"/>
            <a:ext cx="2116666"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pic>
        <p:nvPicPr>
          <p:cNvPr id="27" name="Google Shape;27;p32"/>
          <p:cNvPicPr preferRelativeResize="0"/>
          <p:nvPr/>
        </p:nvPicPr>
        <p:blipFill rotWithShape="1">
          <a:blip r:embed="rId3">
            <a:alphaModFix/>
          </a:blip>
          <a:srcRect/>
          <a:stretch/>
        </p:blipFill>
        <p:spPr>
          <a:xfrm>
            <a:off x="17252" y="6306847"/>
            <a:ext cx="513352" cy="41463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40"/>
        <p:cNvGrpSpPr/>
        <p:nvPr/>
      </p:nvGrpSpPr>
      <p:grpSpPr>
        <a:xfrm>
          <a:off x="0" y="0"/>
          <a:ext cx="0" cy="0"/>
          <a:chOff x="0" y="0"/>
          <a:chExt cx="0" cy="0"/>
        </a:xfrm>
      </p:grpSpPr>
      <p:pic>
        <p:nvPicPr>
          <p:cNvPr id="41" name="Google Shape;41;p48"/>
          <p:cNvPicPr preferRelativeResize="0"/>
          <p:nvPr/>
        </p:nvPicPr>
        <p:blipFill rotWithShape="1">
          <a:blip r:embed="rId2">
            <a:alphaModFix/>
          </a:blip>
          <a:srcRect/>
          <a:stretch/>
        </p:blipFill>
        <p:spPr>
          <a:xfrm>
            <a:off x="-28703" y="0"/>
            <a:ext cx="12169463" cy="6858000"/>
          </a:xfrm>
          <a:prstGeom prst="rect">
            <a:avLst/>
          </a:prstGeom>
          <a:noFill/>
          <a:ln>
            <a:noFill/>
          </a:ln>
        </p:spPr>
      </p:pic>
      <p:sp>
        <p:nvSpPr>
          <p:cNvPr id="42" name="Google Shape;42;p48"/>
          <p:cNvSpPr txBox="1">
            <a:spLocks noGrp="1"/>
          </p:cNvSpPr>
          <p:nvPr>
            <p:ph type="title"/>
          </p:nvPr>
        </p:nvSpPr>
        <p:spPr>
          <a:xfrm>
            <a:off x="1397000" y="365128"/>
            <a:ext cx="9956799" cy="112500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B5EC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48"/>
          <p:cNvSpPr txBox="1">
            <a:spLocks noGrp="1"/>
          </p:cNvSpPr>
          <p:nvPr>
            <p:ph type="dt" idx="10"/>
          </p:nvPr>
        </p:nvSpPr>
        <p:spPr>
          <a:xfrm>
            <a:off x="1464734" y="6356352"/>
            <a:ext cx="2116666"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4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4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pic>
        <p:nvPicPr>
          <p:cNvPr id="46" name="Google Shape;46;p48"/>
          <p:cNvPicPr preferRelativeResize="0"/>
          <p:nvPr/>
        </p:nvPicPr>
        <p:blipFill rotWithShape="1">
          <a:blip r:embed="rId3">
            <a:alphaModFix/>
          </a:blip>
          <a:srcRect/>
          <a:stretch/>
        </p:blipFill>
        <p:spPr>
          <a:xfrm>
            <a:off x="17252" y="6306847"/>
            <a:ext cx="513352" cy="414630"/>
          </a:xfrm>
          <a:prstGeom prst="rect">
            <a:avLst/>
          </a:prstGeom>
          <a:noFill/>
          <a:ln>
            <a:noFill/>
          </a:ln>
        </p:spPr>
      </p:pic>
      <p:sp>
        <p:nvSpPr>
          <p:cNvPr id="47" name="Google Shape;47;p48"/>
          <p:cNvSpPr txBox="1">
            <a:spLocks noGrp="1"/>
          </p:cNvSpPr>
          <p:nvPr>
            <p:ph type="body" idx="1"/>
          </p:nvPr>
        </p:nvSpPr>
        <p:spPr>
          <a:xfrm>
            <a:off x="1397000" y="1682750"/>
            <a:ext cx="9956800" cy="43910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p:nvPr>
        </p:nvSpPr>
        <p:spPr>
          <a:xfrm>
            <a:off x="1397000" y="365128"/>
            <a:ext cx="9956799" cy="1125006"/>
          </a:xfr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sp>
        <p:nvSpPr>
          <p:cNvPr id="7" name="Text Placeholder 6">
            <a:extLst>
              <a:ext uri="{FF2B5EF4-FFF2-40B4-BE49-F238E27FC236}">
                <a16:creationId xmlns:a16="http://schemas.microsoft.com/office/drawing/2014/main" id="{5D9FF2A8-7284-684A-B98E-89F1D9EB59B9}"/>
              </a:ext>
            </a:extLst>
          </p:cNvPr>
          <p:cNvSpPr>
            <a:spLocks noGrp="1"/>
          </p:cNvSpPr>
          <p:nvPr>
            <p:ph type="body" sz="quarter" idx="13"/>
          </p:nvPr>
        </p:nvSpPr>
        <p:spPr>
          <a:xfrm>
            <a:off x="1397000" y="1682750"/>
            <a:ext cx="9956800" cy="43910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65421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0" y="365128"/>
            <a:ext cx="9956799" cy="1125006"/>
          </a:xfrm>
        </p:spPr>
        <p:txBody>
          <a:bodyPr/>
          <a:lstStyle/>
          <a:p>
            <a:r>
              <a:rPr lang="en-GB" dirty="0"/>
              <a:t>CHART TITLE</a:t>
            </a:r>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graphicFrame>
        <p:nvGraphicFramePr>
          <p:cNvPr id="12" name="Content Placeholder 5">
            <a:extLst>
              <a:ext uri="{FF2B5EF4-FFF2-40B4-BE49-F238E27FC236}">
                <a16:creationId xmlns:a16="http://schemas.microsoft.com/office/drawing/2014/main" id="{0D9F25A4-9AC7-4E4A-8BC3-516A47748B01}"/>
              </a:ext>
            </a:extLst>
          </p:cNvPr>
          <p:cNvGraphicFramePr>
            <a:graphicFrameLocks/>
          </p:cNvGraphicFramePr>
          <p:nvPr userDrawn="1">
            <p:extLst>
              <p:ext uri="{D42A27DB-BD31-4B8C-83A1-F6EECF244321}">
                <p14:modId xmlns:p14="http://schemas.microsoft.com/office/powerpoint/2010/main" val="2030896552"/>
              </p:ext>
            </p:extLst>
          </p:nvPr>
        </p:nvGraphicFramePr>
        <p:xfrm>
          <a:off x="1397000" y="1825625"/>
          <a:ext cx="9956800" cy="43513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402898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0" y="365128"/>
            <a:ext cx="9956799" cy="1125006"/>
          </a:xfrm>
        </p:spPr>
        <p:txBody>
          <a:bodyPr/>
          <a:lstStyle/>
          <a:p>
            <a:r>
              <a:rPr lang="en-GB" dirty="0"/>
              <a:t>VIDEO TITLE</a:t>
            </a:r>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7" name="Media Placeholder 6">
            <a:extLst>
              <a:ext uri="{FF2B5EF4-FFF2-40B4-BE49-F238E27FC236}">
                <a16:creationId xmlns:a16="http://schemas.microsoft.com/office/drawing/2014/main" id="{A2726B6F-37BD-0949-9074-93B408AEBEA6}"/>
              </a:ext>
            </a:extLst>
          </p:cNvPr>
          <p:cNvSpPr>
            <a:spLocks noGrp="1"/>
          </p:cNvSpPr>
          <p:nvPr>
            <p:ph type="media" sz="quarter" idx="13"/>
          </p:nvPr>
        </p:nvSpPr>
        <p:spPr>
          <a:xfrm>
            <a:off x="1397000" y="1662113"/>
            <a:ext cx="9956800" cy="4414837"/>
          </a:xfrm>
        </p:spPr>
        <p:txBody>
          <a:bodyPr/>
          <a:lstStyle/>
          <a:p>
            <a:r>
              <a:rPr lang="en-US"/>
              <a:t>Click icon to add media</a:t>
            </a:r>
            <a:endParaRPr lang="en-GB" dirty="0"/>
          </a:p>
        </p:txBody>
      </p:sp>
    </p:spTree>
    <p:extLst>
      <p:ext uri="{BB962C8B-B14F-4D97-AF65-F5344CB8AC3E}">
        <p14:creationId xmlns:p14="http://schemas.microsoft.com/office/powerpoint/2010/main" val="11653362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0" y="365128"/>
            <a:ext cx="9956799" cy="1125006"/>
          </a:xfrm>
        </p:spPr>
        <p:txBody>
          <a:bodyPr/>
          <a:lstStyle/>
          <a:p>
            <a:r>
              <a:rPr lang="en-GB" dirty="0"/>
              <a:t>TABLE TITLE</a:t>
            </a:r>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7" name="Table Placeholder 6">
            <a:extLst>
              <a:ext uri="{FF2B5EF4-FFF2-40B4-BE49-F238E27FC236}">
                <a16:creationId xmlns:a16="http://schemas.microsoft.com/office/drawing/2014/main" id="{9B3BC2F5-2CE8-FC4B-B9B0-3C1DBBA50F83}"/>
              </a:ext>
            </a:extLst>
          </p:cNvPr>
          <p:cNvSpPr>
            <a:spLocks noGrp="1"/>
          </p:cNvSpPr>
          <p:nvPr>
            <p:ph type="tbl" sz="quarter" idx="13"/>
          </p:nvPr>
        </p:nvSpPr>
        <p:spPr>
          <a:xfrm>
            <a:off x="1397000" y="1612900"/>
            <a:ext cx="9956800" cy="4581525"/>
          </a:xfrm>
          <a:solidFill>
            <a:srgbClr val="D8D9EB"/>
          </a:solidFill>
        </p:spPr>
        <p:txBody>
          <a:bodyPr/>
          <a:lstStyle/>
          <a:p>
            <a:r>
              <a:rPr lang="en-US"/>
              <a:t>Click icon to add table</a:t>
            </a:r>
            <a:endParaRPr lang="en-GB"/>
          </a:p>
        </p:txBody>
      </p:sp>
    </p:spTree>
    <p:extLst>
      <p:ext uri="{BB962C8B-B14F-4D97-AF65-F5344CB8AC3E}">
        <p14:creationId xmlns:p14="http://schemas.microsoft.com/office/powerpoint/2010/main" val="141570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0" y="365128"/>
            <a:ext cx="9956799" cy="1125006"/>
          </a:xfrm>
        </p:spPr>
        <p:txBody>
          <a:bodyPr/>
          <a:lstStyle/>
          <a:p>
            <a:r>
              <a:rPr lang="en-GB" dirty="0"/>
              <a:t>SMART ART GRAPHIC</a:t>
            </a:r>
          </a:p>
        </p:txBody>
      </p:sp>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graphicFrame>
        <p:nvGraphicFramePr>
          <p:cNvPr id="10" name="Content Placeholder 3">
            <a:extLst>
              <a:ext uri="{FF2B5EF4-FFF2-40B4-BE49-F238E27FC236}">
                <a16:creationId xmlns:a16="http://schemas.microsoft.com/office/drawing/2014/main" id="{0EA0876C-5329-1545-9213-83921E806D95}"/>
              </a:ext>
            </a:extLst>
          </p:cNvPr>
          <p:cNvGraphicFramePr>
            <a:graphicFrameLocks/>
          </p:cNvGraphicFramePr>
          <p:nvPr userDrawn="1">
            <p:extLst>
              <p:ext uri="{D42A27DB-BD31-4B8C-83A1-F6EECF244321}">
                <p14:modId xmlns:p14="http://schemas.microsoft.com/office/powerpoint/2010/main" val="161994645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48870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28703" y="0"/>
            <a:ext cx="12169463" cy="6858000"/>
          </a:xfrm>
          <a:prstGeom prst="rect">
            <a:avLst/>
          </a:prstGeom>
        </p:spPr>
      </p:pic>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9" name="Title 1">
            <a:extLst>
              <a:ext uri="{FF2B5EF4-FFF2-40B4-BE49-F238E27FC236}">
                <a16:creationId xmlns:a16="http://schemas.microsoft.com/office/drawing/2014/main" id="{496B1A4A-29FC-FD42-A1E3-32DE8DB3D6F8}"/>
              </a:ext>
            </a:extLst>
          </p:cNvPr>
          <p:cNvSpPr txBox="1">
            <a:spLocks/>
          </p:cNvSpPr>
          <p:nvPr userDrawn="1"/>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rgbClr val="4B5EC4"/>
                </a:solidFill>
                <a:latin typeface="Montserrat SemiBold" pitchFamily="2" charset="77"/>
                <a:ea typeface="+mj-ea"/>
                <a:cs typeface="+mj-cs"/>
              </a:defRPr>
            </a:lvl1pPr>
          </a:lstStyle>
          <a:p>
            <a:endParaRPr lang="en-ZA" b="1" dirty="0"/>
          </a:p>
        </p:txBody>
      </p:sp>
      <p:sp>
        <p:nvSpPr>
          <p:cNvPr id="7" name="Picture Placeholder 6">
            <a:extLst>
              <a:ext uri="{FF2B5EF4-FFF2-40B4-BE49-F238E27FC236}">
                <a16:creationId xmlns:a16="http://schemas.microsoft.com/office/drawing/2014/main" id="{1BE56BD1-2572-6A46-BE9F-E5E240442934}"/>
              </a:ext>
            </a:extLst>
          </p:cNvPr>
          <p:cNvSpPr>
            <a:spLocks noGrp="1"/>
          </p:cNvSpPr>
          <p:nvPr>
            <p:ph type="pic" sz="quarter" idx="13"/>
          </p:nvPr>
        </p:nvSpPr>
        <p:spPr>
          <a:xfrm>
            <a:off x="7066040" y="-243039"/>
            <a:ext cx="7696234" cy="7549613"/>
          </a:xfrm>
          <a:prstGeom prst="ellipse">
            <a:avLst/>
          </a:prstGeom>
          <a:noFill/>
        </p:spPr>
        <p:txBody>
          <a:bodyPr/>
          <a:lstStyle/>
          <a:p>
            <a:r>
              <a:rPr lang="en-US"/>
              <a:t>Click icon to add picture</a:t>
            </a:r>
            <a:endParaRPr lang="en-GB" dirty="0"/>
          </a:p>
        </p:txBody>
      </p:sp>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0" y="365128"/>
            <a:ext cx="9956799" cy="1125006"/>
          </a:xfrm>
        </p:spPr>
        <p:txBody>
          <a:bodyPr/>
          <a:lstStyle/>
          <a:p>
            <a:r>
              <a:rPr lang="en-ZA" b="1" dirty="0"/>
              <a:t>CONTENT AND IMAGE</a:t>
            </a:r>
          </a:p>
        </p:txBody>
      </p:sp>
      <p:sp>
        <p:nvSpPr>
          <p:cNvPr id="12" name="Content Placeholder 8">
            <a:extLst>
              <a:ext uri="{FF2B5EF4-FFF2-40B4-BE49-F238E27FC236}">
                <a16:creationId xmlns:a16="http://schemas.microsoft.com/office/drawing/2014/main" id="{065B3D90-B597-7445-B14D-C2E46CBD1515}"/>
              </a:ext>
            </a:extLst>
          </p:cNvPr>
          <p:cNvSpPr>
            <a:spLocks noGrp="1"/>
          </p:cNvSpPr>
          <p:nvPr>
            <p:ph idx="1"/>
          </p:nvPr>
        </p:nvSpPr>
        <p:spPr>
          <a:xfrm>
            <a:off x="1396999" y="1855262"/>
            <a:ext cx="5322977" cy="4338305"/>
          </a:xfrm>
        </p:spPr>
        <p:txBody>
          <a:bodyPr>
            <a:normAutofit/>
          </a:bodyPr>
          <a:lstStyle/>
          <a:p>
            <a:pPr lvl="0"/>
            <a:r>
              <a:rPr lang="en-US" sz="2400"/>
              <a:t>Click to edit Master text styles</a:t>
            </a:r>
          </a:p>
        </p:txBody>
      </p:sp>
    </p:spTree>
    <p:extLst>
      <p:ext uri="{BB962C8B-B14F-4D97-AF65-F5344CB8AC3E}">
        <p14:creationId xmlns:p14="http://schemas.microsoft.com/office/powerpoint/2010/main" val="1968831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ECBC9F6-F0CC-4745-8D44-4BB9ED5FB8A4}"/>
              </a:ext>
            </a:extLst>
          </p:cNvPr>
          <p:cNvPicPr>
            <a:picLocks noChangeAspect="1"/>
          </p:cNvPicPr>
          <p:nvPr userDrawn="1"/>
        </p:nvPicPr>
        <p:blipFill>
          <a:blip r:embed="rId2"/>
          <a:srcRect/>
          <a:stretch/>
        </p:blipFill>
        <p:spPr>
          <a:xfrm>
            <a:off x="0" y="0"/>
            <a:ext cx="12169463" cy="6858000"/>
          </a:xfrm>
          <a:prstGeom prst="rect">
            <a:avLst/>
          </a:prstGeom>
        </p:spPr>
      </p:pic>
      <p:sp>
        <p:nvSpPr>
          <p:cNvPr id="3" name="Date Placeholder 2">
            <a:extLst>
              <a:ext uri="{FF2B5EF4-FFF2-40B4-BE49-F238E27FC236}">
                <a16:creationId xmlns:a16="http://schemas.microsoft.com/office/drawing/2014/main" id="{264F7957-ED5D-A141-816A-BB16655D26EB}"/>
              </a:ext>
            </a:extLst>
          </p:cNvPr>
          <p:cNvSpPr>
            <a:spLocks noGrp="1"/>
          </p:cNvSpPr>
          <p:nvPr>
            <p:ph type="dt" sz="half" idx="10"/>
          </p:nvPr>
        </p:nvSpPr>
        <p:spPr>
          <a:xfrm>
            <a:off x="1464734" y="6356352"/>
            <a:ext cx="2116666" cy="365125"/>
          </a:xfrm>
        </p:spPr>
        <p:txBody>
          <a:bodyPr/>
          <a:lstStyle/>
          <a:p>
            <a:fld id="{54446BDF-4E60-4D47-9D43-7B15599FAB7D}" type="datetimeFigureOut">
              <a:rPr lang="en-US" smtClean="0"/>
              <a:t>5/31/2021</a:t>
            </a:fld>
            <a:endParaRPr lang="en-US"/>
          </a:p>
        </p:txBody>
      </p:sp>
      <p:sp>
        <p:nvSpPr>
          <p:cNvPr id="4" name="Footer Placeholder 3">
            <a:extLst>
              <a:ext uri="{FF2B5EF4-FFF2-40B4-BE49-F238E27FC236}">
                <a16:creationId xmlns:a16="http://schemas.microsoft.com/office/drawing/2014/main" id="{F1BCEA43-CD68-2E43-A290-2810AEFEB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10E9BD-271D-6D46-8A61-02F98CC703E0}"/>
              </a:ext>
            </a:extLst>
          </p:cNvPr>
          <p:cNvSpPr>
            <a:spLocks noGrp="1"/>
          </p:cNvSpPr>
          <p:nvPr>
            <p:ph type="sldNum" sz="quarter" idx="12"/>
          </p:nvPr>
        </p:nvSpPr>
        <p:spPr/>
        <p:txBody>
          <a:bodyPr/>
          <a:lstStyle/>
          <a:p>
            <a:fld id="{99579C65-F3BD-464E-87FB-F141A06165F5}" type="slidenum">
              <a:rPr lang="en-US" smtClean="0"/>
              <a:t>‹#›</a:t>
            </a:fld>
            <a:endParaRPr lang="en-US"/>
          </a:p>
        </p:txBody>
      </p:sp>
      <p:pic>
        <p:nvPicPr>
          <p:cNvPr id="14" name="Content Placeholder 4">
            <a:extLst>
              <a:ext uri="{FF2B5EF4-FFF2-40B4-BE49-F238E27FC236}">
                <a16:creationId xmlns:a16="http://schemas.microsoft.com/office/drawing/2014/main" id="{6793B8B6-E7AD-904F-A2A6-44C9777AE34E}"/>
              </a:ext>
            </a:extLst>
          </p:cNvPr>
          <p:cNvPicPr>
            <a:picLocks noChangeAspect="1"/>
          </p:cNvPicPr>
          <p:nvPr userDrawn="1"/>
        </p:nvPicPr>
        <p:blipFill>
          <a:blip r:embed="rId3"/>
          <a:stretch>
            <a:fillRect/>
          </a:stretch>
        </p:blipFill>
        <p:spPr>
          <a:xfrm>
            <a:off x="17252" y="6306847"/>
            <a:ext cx="513352" cy="414630"/>
          </a:xfrm>
          <a:prstGeom prst="rect">
            <a:avLst/>
          </a:prstGeom>
        </p:spPr>
      </p:pic>
      <p:sp>
        <p:nvSpPr>
          <p:cNvPr id="9" name="Title 1">
            <a:extLst>
              <a:ext uri="{FF2B5EF4-FFF2-40B4-BE49-F238E27FC236}">
                <a16:creationId xmlns:a16="http://schemas.microsoft.com/office/drawing/2014/main" id="{496B1A4A-29FC-FD42-A1E3-32DE8DB3D6F8}"/>
              </a:ext>
            </a:extLst>
          </p:cNvPr>
          <p:cNvSpPr txBox="1">
            <a:spLocks/>
          </p:cNvSpPr>
          <p:nvPr userDrawn="1"/>
        </p:nvSpPr>
        <p:spPr>
          <a:xfrm>
            <a:off x="640080" y="325369"/>
            <a:ext cx="4368602" cy="195684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rgbClr val="4B5EC4"/>
                </a:solidFill>
                <a:latin typeface="Montserrat SemiBold" pitchFamily="2" charset="77"/>
                <a:ea typeface="+mj-ea"/>
                <a:cs typeface="+mj-cs"/>
              </a:defRPr>
            </a:lvl1pPr>
          </a:lstStyle>
          <a:p>
            <a:endParaRPr lang="en-ZA" b="1" dirty="0"/>
          </a:p>
        </p:txBody>
      </p:sp>
      <p:sp>
        <p:nvSpPr>
          <p:cNvPr id="8" name="Picture Placeholder 7">
            <a:extLst>
              <a:ext uri="{FF2B5EF4-FFF2-40B4-BE49-F238E27FC236}">
                <a16:creationId xmlns:a16="http://schemas.microsoft.com/office/drawing/2014/main" id="{05FBE9DD-12E7-2049-AF3E-185A18389491}"/>
              </a:ext>
            </a:extLst>
          </p:cNvPr>
          <p:cNvSpPr>
            <a:spLocks noGrp="1"/>
          </p:cNvSpPr>
          <p:nvPr>
            <p:ph type="pic" sz="quarter" idx="13"/>
          </p:nvPr>
        </p:nvSpPr>
        <p:spPr>
          <a:xfrm>
            <a:off x="5008682" y="0"/>
            <a:ext cx="7183318" cy="6858000"/>
          </a:xfrm>
          <a:solidFill>
            <a:schemeClr val="bg2">
              <a:lumMod val="75000"/>
            </a:schemeClr>
          </a:solidFill>
        </p:spPr>
        <p:txBody>
          <a:bodyPr/>
          <a:lstStyle/>
          <a:p>
            <a:r>
              <a:rPr lang="en-US"/>
              <a:t>Click icon to add picture</a:t>
            </a:r>
            <a:endParaRPr lang="en-GB"/>
          </a:p>
        </p:txBody>
      </p:sp>
      <p:sp>
        <p:nvSpPr>
          <p:cNvPr id="10" name="Oval 9">
            <a:extLst>
              <a:ext uri="{FF2B5EF4-FFF2-40B4-BE49-F238E27FC236}">
                <a16:creationId xmlns:a16="http://schemas.microsoft.com/office/drawing/2014/main" id="{50281381-E02E-E441-83C4-B1866E9CD316}"/>
              </a:ext>
            </a:extLst>
          </p:cNvPr>
          <p:cNvSpPr/>
          <p:nvPr userDrawn="1"/>
        </p:nvSpPr>
        <p:spPr>
          <a:xfrm>
            <a:off x="2056676" y="0"/>
            <a:ext cx="5525143" cy="685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AFFE037-55AB-CD49-B395-2AAD45BD7C9E}"/>
              </a:ext>
            </a:extLst>
          </p:cNvPr>
          <p:cNvSpPr>
            <a:spLocks noGrp="1"/>
          </p:cNvSpPr>
          <p:nvPr>
            <p:ph type="title" hasCustomPrompt="1"/>
          </p:nvPr>
        </p:nvSpPr>
        <p:spPr>
          <a:xfrm>
            <a:off x="1397001" y="365128"/>
            <a:ext cx="5250688" cy="1125006"/>
          </a:xfrm>
        </p:spPr>
        <p:txBody>
          <a:bodyPr/>
          <a:lstStyle/>
          <a:p>
            <a:r>
              <a:rPr lang="en-ZA" b="1" dirty="0"/>
              <a:t>CONTENT AND IMAGE CIRCLE</a:t>
            </a:r>
          </a:p>
        </p:txBody>
      </p:sp>
      <p:sp>
        <p:nvSpPr>
          <p:cNvPr id="12" name="Content Placeholder 8">
            <a:extLst>
              <a:ext uri="{FF2B5EF4-FFF2-40B4-BE49-F238E27FC236}">
                <a16:creationId xmlns:a16="http://schemas.microsoft.com/office/drawing/2014/main" id="{065B3D90-B597-7445-B14D-C2E46CBD1515}"/>
              </a:ext>
            </a:extLst>
          </p:cNvPr>
          <p:cNvSpPr>
            <a:spLocks noGrp="1"/>
          </p:cNvSpPr>
          <p:nvPr>
            <p:ph idx="1"/>
          </p:nvPr>
        </p:nvSpPr>
        <p:spPr>
          <a:xfrm>
            <a:off x="1396999" y="1855262"/>
            <a:ext cx="5322977" cy="4338305"/>
          </a:xfrm>
        </p:spPr>
        <p:txBody>
          <a:bodyPr>
            <a:normAutofit/>
          </a:bodyPr>
          <a:lstStyle/>
          <a:p>
            <a:pPr lvl="0"/>
            <a:r>
              <a:rPr lang="en-US" sz="2400"/>
              <a:t>Click to edit Master text styles</a:t>
            </a:r>
          </a:p>
        </p:txBody>
      </p:sp>
    </p:spTree>
    <p:extLst>
      <p:ext uri="{BB962C8B-B14F-4D97-AF65-F5344CB8AC3E}">
        <p14:creationId xmlns:p14="http://schemas.microsoft.com/office/powerpoint/2010/main" val="2868019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446BDF-4E60-4D47-9D43-7B15599FAB7D}" type="datetimeFigureOut">
              <a:rPr lang="en-US" smtClean="0"/>
              <a:t>5/31/2021</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579C65-F3BD-464E-87FB-F141A06165F5}" type="slidenum">
              <a:rPr lang="en-US" smtClean="0"/>
              <a:t>‹#›</a:t>
            </a:fld>
            <a:endParaRPr lang="en-US"/>
          </a:p>
        </p:txBody>
      </p:sp>
    </p:spTree>
    <p:extLst>
      <p:ext uri="{BB962C8B-B14F-4D97-AF65-F5344CB8AC3E}">
        <p14:creationId xmlns:p14="http://schemas.microsoft.com/office/powerpoint/2010/main" val="82247761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7" r:id="rId3"/>
    <p:sldLayoutId id="2147483678" r:id="rId4"/>
    <p:sldLayoutId id="2147483684" r:id="rId5"/>
    <p:sldLayoutId id="2147483683" r:id="rId6"/>
    <p:sldLayoutId id="2147483679" r:id="rId7"/>
    <p:sldLayoutId id="2147483680" r:id="rId8"/>
    <p:sldLayoutId id="2147483685" r:id="rId9"/>
    <p:sldLayoutId id="2147483681" r:id="rId10"/>
    <p:sldLayoutId id="2147483682"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baseline="0">
          <a:solidFill>
            <a:srgbClr val="4B5EC4"/>
          </a:solidFill>
          <a:latin typeface="Montserrat Semi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B5EC4"/>
              </a:buClr>
              <a:buSzPts val="4400"/>
              <a:buFont typeface="Montserrat SemiBold"/>
              <a:buNone/>
              <a:defRPr sz="4400" b="0" i="0" u="none" strike="noStrike" cap="none">
                <a:solidFill>
                  <a:srgbClr val="4B5EC4"/>
                </a:solidFill>
                <a:latin typeface="Montserrat SemiBold"/>
                <a:ea typeface="Montserrat SemiBold"/>
                <a:cs typeface="Montserrat SemiBold"/>
                <a:sym typeface="Montserrat SemiBold"/>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Medium"/>
                <a:ea typeface="Montserrat Medium"/>
                <a:cs typeface="Montserrat Medium"/>
                <a:sym typeface="Montserrat Medium"/>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Medium"/>
                <a:ea typeface="Montserrat Medium"/>
                <a:cs typeface="Montserrat Medium"/>
                <a:sym typeface="Montserrat Medium"/>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50"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4B5EC4"/>
              </a:buClr>
              <a:buSzPts val="4400"/>
              <a:buFont typeface="Montserrat SemiBold"/>
              <a:buNone/>
              <a:defRPr sz="4400" b="0" i="0" u="none" strike="noStrike" cap="none">
                <a:solidFill>
                  <a:srgbClr val="4B5EC4"/>
                </a:solidFill>
                <a:latin typeface="Montserrat SemiBold"/>
                <a:ea typeface="Montserrat SemiBold"/>
                <a:cs typeface="Montserrat SemiBold"/>
                <a:sym typeface="Montserrat SemiBold"/>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Montserrat Medium"/>
                <a:ea typeface="Montserrat Medium"/>
                <a:cs typeface="Montserrat Medium"/>
                <a:sym typeface="Montserrat Medium"/>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Montserrat Medium"/>
                <a:ea typeface="Montserrat Medium"/>
                <a:cs typeface="Montserrat Medium"/>
                <a:sym typeface="Montserrat Medium"/>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Montserrat"/>
                <a:ea typeface="Montserrat"/>
                <a:cs typeface="Montserrat"/>
                <a:sym typeface="Montserrat"/>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27.png"/><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7.jpeg"/><Relationship Id="rId7" Type="http://schemas.openxmlformats.org/officeDocument/2006/relationships/diagramColors" Target="../diagrams/colors3.xml"/><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4.wdp"/><Relationship Id="rId3" Type="http://schemas.openxmlformats.org/officeDocument/2006/relationships/image" Target="../media/image7.png"/><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11" Type="http://schemas.microsoft.com/office/2007/relationships/hdphoto" Target="../media/hdphoto3.wdp"/><Relationship Id="rId5" Type="http://schemas.openxmlformats.org/officeDocument/2006/relationships/image" Target="../media/image8.png"/><Relationship Id="rId15" Type="http://schemas.openxmlformats.org/officeDocument/2006/relationships/image" Target="../media/image15.png"/><Relationship Id="rId10" Type="http://schemas.openxmlformats.org/officeDocument/2006/relationships/image" Target="../media/image12.png"/><Relationship Id="rId4" Type="http://schemas.microsoft.com/office/2007/relationships/hdphoto" Target="../media/hdphoto1.wdp"/><Relationship Id="rId9" Type="http://schemas.openxmlformats.org/officeDocument/2006/relationships/image" Target="../media/image11.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0CC78-7779-2248-B6D7-F8805F805011}"/>
              </a:ext>
            </a:extLst>
          </p:cNvPr>
          <p:cNvPicPr>
            <a:picLocks noChangeAspect="1"/>
          </p:cNvPicPr>
          <p:nvPr/>
        </p:nvPicPr>
        <p:blipFill>
          <a:blip r:embed="rId3"/>
          <a:srcRect/>
          <a:stretch/>
        </p:blipFill>
        <p:spPr>
          <a:xfrm>
            <a:off x="11268" y="0"/>
            <a:ext cx="12169463" cy="6857999"/>
          </a:xfrm>
          <a:prstGeom prst="rect">
            <a:avLst/>
          </a:prstGeom>
        </p:spPr>
      </p:pic>
      <p:sp>
        <p:nvSpPr>
          <p:cNvPr id="2" name="Title 1">
            <a:extLst>
              <a:ext uri="{FF2B5EF4-FFF2-40B4-BE49-F238E27FC236}">
                <a16:creationId xmlns:a16="http://schemas.microsoft.com/office/drawing/2014/main" id="{C25E50EB-85EC-424B-A2BD-52C7E04A7A39}"/>
              </a:ext>
            </a:extLst>
          </p:cNvPr>
          <p:cNvSpPr>
            <a:spLocks noGrp="1"/>
          </p:cNvSpPr>
          <p:nvPr>
            <p:ph type="ctrTitle"/>
          </p:nvPr>
        </p:nvSpPr>
        <p:spPr>
          <a:xfrm>
            <a:off x="914400" y="3085255"/>
            <a:ext cx="10363200" cy="1666875"/>
          </a:xfrm>
        </p:spPr>
        <p:txBody>
          <a:bodyPr>
            <a:normAutofit fontScale="90000"/>
          </a:bodyPr>
          <a:lstStyle/>
          <a:p>
            <a:r>
              <a:rPr lang="en-US" cap="all" dirty="0">
                <a:solidFill>
                  <a:schemeClr val="bg1"/>
                </a:solidFill>
                <a:latin typeface="Montserrat" pitchFamily="2" charset="77"/>
              </a:rPr>
              <a:t>Playful project-based learning</a:t>
            </a:r>
            <a:br>
              <a:rPr lang="en-US" cap="all" dirty="0">
                <a:solidFill>
                  <a:schemeClr val="bg1"/>
                </a:solidFill>
                <a:latin typeface="Montserrat" pitchFamily="2" charset="77"/>
              </a:rPr>
            </a:br>
            <a:r>
              <a:rPr lang="en-US" cap="all" dirty="0">
                <a:solidFill>
                  <a:schemeClr val="bg1"/>
                </a:solidFill>
                <a:latin typeface="Montserrat" pitchFamily="2" charset="77"/>
              </a:rPr>
              <a:t>A CHANGING WORLD</a:t>
            </a:r>
            <a:br>
              <a:rPr lang="en-US" cap="all" dirty="0">
                <a:solidFill>
                  <a:schemeClr val="bg1"/>
                </a:solidFill>
                <a:latin typeface="Montserrat" pitchFamily="2" charset="77"/>
              </a:rPr>
            </a:br>
            <a:r>
              <a:rPr lang="en-US" cap="all" dirty="0">
                <a:solidFill>
                  <a:schemeClr val="bg1"/>
                </a:solidFill>
                <a:latin typeface="Montserrat" pitchFamily="2" charset="77"/>
              </a:rPr>
              <a:t>Topic one</a:t>
            </a:r>
          </a:p>
        </p:txBody>
      </p:sp>
    </p:spTree>
    <p:extLst>
      <p:ext uri="{BB962C8B-B14F-4D97-AF65-F5344CB8AC3E}">
        <p14:creationId xmlns:p14="http://schemas.microsoft.com/office/powerpoint/2010/main" val="1385623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peaking to a group of people&#10;&#10;Description automatically generated with low confidence">
            <a:extLst>
              <a:ext uri="{FF2B5EF4-FFF2-40B4-BE49-F238E27FC236}">
                <a16:creationId xmlns:a16="http://schemas.microsoft.com/office/drawing/2014/main" id="{834AAEE6-A7F4-43BE-8323-3643A4A42386}"/>
              </a:ext>
            </a:extLst>
          </p:cNvPr>
          <p:cNvPicPr>
            <a:picLocks noChangeAspect="1"/>
          </p:cNvPicPr>
          <p:nvPr/>
        </p:nvPicPr>
        <p:blipFill rotWithShape="1">
          <a:blip r:embed="rId3"/>
          <a:srcRect l="29851" r="2104" b="1"/>
          <a:stretch/>
        </p:blipFill>
        <p:spPr>
          <a:xfrm rot="21600000">
            <a:off x="7066040" y="-243039"/>
            <a:ext cx="7696234" cy="7549613"/>
          </a:xfrm>
          <a:prstGeom prst="ellipse">
            <a:avLst/>
          </a:prstGeom>
          <a:noFill/>
        </p:spPr>
      </p:pic>
      <p:sp>
        <p:nvSpPr>
          <p:cNvPr id="2" name="Title 1">
            <a:extLst>
              <a:ext uri="{FF2B5EF4-FFF2-40B4-BE49-F238E27FC236}">
                <a16:creationId xmlns:a16="http://schemas.microsoft.com/office/drawing/2014/main" id="{B3FA1465-895C-494D-A586-C0F347E6DAFB}"/>
              </a:ext>
            </a:extLst>
          </p:cNvPr>
          <p:cNvSpPr>
            <a:spLocks noGrp="1"/>
          </p:cNvSpPr>
          <p:nvPr>
            <p:ph type="title"/>
          </p:nvPr>
        </p:nvSpPr>
        <p:spPr>
          <a:xfrm>
            <a:off x="1397000" y="365128"/>
            <a:ext cx="9956799" cy="1125006"/>
          </a:xfrm>
        </p:spPr>
        <p:txBody>
          <a:bodyPr anchor="ctr">
            <a:normAutofit/>
          </a:bodyPr>
          <a:lstStyle/>
          <a:p>
            <a:r>
              <a:rPr lang="en-US" sz="3700" b="1"/>
              <a:t>Teachers need to adapt </a:t>
            </a:r>
            <a:br>
              <a:rPr lang="en-US" sz="3700" b="1"/>
            </a:br>
            <a:endParaRPr lang="en-ZA" sz="3700"/>
          </a:p>
        </p:txBody>
      </p:sp>
      <p:pic>
        <p:nvPicPr>
          <p:cNvPr id="6" name="Picture 5" descr="A picture containing person, indoor, people, dining table&#10;&#10;Description automatically generated">
            <a:extLst>
              <a:ext uri="{FF2B5EF4-FFF2-40B4-BE49-F238E27FC236}">
                <a16:creationId xmlns:a16="http://schemas.microsoft.com/office/drawing/2014/main" id="{6F55080A-AE41-44DF-9EC6-BD02B3C92946}"/>
              </a:ext>
            </a:extLst>
          </p:cNvPr>
          <p:cNvPicPr>
            <a:picLocks noChangeAspect="1"/>
          </p:cNvPicPr>
          <p:nvPr/>
        </p:nvPicPr>
        <p:blipFill rotWithShape="1">
          <a:blip r:embed="rId4"/>
          <a:srcRect l="18100" r="-2" b="-2"/>
          <a:stretch/>
        </p:blipFill>
        <p:spPr>
          <a:xfrm>
            <a:off x="1396999" y="1855262"/>
            <a:ext cx="5322977" cy="4338305"/>
          </a:xfrm>
          <a:prstGeom prst="rect">
            <a:avLst/>
          </a:prstGeom>
          <a:noFill/>
        </p:spPr>
      </p:pic>
    </p:spTree>
    <p:extLst>
      <p:ext uri="{BB962C8B-B14F-4D97-AF65-F5344CB8AC3E}">
        <p14:creationId xmlns:p14="http://schemas.microsoft.com/office/powerpoint/2010/main" val="890249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Diagram&#10;&#10;Description automatically generated with medium confidence">
            <a:extLst>
              <a:ext uri="{FF2B5EF4-FFF2-40B4-BE49-F238E27FC236}">
                <a16:creationId xmlns:a16="http://schemas.microsoft.com/office/drawing/2014/main" id="{58A73253-1745-4DB7-877A-F004200125F3}"/>
              </a:ext>
            </a:extLst>
          </p:cNvPr>
          <p:cNvPicPr>
            <a:picLocks noChangeAspect="1"/>
          </p:cNvPicPr>
          <p:nvPr/>
        </p:nvPicPr>
        <p:blipFill>
          <a:blip r:embed="rId3"/>
          <a:stretch>
            <a:fillRect/>
          </a:stretch>
        </p:blipFill>
        <p:spPr>
          <a:xfrm>
            <a:off x="5710675" y="1785257"/>
            <a:ext cx="6527386" cy="4253593"/>
          </a:xfrm>
          <a:prstGeom prst="rect">
            <a:avLst/>
          </a:prstGeom>
        </p:spPr>
      </p:pic>
      <p:sp>
        <p:nvSpPr>
          <p:cNvPr id="2" name="Title 1">
            <a:extLst>
              <a:ext uri="{FF2B5EF4-FFF2-40B4-BE49-F238E27FC236}">
                <a16:creationId xmlns:a16="http://schemas.microsoft.com/office/drawing/2014/main" id="{10F2689B-1576-41A6-A973-74222A470CC8}"/>
              </a:ext>
            </a:extLst>
          </p:cNvPr>
          <p:cNvSpPr>
            <a:spLocks noGrp="1"/>
          </p:cNvSpPr>
          <p:nvPr>
            <p:ph type="title"/>
          </p:nvPr>
        </p:nvSpPr>
        <p:spPr>
          <a:xfrm>
            <a:off x="544286" y="365128"/>
            <a:ext cx="11647714" cy="1125006"/>
          </a:xfrm>
        </p:spPr>
        <p:txBody>
          <a:bodyPr>
            <a:normAutofit fontScale="90000"/>
          </a:bodyPr>
          <a:lstStyle/>
          <a:p>
            <a:pPr algn="ctr"/>
            <a:r>
              <a:rPr lang="en-US" b="1" dirty="0"/>
              <a:t>21st Century Competencies </a:t>
            </a:r>
            <a:br>
              <a:rPr lang="en-US" b="1" dirty="0"/>
            </a:br>
            <a:r>
              <a:rPr lang="en-US" b="1" dirty="0"/>
              <a:t>(Character, Thinking and Connection) </a:t>
            </a:r>
            <a:br>
              <a:rPr lang="en-US" b="1" dirty="0"/>
            </a:br>
            <a:endParaRPr lang="en-ZA" dirty="0"/>
          </a:p>
        </p:txBody>
      </p:sp>
      <p:pic>
        <p:nvPicPr>
          <p:cNvPr id="4" name="Picture 3" descr="Text, whiteboard&#10;&#10;Description automatically generated">
            <a:extLst>
              <a:ext uri="{FF2B5EF4-FFF2-40B4-BE49-F238E27FC236}">
                <a16:creationId xmlns:a16="http://schemas.microsoft.com/office/drawing/2014/main" id="{5D7A934F-AB4B-460D-8EEC-D8AE7D6976A4}"/>
              </a:ext>
            </a:extLst>
          </p:cNvPr>
          <p:cNvPicPr>
            <a:picLocks noChangeAspect="1"/>
          </p:cNvPicPr>
          <p:nvPr/>
        </p:nvPicPr>
        <p:blipFill>
          <a:blip r:embed="rId4"/>
          <a:stretch>
            <a:fillRect/>
          </a:stretch>
        </p:blipFill>
        <p:spPr>
          <a:xfrm>
            <a:off x="705653" y="1490133"/>
            <a:ext cx="5662490" cy="4548717"/>
          </a:xfrm>
          <a:prstGeom prst="rect">
            <a:avLst/>
          </a:prstGeom>
        </p:spPr>
      </p:pic>
      <p:pic>
        <p:nvPicPr>
          <p:cNvPr id="2050" name="Picture 2" descr="See the source image">
            <a:extLst>
              <a:ext uri="{FF2B5EF4-FFF2-40B4-BE49-F238E27FC236}">
                <a16:creationId xmlns:a16="http://schemas.microsoft.com/office/drawing/2014/main" id="{E7F74051-ABE6-495F-B936-CEB09BE875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9103" y="5323419"/>
            <a:ext cx="2913793" cy="133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740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alpha val="94901"/>
          </a:schemeClr>
        </a:solidFill>
        <a:effectLst/>
      </p:bgPr>
    </p:bg>
    <p:spTree>
      <p:nvGrpSpPr>
        <p:cNvPr id="1" name="Shape 533"/>
        <p:cNvGrpSpPr/>
        <p:nvPr/>
      </p:nvGrpSpPr>
      <p:grpSpPr>
        <a:xfrm>
          <a:off x="0" y="0"/>
          <a:ext cx="0" cy="0"/>
          <a:chOff x="0" y="0"/>
          <a:chExt cx="0" cy="0"/>
        </a:xfrm>
      </p:grpSpPr>
      <p:sp>
        <p:nvSpPr>
          <p:cNvPr id="534" name="Google Shape;534;p15"/>
          <p:cNvSpPr/>
          <p:nvPr/>
        </p:nvSpPr>
        <p:spPr>
          <a:xfrm>
            <a:off x="578498" y="0"/>
            <a:ext cx="5517502" cy="6858000"/>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5" name="Google Shape;535;p15"/>
          <p:cNvSpPr/>
          <p:nvPr/>
        </p:nvSpPr>
        <p:spPr>
          <a:xfrm>
            <a:off x="6096000" y="0"/>
            <a:ext cx="6096000" cy="6858000"/>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 name="Group 2">
            <a:extLst>
              <a:ext uri="{FF2B5EF4-FFF2-40B4-BE49-F238E27FC236}">
                <a16:creationId xmlns:a16="http://schemas.microsoft.com/office/drawing/2014/main" id="{35D7C4A1-8339-44C3-90DC-B547CCB13196}"/>
              </a:ext>
            </a:extLst>
          </p:cNvPr>
          <p:cNvGrpSpPr/>
          <p:nvPr/>
        </p:nvGrpSpPr>
        <p:grpSpPr>
          <a:xfrm>
            <a:off x="2220687" y="942392"/>
            <a:ext cx="6397686" cy="1828800"/>
            <a:chOff x="2220687" y="942392"/>
            <a:chExt cx="6397686" cy="1828800"/>
          </a:xfrm>
        </p:grpSpPr>
        <p:grpSp>
          <p:nvGrpSpPr>
            <p:cNvPr id="536" name="Google Shape;536;p15"/>
            <p:cNvGrpSpPr/>
            <p:nvPr/>
          </p:nvGrpSpPr>
          <p:grpSpPr>
            <a:xfrm>
              <a:off x="4052596" y="2183363"/>
              <a:ext cx="4077481" cy="587829"/>
              <a:chOff x="4052596" y="2183363"/>
              <a:chExt cx="4077481" cy="587829"/>
            </a:xfrm>
          </p:grpSpPr>
          <p:sp>
            <p:nvSpPr>
              <p:cNvPr id="537" name="Google Shape;537;p15"/>
              <p:cNvSpPr/>
              <p:nvPr/>
            </p:nvSpPr>
            <p:spPr>
              <a:xfrm rot="10800000">
                <a:off x="4052596" y="2183363"/>
                <a:ext cx="2043404" cy="587829"/>
              </a:xfrm>
              <a:prstGeom prst="rtTriangle">
                <a:avLst/>
              </a:prstGeom>
              <a:gradFill>
                <a:gsLst>
                  <a:gs pos="0">
                    <a:srgbClr val="000000">
                      <a:alpha val="0"/>
                    </a:srgbClr>
                  </a:gs>
                  <a:gs pos="3000">
                    <a:srgbClr val="000000">
                      <a:alpha val="0"/>
                    </a:srgbClr>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38" name="Google Shape;538;p15"/>
              <p:cNvSpPr/>
              <p:nvPr/>
            </p:nvSpPr>
            <p:spPr>
              <a:xfrm rot="10800000" flipH="1">
                <a:off x="6086673" y="2183363"/>
                <a:ext cx="2043404" cy="587829"/>
              </a:xfrm>
              <a:prstGeom prst="rtTriangle">
                <a:avLst/>
              </a:prstGeom>
              <a:gradFill>
                <a:gsLst>
                  <a:gs pos="0">
                    <a:srgbClr val="000000">
                      <a:alpha val="0"/>
                    </a:srgbClr>
                  </a:gs>
                  <a:gs pos="3000">
                    <a:srgbClr val="000000">
                      <a:alpha val="0"/>
                    </a:srgbClr>
                  </a:gs>
                  <a:gs pos="100000">
                    <a:srgbClr val="000000">
                      <a:alpha val="5372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39" name="Google Shape;539;p15"/>
            <p:cNvGrpSpPr/>
            <p:nvPr/>
          </p:nvGrpSpPr>
          <p:grpSpPr>
            <a:xfrm>
              <a:off x="2220687" y="942392"/>
              <a:ext cx="6397686" cy="1609530"/>
              <a:chOff x="2220687" y="942392"/>
              <a:chExt cx="6397686" cy="1609530"/>
            </a:xfrm>
          </p:grpSpPr>
          <p:grpSp>
            <p:nvGrpSpPr>
              <p:cNvPr id="540" name="Google Shape;540;p15"/>
              <p:cNvGrpSpPr/>
              <p:nvPr/>
            </p:nvGrpSpPr>
            <p:grpSpPr>
              <a:xfrm>
                <a:off x="2220687" y="942392"/>
                <a:ext cx="6397686" cy="1609530"/>
                <a:chOff x="2220687" y="942392"/>
                <a:chExt cx="6397686" cy="1609530"/>
              </a:xfrm>
            </p:grpSpPr>
            <p:grpSp>
              <p:nvGrpSpPr>
                <p:cNvPr id="541" name="Google Shape;541;p15"/>
                <p:cNvGrpSpPr/>
                <p:nvPr/>
              </p:nvGrpSpPr>
              <p:grpSpPr>
                <a:xfrm>
                  <a:off x="3582955" y="942392"/>
                  <a:ext cx="5035418" cy="1609530"/>
                  <a:chOff x="3582955" y="942392"/>
                  <a:chExt cx="5035418" cy="1609530"/>
                </a:xfrm>
              </p:grpSpPr>
              <p:sp>
                <p:nvSpPr>
                  <p:cNvPr id="542" name="Google Shape;542;p15"/>
                  <p:cNvSpPr/>
                  <p:nvPr/>
                </p:nvSpPr>
                <p:spPr>
                  <a:xfrm>
                    <a:off x="4052596" y="1278294"/>
                    <a:ext cx="4086809" cy="905069"/>
                  </a:xfrm>
                  <a:prstGeom prst="rect">
                    <a:avLst/>
                  </a:prstGeom>
                  <a:solidFill>
                    <a:schemeClr val="accent2"/>
                  </a:solidFill>
                  <a:ln w="12700" cap="flat" cmpd="sng">
                    <a:solidFill>
                      <a:srgbClr val="3644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43" name="Google Shape;543;p15"/>
                  <p:cNvGrpSpPr/>
                  <p:nvPr/>
                </p:nvGrpSpPr>
                <p:grpSpPr>
                  <a:xfrm>
                    <a:off x="3582955" y="942392"/>
                    <a:ext cx="556730" cy="1525554"/>
                    <a:chOff x="3582955" y="942392"/>
                    <a:chExt cx="556730" cy="1525554"/>
                  </a:xfrm>
                </p:grpSpPr>
                <p:sp>
                  <p:nvSpPr>
                    <p:cNvPr id="544" name="Google Shape;544;p15"/>
                    <p:cNvSpPr/>
                    <p:nvPr/>
                  </p:nvSpPr>
                  <p:spPr>
                    <a:xfrm>
                      <a:off x="3890865" y="1026368"/>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5" name="Google Shape;545;p15"/>
                    <p:cNvSpPr/>
                    <p:nvPr/>
                  </p:nvSpPr>
                  <p:spPr>
                    <a:xfrm>
                      <a:off x="3582955" y="942392"/>
                      <a:ext cx="469641" cy="1525554"/>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46" name="Google Shape;546;p15"/>
                  <p:cNvGrpSpPr/>
                  <p:nvPr/>
                </p:nvGrpSpPr>
                <p:grpSpPr>
                  <a:xfrm>
                    <a:off x="8052316" y="1026368"/>
                    <a:ext cx="566057" cy="1525554"/>
                    <a:chOff x="8052316" y="1026368"/>
                    <a:chExt cx="566057" cy="1525554"/>
                  </a:xfrm>
                </p:grpSpPr>
                <p:sp>
                  <p:nvSpPr>
                    <p:cNvPr id="547" name="Google Shape;547;p15"/>
                    <p:cNvSpPr/>
                    <p:nvPr/>
                  </p:nvSpPr>
                  <p:spPr>
                    <a:xfrm>
                      <a:off x="8052316" y="1035699"/>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15"/>
                    <p:cNvSpPr/>
                    <p:nvPr/>
                  </p:nvSpPr>
                  <p:spPr>
                    <a:xfrm>
                      <a:off x="8148732" y="1026368"/>
                      <a:ext cx="469641" cy="1525554"/>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549" name="Google Shape;549;p15"/>
                <p:cNvSpPr txBox="1"/>
                <p:nvPr/>
              </p:nvSpPr>
              <p:spPr>
                <a:xfrm>
                  <a:off x="4533124" y="1296955"/>
                  <a:ext cx="3125753"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CHARACTER</a:t>
                  </a:r>
                  <a:endParaRPr dirty="0"/>
                </a:p>
              </p:txBody>
            </p:sp>
            <p:grpSp>
              <p:nvGrpSpPr>
                <p:cNvPr id="550" name="Google Shape;550;p15"/>
                <p:cNvGrpSpPr/>
                <p:nvPr/>
              </p:nvGrpSpPr>
              <p:grpSpPr>
                <a:xfrm>
                  <a:off x="2220687" y="1278294"/>
                  <a:ext cx="1273240" cy="905069"/>
                  <a:chOff x="2220687" y="1278294"/>
                  <a:chExt cx="1273240" cy="905069"/>
                </a:xfrm>
              </p:grpSpPr>
              <p:grpSp>
                <p:nvGrpSpPr>
                  <p:cNvPr id="551" name="Google Shape;551;p15"/>
                  <p:cNvGrpSpPr/>
                  <p:nvPr/>
                </p:nvGrpSpPr>
                <p:grpSpPr>
                  <a:xfrm>
                    <a:off x="2220687" y="1278294"/>
                    <a:ext cx="1273240" cy="905069"/>
                    <a:chOff x="2220687" y="1278294"/>
                    <a:chExt cx="1273240" cy="905069"/>
                  </a:xfrm>
                </p:grpSpPr>
                <p:sp>
                  <p:nvSpPr>
                    <p:cNvPr id="552" name="Google Shape;552;p15"/>
                    <p:cNvSpPr/>
                    <p:nvPr/>
                  </p:nvSpPr>
                  <p:spPr>
                    <a:xfrm rot="5400000">
                      <a:off x="3246277" y="1586204"/>
                      <a:ext cx="290027" cy="20527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53" name="Google Shape;553;p15"/>
                    <p:cNvSpPr/>
                    <p:nvPr/>
                  </p:nvSpPr>
                  <p:spPr>
                    <a:xfrm>
                      <a:off x="2220687" y="1278294"/>
                      <a:ext cx="1062914" cy="9050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54" name="Google Shape;554;p15"/>
                  <p:cNvSpPr txBox="1"/>
                  <p:nvPr/>
                </p:nvSpPr>
                <p:spPr>
                  <a:xfrm>
                    <a:off x="2480003" y="1408922"/>
                    <a:ext cx="64614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accent2"/>
                        </a:solidFill>
                        <a:latin typeface="Calibri"/>
                        <a:ea typeface="Calibri"/>
                        <a:cs typeface="Calibri"/>
                        <a:sym typeface="Calibri"/>
                      </a:rPr>
                      <a:t>01</a:t>
                    </a:r>
                    <a:endParaRPr sz="1800" b="1">
                      <a:solidFill>
                        <a:schemeClr val="accent2"/>
                      </a:solidFill>
                      <a:latin typeface="Calibri"/>
                      <a:ea typeface="Calibri"/>
                      <a:cs typeface="Calibri"/>
                      <a:sym typeface="Calibri"/>
                    </a:endParaRPr>
                  </a:p>
                </p:txBody>
              </p:sp>
            </p:grpSp>
          </p:grpSp>
          <p:sp>
            <p:nvSpPr>
              <p:cNvPr id="555" name="Google Shape;555;p15"/>
              <p:cNvSpPr/>
              <p:nvPr/>
            </p:nvSpPr>
            <p:spPr>
              <a:xfrm rot="10800000" flipH="1">
                <a:off x="2282115" y="2183363"/>
                <a:ext cx="983603" cy="293914"/>
              </a:xfrm>
              <a:prstGeom prst="rtTriangle">
                <a:avLst/>
              </a:pr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grpSp>
        <p:nvGrpSpPr>
          <p:cNvPr id="556" name="Google Shape;556;p15"/>
          <p:cNvGrpSpPr/>
          <p:nvPr/>
        </p:nvGrpSpPr>
        <p:grpSpPr>
          <a:xfrm>
            <a:off x="2220687" y="4500074"/>
            <a:ext cx="6397686" cy="1819468"/>
            <a:chOff x="2220687" y="4500074"/>
            <a:chExt cx="6397686" cy="1819468"/>
          </a:xfrm>
        </p:grpSpPr>
        <p:sp>
          <p:nvSpPr>
            <p:cNvPr id="557" name="Google Shape;557;p15"/>
            <p:cNvSpPr/>
            <p:nvPr/>
          </p:nvSpPr>
          <p:spPr>
            <a:xfrm>
              <a:off x="4052596" y="4835976"/>
              <a:ext cx="4086809" cy="905069"/>
            </a:xfrm>
            <a:prstGeom prst="rect">
              <a:avLst/>
            </a:prstGeom>
            <a:solidFill>
              <a:schemeClr val="accent1"/>
            </a:solidFill>
            <a:ln w="12700" cap="flat" cmpd="sng">
              <a:solidFill>
                <a:srgbClr val="3644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58" name="Google Shape;558;p15"/>
            <p:cNvGrpSpPr/>
            <p:nvPr/>
          </p:nvGrpSpPr>
          <p:grpSpPr>
            <a:xfrm>
              <a:off x="3582955" y="4500074"/>
              <a:ext cx="556730" cy="1525554"/>
              <a:chOff x="3582955" y="942392"/>
              <a:chExt cx="556730" cy="1525554"/>
            </a:xfrm>
          </p:grpSpPr>
          <p:sp>
            <p:nvSpPr>
              <p:cNvPr id="559" name="Google Shape;559;p15"/>
              <p:cNvSpPr/>
              <p:nvPr/>
            </p:nvSpPr>
            <p:spPr>
              <a:xfrm>
                <a:off x="3890865" y="1026368"/>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0" name="Google Shape;560;p15"/>
              <p:cNvSpPr/>
              <p:nvPr/>
            </p:nvSpPr>
            <p:spPr>
              <a:xfrm>
                <a:off x="3582955" y="942392"/>
                <a:ext cx="469641" cy="1525554"/>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61" name="Google Shape;561;p15"/>
            <p:cNvGrpSpPr/>
            <p:nvPr/>
          </p:nvGrpSpPr>
          <p:grpSpPr>
            <a:xfrm>
              <a:off x="8052316" y="4584050"/>
              <a:ext cx="566057" cy="1525554"/>
              <a:chOff x="8052316" y="1026368"/>
              <a:chExt cx="566057" cy="1525554"/>
            </a:xfrm>
          </p:grpSpPr>
          <p:sp>
            <p:nvSpPr>
              <p:cNvPr id="562" name="Google Shape;562;p15"/>
              <p:cNvSpPr/>
              <p:nvPr/>
            </p:nvSpPr>
            <p:spPr>
              <a:xfrm>
                <a:off x="8052316" y="1035699"/>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15"/>
              <p:cNvSpPr/>
              <p:nvPr/>
            </p:nvSpPr>
            <p:spPr>
              <a:xfrm>
                <a:off x="8148732" y="1026368"/>
                <a:ext cx="469641" cy="1525554"/>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64" name="Google Shape;564;p15"/>
            <p:cNvSpPr txBox="1"/>
            <p:nvPr/>
          </p:nvSpPr>
          <p:spPr>
            <a:xfrm>
              <a:off x="4533124" y="4854637"/>
              <a:ext cx="3125753"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a:solidFill>
                    <a:schemeClr val="lt1"/>
                  </a:solidFill>
                  <a:latin typeface="Calibri"/>
                  <a:ea typeface="Calibri"/>
                  <a:cs typeface="Calibri"/>
                  <a:sym typeface="Calibri"/>
                </a:rPr>
                <a:t>THINKING</a:t>
              </a:r>
              <a:endParaRPr sz="1800" b="1" dirty="0">
                <a:solidFill>
                  <a:schemeClr val="lt1"/>
                </a:solidFill>
                <a:latin typeface="Calibri"/>
                <a:ea typeface="Calibri"/>
                <a:cs typeface="Calibri"/>
                <a:sym typeface="Calibri"/>
              </a:endParaRPr>
            </a:p>
          </p:txBody>
        </p:sp>
        <p:grpSp>
          <p:nvGrpSpPr>
            <p:cNvPr id="565" name="Google Shape;565;p15"/>
            <p:cNvGrpSpPr/>
            <p:nvPr/>
          </p:nvGrpSpPr>
          <p:grpSpPr>
            <a:xfrm>
              <a:off x="2220687" y="4835976"/>
              <a:ext cx="1273240" cy="905069"/>
              <a:chOff x="2220687" y="1278294"/>
              <a:chExt cx="1273240" cy="905069"/>
            </a:xfrm>
          </p:grpSpPr>
          <p:grpSp>
            <p:nvGrpSpPr>
              <p:cNvPr id="566" name="Google Shape;566;p15"/>
              <p:cNvGrpSpPr/>
              <p:nvPr/>
            </p:nvGrpSpPr>
            <p:grpSpPr>
              <a:xfrm>
                <a:off x="2220687" y="1278294"/>
                <a:ext cx="1273240" cy="905069"/>
                <a:chOff x="2220687" y="1278294"/>
                <a:chExt cx="1273240" cy="905069"/>
              </a:xfrm>
            </p:grpSpPr>
            <p:sp>
              <p:nvSpPr>
                <p:cNvPr id="567" name="Google Shape;567;p15"/>
                <p:cNvSpPr/>
                <p:nvPr/>
              </p:nvSpPr>
              <p:spPr>
                <a:xfrm>
                  <a:off x="2220687" y="1278294"/>
                  <a:ext cx="1062914" cy="9050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8" name="Google Shape;568;p15"/>
                <p:cNvSpPr/>
                <p:nvPr/>
              </p:nvSpPr>
              <p:spPr>
                <a:xfrm rot="5400000">
                  <a:off x="3246277" y="1586204"/>
                  <a:ext cx="290027" cy="20527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69" name="Google Shape;569;p15"/>
              <p:cNvSpPr txBox="1"/>
              <p:nvPr/>
            </p:nvSpPr>
            <p:spPr>
              <a:xfrm>
                <a:off x="2480003" y="1408922"/>
                <a:ext cx="64614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a:solidFill>
                      <a:schemeClr val="accent1"/>
                    </a:solidFill>
                    <a:latin typeface="Calibri"/>
                    <a:ea typeface="Calibri"/>
                    <a:cs typeface="Calibri"/>
                    <a:sym typeface="Calibri"/>
                  </a:rPr>
                  <a:t>03</a:t>
                </a:r>
                <a:endParaRPr sz="1800" b="1">
                  <a:solidFill>
                    <a:schemeClr val="accent1"/>
                  </a:solidFill>
                  <a:latin typeface="Calibri"/>
                  <a:ea typeface="Calibri"/>
                  <a:cs typeface="Calibri"/>
                  <a:sym typeface="Calibri"/>
                </a:endParaRPr>
              </a:p>
            </p:txBody>
          </p:sp>
        </p:grpSp>
        <p:grpSp>
          <p:nvGrpSpPr>
            <p:cNvPr id="570" name="Google Shape;570;p15"/>
            <p:cNvGrpSpPr/>
            <p:nvPr/>
          </p:nvGrpSpPr>
          <p:grpSpPr>
            <a:xfrm>
              <a:off x="4082918" y="5731713"/>
              <a:ext cx="4077481" cy="587829"/>
              <a:chOff x="4052596" y="2183363"/>
              <a:chExt cx="4077481" cy="587829"/>
            </a:xfrm>
          </p:grpSpPr>
          <p:sp>
            <p:nvSpPr>
              <p:cNvPr id="571" name="Google Shape;571;p15"/>
              <p:cNvSpPr/>
              <p:nvPr/>
            </p:nvSpPr>
            <p:spPr>
              <a:xfrm rot="10800000">
                <a:off x="4052596" y="2183363"/>
                <a:ext cx="2043404" cy="587829"/>
              </a:xfrm>
              <a:prstGeom prst="rtTriangle">
                <a:avLst/>
              </a:prstGeom>
              <a:gradFill>
                <a:gsLst>
                  <a:gs pos="0">
                    <a:srgbClr val="000000">
                      <a:alpha val="0"/>
                    </a:srgbClr>
                  </a:gs>
                  <a:gs pos="3000">
                    <a:srgbClr val="000000">
                      <a:alpha val="0"/>
                    </a:srgbClr>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15"/>
              <p:cNvSpPr/>
              <p:nvPr/>
            </p:nvSpPr>
            <p:spPr>
              <a:xfrm rot="10800000" flipH="1">
                <a:off x="6086673" y="2183363"/>
                <a:ext cx="2043404" cy="587829"/>
              </a:xfrm>
              <a:prstGeom prst="rtTriangle">
                <a:avLst/>
              </a:prstGeom>
              <a:gradFill>
                <a:gsLst>
                  <a:gs pos="0">
                    <a:srgbClr val="000000">
                      <a:alpha val="0"/>
                    </a:srgbClr>
                  </a:gs>
                  <a:gs pos="3000">
                    <a:srgbClr val="000000">
                      <a:alpha val="0"/>
                    </a:srgbClr>
                  </a:gs>
                  <a:gs pos="100000">
                    <a:srgbClr val="000000">
                      <a:alpha val="5372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73" name="Google Shape;573;p15"/>
            <p:cNvSpPr/>
            <p:nvPr/>
          </p:nvSpPr>
          <p:spPr>
            <a:xfrm rot="10800000" flipH="1">
              <a:off x="2282115" y="5749597"/>
              <a:ext cx="983603" cy="293914"/>
            </a:xfrm>
            <a:prstGeom prst="rtTriangle">
              <a:avLst/>
            </a:pr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2" name="Group 1">
            <a:extLst>
              <a:ext uri="{FF2B5EF4-FFF2-40B4-BE49-F238E27FC236}">
                <a16:creationId xmlns:a16="http://schemas.microsoft.com/office/drawing/2014/main" id="{CBB5EBB5-80B3-41F2-9471-7DD254899746}"/>
              </a:ext>
            </a:extLst>
          </p:cNvPr>
          <p:cNvGrpSpPr/>
          <p:nvPr/>
        </p:nvGrpSpPr>
        <p:grpSpPr>
          <a:xfrm>
            <a:off x="2244791" y="2629677"/>
            <a:ext cx="6397686" cy="1837353"/>
            <a:chOff x="2244791" y="2629677"/>
            <a:chExt cx="6397686" cy="1837353"/>
          </a:xfrm>
        </p:grpSpPr>
        <p:grpSp>
          <p:nvGrpSpPr>
            <p:cNvPr id="575" name="Google Shape;575;p15"/>
            <p:cNvGrpSpPr/>
            <p:nvPr/>
          </p:nvGrpSpPr>
          <p:grpSpPr>
            <a:xfrm>
              <a:off x="4066586" y="3879201"/>
              <a:ext cx="4077481" cy="587829"/>
              <a:chOff x="4052596" y="2183363"/>
              <a:chExt cx="4077481" cy="587829"/>
            </a:xfrm>
          </p:grpSpPr>
          <p:sp>
            <p:nvSpPr>
              <p:cNvPr id="576" name="Google Shape;576;p15"/>
              <p:cNvSpPr/>
              <p:nvPr/>
            </p:nvSpPr>
            <p:spPr>
              <a:xfrm rot="10800000">
                <a:off x="4052596" y="2183363"/>
                <a:ext cx="2043404" cy="587829"/>
              </a:xfrm>
              <a:prstGeom prst="rtTriangle">
                <a:avLst/>
              </a:prstGeom>
              <a:gradFill>
                <a:gsLst>
                  <a:gs pos="0">
                    <a:srgbClr val="000000">
                      <a:alpha val="0"/>
                    </a:srgbClr>
                  </a:gs>
                  <a:gs pos="3000">
                    <a:srgbClr val="000000">
                      <a:alpha val="0"/>
                    </a:srgbClr>
                  </a:gs>
                  <a:gs pos="100000">
                    <a:schemeClr val="dk1"/>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7" name="Google Shape;577;p15"/>
              <p:cNvSpPr/>
              <p:nvPr/>
            </p:nvSpPr>
            <p:spPr>
              <a:xfrm rot="10800000" flipH="1">
                <a:off x="6086673" y="2183363"/>
                <a:ext cx="2043404" cy="587829"/>
              </a:xfrm>
              <a:prstGeom prst="rtTriangle">
                <a:avLst/>
              </a:prstGeom>
              <a:gradFill>
                <a:gsLst>
                  <a:gs pos="0">
                    <a:srgbClr val="000000">
                      <a:alpha val="0"/>
                    </a:srgbClr>
                  </a:gs>
                  <a:gs pos="3000">
                    <a:srgbClr val="000000">
                      <a:alpha val="0"/>
                    </a:srgbClr>
                  </a:gs>
                  <a:gs pos="100000">
                    <a:srgbClr val="000000">
                      <a:alpha val="53725"/>
                    </a:srgbClr>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78" name="Google Shape;578;p15"/>
            <p:cNvGrpSpPr/>
            <p:nvPr/>
          </p:nvGrpSpPr>
          <p:grpSpPr>
            <a:xfrm>
              <a:off x="2244791" y="2629677"/>
              <a:ext cx="6397686" cy="1609530"/>
              <a:chOff x="2244791" y="2629677"/>
              <a:chExt cx="6397686" cy="1609530"/>
            </a:xfrm>
          </p:grpSpPr>
          <p:sp>
            <p:nvSpPr>
              <p:cNvPr id="579" name="Google Shape;579;p15"/>
              <p:cNvSpPr/>
              <p:nvPr/>
            </p:nvSpPr>
            <p:spPr>
              <a:xfrm>
                <a:off x="4076700" y="2965579"/>
                <a:ext cx="4086809" cy="905069"/>
              </a:xfrm>
              <a:prstGeom prst="rect">
                <a:avLst/>
              </a:prstGeom>
              <a:solidFill>
                <a:schemeClr val="accent3"/>
              </a:solidFill>
              <a:ln w="12700" cap="flat" cmpd="sng">
                <a:solidFill>
                  <a:srgbClr val="36447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580" name="Google Shape;580;p15"/>
              <p:cNvGrpSpPr/>
              <p:nvPr/>
            </p:nvGrpSpPr>
            <p:grpSpPr>
              <a:xfrm>
                <a:off x="3607059" y="2629677"/>
                <a:ext cx="556730" cy="1525554"/>
                <a:chOff x="3582955" y="942392"/>
                <a:chExt cx="556730" cy="1525554"/>
              </a:xfrm>
            </p:grpSpPr>
            <p:sp>
              <p:nvSpPr>
                <p:cNvPr id="581" name="Google Shape;581;p15"/>
                <p:cNvSpPr/>
                <p:nvPr/>
              </p:nvSpPr>
              <p:spPr>
                <a:xfrm>
                  <a:off x="3890865" y="1026368"/>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2" name="Google Shape;582;p15"/>
                <p:cNvSpPr/>
                <p:nvPr/>
              </p:nvSpPr>
              <p:spPr>
                <a:xfrm>
                  <a:off x="3582955" y="942392"/>
                  <a:ext cx="469641" cy="1525554"/>
                </a:xfrm>
                <a:prstGeom prst="rect">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nvGrpSpPr>
              <p:cNvPr id="583" name="Google Shape;583;p15"/>
              <p:cNvGrpSpPr/>
              <p:nvPr/>
            </p:nvGrpSpPr>
            <p:grpSpPr>
              <a:xfrm>
                <a:off x="8076420" y="2713653"/>
                <a:ext cx="566057" cy="1525554"/>
                <a:chOff x="8052316" y="1026368"/>
                <a:chExt cx="566057" cy="1525554"/>
              </a:xfrm>
            </p:grpSpPr>
            <p:sp>
              <p:nvSpPr>
                <p:cNvPr id="584" name="Google Shape;584;p15"/>
                <p:cNvSpPr/>
                <p:nvPr/>
              </p:nvSpPr>
              <p:spPr>
                <a:xfrm>
                  <a:off x="8052316" y="1035699"/>
                  <a:ext cx="248820" cy="1441578"/>
                </a:xfrm>
                <a:prstGeom prst="ellipse">
                  <a:avLst/>
                </a:prstGeom>
                <a:solidFill>
                  <a:schemeClr val="dk1">
                    <a:alpha val="2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5" name="Google Shape;585;p15"/>
                <p:cNvSpPr/>
                <p:nvPr/>
              </p:nvSpPr>
              <p:spPr>
                <a:xfrm>
                  <a:off x="8148732" y="1026368"/>
                  <a:ext cx="469641" cy="1525554"/>
                </a:xfrm>
                <a:prstGeom prst="rect">
                  <a:avLst/>
                </a:prstGeom>
                <a:solidFill>
                  <a:srgbClr val="D8D8D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86" name="Google Shape;586;p15"/>
              <p:cNvSpPr txBox="1"/>
              <p:nvPr/>
            </p:nvSpPr>
            <p:spPr>
              <a:xfrm>
                <a:off x="4557228" y="2984240"/>
                <a:ext cx="312575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dirty="0">
                    <a:solidFill>
                      <a:schemeClr val="lt1"/>
                    </a:solidFill>
                    <a:latin typeface="Calibri"/>
                    <a:ea typeface="Calibri"/>
                    <a:cs typeface="Calibri"/>
                    <a:sym typeface="Calibri"/>
                  </a:rPr>
                  <a:t>CONNECTION</a:t>
                </a:r>
                <a:endParaRPr sz="1800" b="1" dirty="0">
                  <a:solidFill>
                    <a:schemeClr val="lt1"/>
                  </a:solidFill>
                  <a:latin typeface="Calibri"/>
                  <a:ea typeface="Calibri"/>
                  <a:cs typeface="Calibri"/>
                  <a:sym typeface="Calibri"/>
                </a:endParaRPr>
              </a:p>
            </p:txBody>
          </p:sp>
          <p:grpSp>
            <p:nvGrpSpPr>
              <p:cNvPr id="587" name="Google Shape;587;p15"/>
              <p:cNvGrpSpPr/>
              <p:nvPr/>
            </p:nvGrpSpPr>
            <p:grpSpPr>
              <a:xfrm>
                <a:off x="2244791" y="2965579"/>
                <a:ext cx="1273240" cy="905069"/>
                <a:chOff x="2220687" y="1278294"/>
                <a:chExt cx="1273240" cy="905069"/>
              </a:xfrm>
            </p:grpSpPr>
            <p:grpSp>
              <p:nvGrpSpPr>
                <p:cNvPr id="588" name="Google Shape;588;p15"/>
                <p:cNvGrpSpPr/>
                <p:nvPr/>
              </p:nvGrpSpPr>
              <p:grpSpPr>
                <a:xfrm>
                  <a:off x="2220687" y="1278294"/>
                  <a:ext cx="1273240" cy="905069"/>
                  <a:chOff x="2220687" y="1278294"/>
                  <a:chExt cx="1273240" cy="905069"/>
                </a:xfrm>
              </p:grpSpPr>
              <p:sp>
                <p:nvSpPr>
                  <p:cNvPr id="589" name="Google Shape;589;p15"/>
                  <p:cNvSpPr/>
                  <p:nvPr/>
                </p:nvSpPr>
                <p:spPr>
                  <a:xfrm>
                    <a:off x="2220687" y="1278294"/>
                    <a:ext cx="1062914" cy="905069"/>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0" name="Google Shape;590;p15"/>
                  <p:cNvSpPr/>
                  <p:nvPr/>
                </p:nvSpPr>
                <p:spPr>
                  <a:xfrm rot="5400000">
                    <a:off x="3246277" y="1586204"/>
                    <a:ext cx="290027" cy="205274"/>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591" name="Google Shape;591;p15"/>
                <p:cNvSpPr txBox="1"/>
                <p:nvPr/>
              </p:nvSpPr>
              <p:spPr>
                <a:xfrm>
                  <a:off x="2480003" y="1408922"/>
                  <a:ext cx="64614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dirty="0">
                      <a:solidFill>
                        <a:schemeClr val="accent3"/>
                      </a:solidFill>
                      <a:latin typeface="Calibri"/>
                      <a:ea typeface="Calibri"/>
                      <a:cs typeface="Calibri"/>
                      <a:sym typeface="Calibri"/>
                    </a:rPr>
                    <a:t>02</a:t>
                  </a:r>
                  <a:endParaRPr sz="1800" b="1" dirty="0">
                    <a:solidFill>
                      <a:schemeClr val="accent3"/>
                    </a:solidFill>
                    <a:latin typeface="Calibri"/>
                    <a:ea typeface="Calibri"/>
                    <a:cs typeface="Calibri"/>
                    <a:sym typeface="Calibri"/>
                  </a:endParaRPr>
                </a:p>
              </p:txBody>
            </p:sp>
          </p:grpSp>
          <p:sp>
            <p:nvSpPr>
              <p:cNvPr id="592" name="Google Shape;592;p15"/>
              <p:cNvSpPr/>
              <p:nvPr/>
            </p:nvSpPr>
            <p:spPr>
              <a:xfrm rot="10800000" flipH="1">
                <a:off x="2324102" y="3869092"/>
                <a:ext cx="983603" cy="293914"/>
              </a:xfrm>
              <a:prstGeom prst="rtTriangle">
                <a:avLst/>
              </a:prstGeom>
              <a:solidFill>
                <a:schemeClr val="dk1">
                  <a:alpha val="15686"/>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grpSp>
      <p:sp>
        <p:nvSpPr>
          <p:cNvPr id="593" name="Google Shape;593;p15"/>
          <p:cNvSpPr txBox="1">
            <a:spLocks noGrp="1"/>
          </p:cNvSpPr>
          <p:nvPr>
            <p:ph type="title"/>
          </p:nvPr>
        </p:nvSpPr>
        <p:spPr>
          <a:xfrm>
            <a:off x="703825" y="55475"/>
            <a:ext cx="11488175" cy="1125006"/>
          </a:xfrm>
          <a:prstGeom prst="rect">
            <a:avLst/>
          </a:prstGeom>
          <a:noFill/>
          <a:ln>
            <a:noFill/>
          </a:ln>
        </p:spPr>
        <p:txBody>
          <a:bodyPr spcFirstLastPara="1" wrap="square" lIns="91425" tIns="45700" rIns="91425" bIns="45700" anchor="ctr" anchorCtr="0">
            <a:normAutofit fontScale="90000"/>
          </a:bodyPr>
          <a:lstStyle/>
          <a:p>
            <a:r>
              <a:rPr lang="en-US" b="1" dirty="0"/>
              <a:t>Efficacy and personal agency for teachers and learners </a:t>
            </a:r>
          </a:p>
        </p:txBody>
      </p:sp>
      <p:grpSp>
        <p:nvGrpSpPr>
          <p:cNvPr id="594" name="Google Shape;594;p15"/>
          <p:cNvGrpSpPr/>
          <p:nvPr/>
        </p:nvGrpSpPr>
        <p:grpSpPr>
          <a:xfrm>
            <a:off x="8603948" y="1109017"/>
            <a:ext cx="2571470" cy="1243623"/>
            <a:chOff x="8603948" y="1109017"/>
            <a:chExt cx="2571470" cy="1243623"/>
          </a:xfrm>
        </p:grpSpPr>
        <p:grpSp>
          <p:nvGrpSpPr>
            <p:cNvPr id="595" name="Google Shape;595;p15"/>
            <p:cNvGrpSpPr/>
            <p:nvPr/>
          </p:nvGrpSpPr>
          <p:grpSpPr>
            <a:xfrm>
              <a:off x="8618373" y="1109017"/>
              <a:ext cx="2557045" cy="338554"/>
              <a:chOff x="8618373" y="1109017"/>
              <a:chExt cx="2557045" cy="338554"/>
            </a:xfrm>
          </p:grpSpPr>
          <p:cxnSp>
            <p:nvCxnSpPr>
              <p:cNvPr id="596" name="Google Shape;596;p15"/>
              <p:cNvCxnSpPr/>
              <p:nvPr/>
            </p:nvCxnSpPr>
            <p:spPr>
              <a:xfrm>
                <a:off x="8618373" y="1296955"/>
                <a:ext cx="1080104" cy="0"/>
              </a:xfrm>
              <a:prstGeom prst="straightConnector1">
                <a:avLst/>
              </a:prstGeom>
              <a:noFill/>
              <a:ln w="38100" cap="flat" cmpd="sng">
                <a:solidFill>
                  <a:schemeClr val="accent2"/>
                </a:solidFill>
                <a:prstDash val="solid"/>
                <a:miter lim="800000"/>
                <a:headEnd type="none" w="sm" len="sm"/>
                <a:tailEnd type="triangle" w="med" len="med"/>
              </a:ln>
            </p:spPr>
          </p:cxnSp>
          <p:sp>
            <p:nvSpPr>
              <p:cNvPr id="597" name="Google Shape;597;p15"/>
              <p:cNvSpPr txBox="1"/>
              <p:nvPr/>
            </p:nvSpPr>
            <p:spPr>
              <a:xfrm>
                <a:off x="9429813" y="1109017"/>
                <a:ext cx="174560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accent2"/>
                    </a:solidFill>
                    <a:latin typeface="Montserrat"/>
                    <a:ea typeface="Montserrat"/>
                    <a:cs typeface="Montserrat"/>
                    <a:sym typeface="Montserrat"/>
                  </a:rPr>
                  <a:t>Citizenship</a:t>
                </a:r>
                <a:endParaRPr sz="1800" b="1">
                  <a:solidFill>
                    <a:schemeClr val="accent2"/>
                  </a:solidFill>
                  <a:latin typeface="Montserrat"/>
                  <a:ea typeface="Montserrat"/>
                  <a:cs typeface="Montserrat"/>
                  <a:sym typeface="Montserrat"/>
                </a:endParaRPr>
              </a:p>
            </p:txBody>
          </p:sp>
        </p:grpSp>
        <p:grpSp>
          <p:nvGrpSpPr>
            <p:cNvPr id="598" name="Google Shape;598;p15"/>
            <p:cNvGrpSpPr/>
            <p:nvPr/>
          </p:nvGrpSpPr>
          <p:grpSpPr>
            <a:xfrm>
              <a:off x="8618373" y="1417934"/>
              <a:ext cx="2446566" cy="338554"/>
              <a:chOff x="8618373" y="1417934"/>
              <a:chExt cx="2446566" cy="338554"/>
            </a:xfrm>
          </p:grpSpPr>
          <p:cxnSp>
            <p:nvCxnSpPr>
              <p:cNvPr id="599" name="Google Shape;599;p15"/>
              <p:cNvCxnSpPr/>
              <p:nvPr/>
            </p:nvCxnSpPr>
            <p:spPr>
              <a:xfrm>
                <a:off x="8618373" y="1566331"/>
                <a:ext cx="1080104" cy="0"/>
              </a:xfrm>
              <a:prstGeom prst="straightConnector1">
                <a:avLst/>
              </a:prstGeom>
              <a:noFill/>
              <a:ln w="38100" cap="flat" cmpd="sng">
                <a:solidFill>
                  <a:schemeClr val="accent2"/>
                </a:solidFill>
                <a:prstDash val="solid"/>
                <a:miter lim="800000"/>
                <a:headEnd type="none" w="sm" len="sm"/>
                <a:tailEnd type="triangle" w="med" len="med"/>
              </a:ln>
            </p:spPr>
          </p:cxnSp>
          <p:sp>
            <p:nvSpPr>
              <p:cNvPr id="600" name="Google Shape;600;p15"/>
              <p:cNvSpPr txBox="1"/>
              <p:nvPr/>
            </p:nvSpPr>
            <p:spPr>
              <a:xfrm>
                <a:off x="9319334" y="1417934"/>
                <a:ext cx="174560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accent2"/>
                    </a:solidFill>
                    <a:latin typeface="Montserrat"/>
                    <a:ea typeface="Montserrat"/>
                    <a:cs typeface="Montserrat"/>
                    <a:sym typeface="Montserrat"/>
                  </a:rPr>
                  <a:t>Curiosity</a:t>
                </a:r>
                <a:endParaRPr sz="1800" b="1">
                  <a:solidFill>
                    <a:schemeClr val="accent2"/>
                  </a:solidFill>
                  <a:latin typeface="Montserrat"/>
                  <a:ea typeface="Montserrat"/>
                  <a:cs typeface="Montserrat"/>
                  <a:sym typeface="Montserrat"/>
                </a:endParaRPr>
              </a:p>
            </p:txBody>
          </p:sp>
        </p:grpSp>
        <p:grpSp>
          <p:nvGrpSpPr>
            <p:cNvPr id="601" name="Google Shape;601;p15"/>
            <p:cNvGrpSpPr/>
            <p:nvPr/>
          </p:nvGrpSpPr>
          <p:grpSpPr>
            <a:xfrm>
              <a:off x="8642477" y="1714729"/>
              <a:ext cx="2480829" cy="338554"/>
              <a:chOff x="8642477" y="1714729"/>
              <a:chExt cx="2480829" cy="338554"/>
            </a:xfrm>
          </p:grpSpPr>
          <p:cxnSp>
            <p:nvCxnSpPr>
              <p:cNvPr id="602" name="Google Shape;602;p15"/>
              <p:cNvCxnSpPr/>
              <p:nvPr/>
            </p:nvCxnSpPr>
            <p:spPr>
              <a:xfrm>
                <a:off x="8642477" y="1880965"/>
                <a:ext cx="1080104" cy="0"/>
              </a:xfrm>
              <a:prstGeom prst="straightConnector1">
                <a:avLst/>
              </a:prstGeom>
              <a:noFill/>
              <a:ln w="38100" cap="flat" cmpd="sng">
                <a:solidFill>
                  <a:schemeClr val="accent2"/>
                </a:solidFill>
                <a:prstDash val="solid"/>
                <a:miter lim="800000"/>
                <a:headEnd type="none" w="sm" len="sm"/>
                <a:tailEnd type="triangle" w="med" len="med"/>
              </a:ln>
            </p:spPr>
          </p:cxnSp>
          <p:sp>
            <p:nvSpPr>
              <p:cNvPr id="603" name="Google Shape;603;p15"/>
              <p:cNvSpPr txBox="1"/>
              <p:nvPr/>
            </p:nvSpPr>
            <p:spPr>
              <a:xfrm>
                <a:off x="9377702" y="1714729"/>
                <a:ext cx="174560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accent2"/>
                    </a:solidFill>
                    <a:latin typeface="Montserrat"/>
                    <a:ea typeface="Montserrat"/>
                    <a:cs typeface="Montserrat"/>
                    <a:sym typeface="Montserrat"/>
                  </a:rPr>
                  <a:t>Resilience</a:t>
                </a:r>
                <a:endParaRPr sz="1800" b="1">
                  <a:solidFill>
                    <a:schemeClr val="accent2"/>
                  </a:solidFill>
                  <a:latin typeface="Montserrat"/>
                  <a:ea typeface="Montserrat"/>
                  <a:cs typeface="Montserrat"/>
                  <a:sym typeface="Montserrat"/>
                </a:endParaRPr>
              </a:p>
            </p:txBody>
          </p:sp>
        </p:grpSp>
        <p:grpSp>
          <p:nvGrpSpPr>
            <p:cNvPr id="604" name="Google Shape;604;p15"/>
            <p:cNvGrpSpPr/>
            <p:nvPr/>
          </p:nvGrpSpPr>
          <p:grpSpPr>
            <a:xfrm>
              <a:off x="8603948" y="2014086"/>
              <a:ext cx="2408904" cy="338554"/>
              <a:chOff x="8603948" y="2014086"/>
              <a:chExt cx="2408904" cy="338554"/>
            </a:xfrm>
          </p:grpSpPr>
          <p:cxnSp>
            <p:nvCxnSpPr>
              <p:cNvPr id="605" name="Google Shape;605;p15"/>
              <p:cNvCxnSpPr/>
              <p:nvPr/>
            </p:nvCxnSpPr>
            <p:spPr>
              <a:xfrm>
                <a:off x="8603948" y="2184041"/>
                <a:ext cx="1080104" cy="0"/>
              </a:xfrm>
              <a:prstGeom prst="straightConnector1">
                <a:avLst/>
              </a:prstGeom>
              <a:noFill/>
              <a:ln w="38100" cap="flat" cmpd="sng">
                <a:solidFill>
                  <a:schemeClr val="accent2"/>
                </a:solidFill>
                <a:prstDash val="solid"/>
                <a:miter lim="800000"/>
                <a:headEnd type="none" w="sm" len="sm"/>
                <a:tailEnd type="triangle" w="med" len="med"/>
              </a:ln>
            </p:spPr>
          </p:cxnSp>
          <p:sp>
            <p:nvSpPr>
              <p:cNvPr id="606" name="Google Shape;606;p15"/>
              <p:cNvSpPr txBox="1"/>
              <p:nvPr/>
            </p:nvSpPr>
            <p:spPr>
              <a:xfrm>
                <a:off x="9267248" y="2014086"/>
                <a:ext cx="174560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accent2"/>
                    </a:solidFill>
                    <a:latin typeface="Montserrat"/>
                    <a:ea typeface="Montserrat"/>
                    <a:cs typeface="Montserrat"/>
                    <a:sym typeface="Montserrat"/>
                  </a:rPr>
                  <a:t>Mindset</a:t>
                </a:r>
                <a:endParaRPr sz="1800" b="1">
                  <a:solidFill>
                    <a:schemeClr val="accent2"/>
                  </a:solidFill>
                  <a:latin typeface="Montserrat"/>
                  <a:ea typeface="Montserrat"/>
                  <a:cs typeface="Montserrat"/>
                  <a:sym typeface="Montserrat"/>
                </a:endParaRPr>
              </a:p>
            </p:txBody>
          </p:sp>
        </p:grpSp>
      </p:grpSp>
      <p:grpSp>
        <p:nvGrpSpPr>
          <p:cNvPr id="607" name="Google Shape;607;p15"/>
          <p:cNvGrpSpPr/>
          <p:nvPr/>
        </p:nvGrpSpPr>
        <p:grpSpPr>
          <a:xfrm>
            <a:off x="8524297" y="2915707"/>
            <a:ext cx="3143289" cy="914799"/>
            <a:chOff x="8598917" y="1109017"/>
            <a:chExt cx="3143289" cy="914799"/>
          </a:xfrm>
        </p:grpSpPr>
        <p:grpSp>
          <p:nvGrpSpPr>
            <p:cNvPr id="608" name="Google Shape;608;p15"/>
            <p:cNvGrpSpPr/>
            <p:nvPr/>
          </p:nvGrpSpPr>
          <p:grpSpPr>
            <a:xfrm>
              <a:off x="8598917" y="1109017"/>
              <a:ext cx="2673780" cy="338554"/>
              <a:chOff x="8598917" y="1109017"/>
              <a:chExt cx="2673780" cy="338554"/>
            </a:xfrm>
          </p:grpSpPr>
          <p:cxnSp>
            <p:nvCxnSpPr>
              <p:cNvPr id="609" name="Google Shape;609;p15"/>
              <p:cNvCxnSpPr/>
              <p:nvPr/>
            </p:nvCxnSpPr>
            <p:spPr>
              <a:xfrm>
                <a:off x="8598917" y="1296955"/>
                <a:ext cx="1080104" cy="0"/>
              </a:xfrm>
              <a:prstGeom prst="straightConnector1">
                <a:avLst/>
              </a:prstGeom>
              <a:noFill/>
              <a:ln w="38100" cap="flat" cmpd="sng">
                <a:solidFill>
                  <a:schemeClr val="accent3">
                    <a:lumMod val="50000"/>
                  </a:schemeClr>
                </a:solidFill>
                <a:prstDash val="solid"/>
                <a:miter lim="800000"/>
                <a:headEnd type="none" w="sm" len="sm"/>
                <a:tailEnd type="triangle" w="med" len="med"/>
              </a:ln>
            </p:spPr>
          </p:cxnSp>
          <p:sp>
            <p:nvSpPr>
              <p:cNvPr id="610" name="Google Shape;610;p15"/>
              <p:cNvSpPr txBox="1"/>
              <p:nvPr/>
            </p:nvSpPr>
            <p:spPr>
              <a:xfrm>
                <a:off x="9527093" y="1109017"/>
                <a:ext cx="174560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accent3">
                        <a:lumMod val="50000"/>
                      </a:schemeClr>
                    </a:solidFill>
                    <a:latin typeface="Montserrat"/>
                    <a:ea typeface="Montserrat"/>
                    <a:cs typeface="Montserrat"/>
                    <a:sym typeface="Montserrat"/>
                  </a:rPr>
                  <a:t>Collaboration</a:t>
                </a:r>
                <a:endParaRPr sz="1800" b="1" dirty="0">
                  <a:solidFill>
                    <a:schemeClr val="accent3">
                      <a:lumMod val="50000"/>
                    </a:schemeClr>
                  </a:solidFill>
                  <a:latin typeface="Montserrat"/>
                  <a:ea typeface="Montserrat"/>
                  <a:cs typeface="Montserrat"/>
                  <a:sym typeface="Montserrat"/>
                </a:endParaRPr>
              </a:p>
            </p:txBody>
          </p:sp>
        </p:grpSp>
        <p:grpSp>
          <p:nvGrpSpPr>
            <p:cNvPr id="611" name="Google Shape;611;p15"/>
            <p:cNvGrpSpPr/>
            <p:nvPr/>
          </p:nvGrpSpPr>
          <p:grpSpPr>
            <a:xfrm>
              <a:off x="8618373" y="1417935"/>
              <a:ext cx="3123833" cy="338700"/>
              <a:chOff x="8618373" y="1417935"/>
              <a:chExt cx="3123833" cy="338700"/>
            </a:xfrm>
          </p:grpSpPr>
          <p:cxnSp>
            <p:nvCxnSpPr>
              <p:cNvPr id="612" name="Google Shape;612;p15"/>
              <p:cNvCxnSpPr/>
              <p:nvPr/>
            </p:nvCxnSpPr>
            <p:spPr>
              <a:xfrm>
                <a:off x="8618373" y="1566331"/>
                <a:ext cx="1080104" cy="0"/>
              </a:xfrm>
              <a:prstGeom prst="straightConnector1">
                <a:avLst/>
              </a:prstGeom>
              <a:noFill/>
              <a:ln w="38100" cap="flat" cmpd="sng">
                <a:solidFill>
                  <a:schemeClr val="accent3">
                    <a:lumMod val="50000"/>
                  </a:schemeClr>
                </a:solidFill>
                <a:prstDash val="solid"/>
                <a:miter lim="800000"/>
                <a:headEnd type="none" w="sm" len="sm"/>
                <a:tailEnd type="triangle" w="med" len="med"/>
              </a:ln>
            </p:spPr>
          </p:cxnSp>
          <p:sp>
            <p:nvSpPr>
              <p:cNvPr id="613" name="Google Shape;613;p15"/>
              <p:cNvSpPr txBox="1"/>
              <p:nvPr/>
            </p:nvSpPr>
            <p:spPr>
              <a:xfrm>
                <a:off x="9372206" y="1417935"/>
                <a:ext cx="23700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accent3">
                        <a:lumMod val="50000"/>
                      </a:schemeClr>
                    </a:solidFill>
                    <a:latin typeface="Montserrat"/>
                    <a:ea typeface="Montserrat"/>
                    <a:cs typeface="Montserrat"/>
                    <a:sym typeface="Montserrat"/>
                  </a:rPr>
                  <a:t>Communication</a:t>
                </a:r>
                <a:endParaRPr sz="1800" b="1" dirty="0">
                  <a:solidFill>
                    <a:schemeClr val="accent3">
                      <a:lumMod val="50000"/>
                    </a:schemeClr>
                  </a:solidFill>
                  <a:latin typeface="Montserrat"/>
                  <a:ea typeface="Montserrat"/>
                  <a:cs typeface="Montserrat"/>
                  <a:sym typeface="Montserrat"/>
                </a:endParaRPr>
              </a:p>
            </p:txBody>
          </p:sp>
        </p:grpSp>
        <p:grpSp>
          <p:nvGrpSpPr>
            <p:cNvPr id="614" name="Google Shape;614;p15"/>
            <p:cNvGrpSpPr/>
            <p:nvPr/>
          </p:nvGrpSpPr>
          <p:grpSpPr>
            <a:xfrm>
              <a:off x="8623021" y="1685116"/>
              <a:ext cx="2470830" cy="338700"/>
              <a:chOff x="8623021" y="1685116"/>
              <a:chExt cx="2470830" cy="338700"/>
            </a:xfrm>
          </p:grpSpPr>
          <p:cxnSp>
            <p:nvCxnSpPr>
              <p:cNvPr id="615" name="Google Shape;615;p15"/>
              <p:cNvCxnSpPr/>
              <p:nvPr/>
            </p:nvCxnSpPr>
            <p:spPr>
              <a:xfrm>
                <a:off x="8623021" y="1880965"/>
                <a:ext cx="1080104" cy="0"/>
              </a:xfrm>
              <a:prstGeom prst="straightConnector1">
                <a:avLst/>
              </a:prstGeom>
              <a:noFill/>
              <a:ln w="38100" cap="flat" cmpd="sng">
                <a:solidFill>
                  <a:schemeClr val="accent3">
                    <a:lumMod val="50000"/>
                  </a:schemeClr>
                </a:solidFill>
                <a:prstDash val="solid"/>
                <a:miter lim="800000"/>
                <a:headEnd type="none" w="sm" len="sm"/>
                <a:tailEnd type="triangle" w="med" len="med"/>
              </a:ln>
            </p:spPr>
          </p:cxnSp>
          <p:sp>
            <p:nvSpPr>
              <p:cNvPr id="616" name="Google Shape;616;p15"/>
              <p:cNvSpPr txBox="1"/>
              <p:nvPr/>
            </p:nvSpPr>
            <p:spPr>
              <a:xfrm>
                <a:off x="9348151" y="1685116"/>
                <a:ext cx="1745700" cy="338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accent3">
                        <a:lumMod val="50000"/>
                      </a:schemeClr>
                    </a:solidFill>
                    <a:latin typeface="Montserrat"/>
                    <a:ea typeface="Montserrat"/>
                    <a:cs typeface="Montserrat"/>
                    <a:sym typeface="Montserrat"/>
                  </a:rPr>
                  <a:t>Empathy</a:t>
                </a:r>
                <a:endParaRPr sz="1800" b="1" dirty="0">
                  <a:solidFill>
                    <a:schemeClr val="accent3">
                      <a:lumMod val="50000"/>
                    </a:schemeClr>
                  </a:solidFill>
                  <a:latin typeface="Montserrat"/>
                  <a:ea typeface="Montserrat"/>
                  <a:cs typeface="Montserrat"/>
                  <a:sym typeface="Montserrat"/>
                </a:endParaRPr>
              </a:p>
            </p:txBody>
          </p:sp>
        </p:grpSp>
      </p:grpSp>
      <p:grpSp>
        <p:nvGrpSpPr>
          <p:cNvPr id="617" name="Google Shape;617;p15"/>
          <p:cNvGrpSpPr/>
          <p:nvPr/>
        </p:nvGrpSpPr>
        <p:grpSpPr>
          <a:xfrm>
            <a:off x="8569140" y="4887366"/>
            <a:ext cx="3071084" cy="944266"/>
            <a:chOff x="8740370" y="1109017"/>
            <a:chExt cx="3071084" cy="944266"/>
          </a:xfrm>
        </p:grpSpPr>
        <p:grpSp>
          <p:nvGrpSpPr>
            <p:cNvPr id="618" name="Google Shape;618;p15"/>
            <p:cNvGrpSpPr/>
            <p:nvPr/>
          </p:nvGrpSpPr>
          <p:grpSpPr>
            <a:xfrm>
              <a:off x="8740370" y="1109017"/>
              <a:ext cx="2532327" cy="338554"/>
              <a:chOff x="8740370" y="1109017"/>
              <a:chExt cx="2532327" cy="338554"/>
            </a:xfrm>
          </p:grpSpPr>
          <p:cxnSp>
            <p:nvCxnSpPr>
              <p:cNvPr id="619" name="Google Shape;619;p15"/>
              <p:cNvCxnSpPr/>
              <p:nvPr/>
            </p:nvCxnSpPr>
            <p:spPr>
              <a:xfrm>
                <a:off x="8740370" y="1296955"/>
                <a:ext cx="1080104" cy="0"/>
              </a:xfrm>
              <a:prstGeom prst="straightConnector1">
                <a:avLst/>
              </a:prstGeom>
              <a:noFill/>
              <a:ln w="38100" cap="flat" cmpd="sng">
                <a:solidFill>
                  <a:schemeClr val="accent1"/>
                </a:solidFill>
                <a:prstDash val="solid"/>
                <a:miter lim="800000"/>
                <a:headEnd type="none" w="sm" len="sm"/>
                <a:tailEnd type="triangle" w="med" len="med"/>
              </a:ln>
            </p:spPr>
          </p:cxnSp>
          <p:sp>
            <p:nvSpPr>
              <p:cNvPr id="620" name="Google Shape;620;p15"/>
              <p:cNvSpPr txBox="1"/>
              <p:nvPr/>
            </p:nvSpPr>
            <p:spPr>
              <a:xfrm>
                <a:off x="9527093" y="1109017"/>
                <a:ext cx="174560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accent1"/>
                    </a:solidFill>
                    <a:latin typeface="Montserrat"/>
                    <a:ea typeface="Montserrat"/>
                    <a:cs typeface="Montserrat"/>
                    <a:sym typeface="Montserrat"/>
                  </a:rPr>
                  <a:t>Creativity</a:t>
                </a:r>
                <a:endParaRPr sz="1800" b="1" dirty="0">
                  <a:solidFill>
                    <a:schemeClr val="accent1"/>
                  </a:solidFill>
                  <a:latin typeface="Montserrat"/>
                  <a:ea typeface="Montserrat"/>
                  <a:cs typeface="Montserrat"/>
                  <a:sym typeface="Montserrat"/>
                </a:endParaRPr>
              </a:p>
            </p:txBody>
          </p:sp>
        </p:grpSp>
        <p:grpSp>
          <p:nvGrpSpPr>
            <p:cNvPr id="621" name="Google Shape;621;p15"/>
            <p:cNvGrpSpPr/>
            <p:nvPr/>
          </p:nvGrpSpPr>
          <p:grpSpPr>
            <a:xfrm>
              <a:off x="8759826" y="1417934"/>
              <a:ext cx="3051628" cy="338514"/>
              <a:chOff x="8759826" y="1417934"/>
              <a:chExt cx="3051628" cy="338514"/>
            </a:xfrm>
          </p:grpSpPr>
          <p:cxnSp>
            <p:nvCxnSpPr>
              <p:cNvPr id="622" name="Google Shape;622;p15"/>
              <p:cNvCxnSpPr/>
              <p:nvPr/>
            </p:nvCxnSpPr>
            <p:spPr>
              <a:xfrm>
                <a:off x="8759826" y="1566331"/>
                <a:ext cx="1080104" cy="0"/>
              </a:xfrm>
              <a:prstGeom prst="straightConnector1">
                <a:avLst/>
              </a:prstGeom>
              <a:noFill/>
              <a:ln w="38100" cap="flat" cmpd="sng">
                <a:solidFill>
                  <a:schemeClr val="accent1"/>
                </a:solidFill>
                <a:prstDash val="solid"/>
                <a:miter lim="800000"/>
                <a:headEnd type="none" w="sm" len="sm"/>
                <a:tailEnd type="triangle" w="med" len="med"/>
              </a:ln>
            </p:spPr>
          </p:cxnSp>
          <p:sp>
            <p:nvSpPr>
              <p:cNvPr id="623" name="Google Shape;623;p15"/>
              <p:cNvSpPr txBox="1"/>
              <p:nvPr/>
            </p:nvSpPr>
            <p:spPr>
              <a:xfrm>
                <a:off x="9700192" y="1417934"/>
                <a:ext cx="2111262"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accent1"/>
                    </a:solidFill>
                    <a:latin typeface="Montserrat"/>
                    <a:ea typeface="Montserrat"/>
                    <a:cs typeface="Montserrat"/>
                    <a:sym typeface="Montserrat"/>
                  </a:rPr>
                  <a:t>Critical Thinking</a:t>
                </a:r>
                <a:endParaRPr sz="1800" b="1" dirty="0">
                  <a:solidFill>
                    <a:schemeClr val="accent1"/>
                  </a:solidFill>
                  <a:latin typeface="Montserrat"/>
                  <a:ea typeface="Montserrat"/>
                  <a:cs typeface="Montserrat"/>
                  <a:sym typeface="Montserrat"/>
                </a:endParaRPr>
              </a:p>
            </p:txBody>
          </p:sp>
        </p:grpSp>
        <p:grpSp>
          <p:nvGrpSpPr>
            <p:cNvPr id="624" name="Google Shape;624;p15"/>
            <p:cNvGrpSpPr/>
            <p:nvPr/>
          </p:nvGrpSpPr>
          <p:grpSpPr>
            <a:xfrm>
              <a:off x="8764474" y="1714729"/>
              <a:ext cx="2559300" cy="338554"/>
              <a:chOff x="8764474" y="1714729"/>
              <a:chExt cx="2559300" cy="338554"/>
            </a:xfrm>
          </p:grpSpPr>
          <p:cxnSp>
            <p:nvCxnSpPr>
              <p:cNvPr id="625" name="Google Shape;625;p15"/>
              <p:cNvCxnSpPr/>
              <p:nvPr/>
            </p:nvCxnSpPr>
            <p:spPr>
              <a:xfrm>
                <a:off x="8764474" y="1880965"/>
                <a:ext cx="1080104" cy="0"/>
              </a:xfrm>
              <a:prstGeom prst="straightConnector1">
                <a:avLst/>
              </a:prstGeom>
              <a:noFill/>
              <a:ln w="38100" cap="flat" cmpd="sng">
                <a:solidFill>
                  <a:schemeClr val="accent1"/>
                </a:solidFill>
                <a:prstDash val="solid"/>
                <a:miter lim="800000"/>
                <a:headEnd type="none" w="sm" len="sm"/>
                <a:tailEnd type="triangle" w="med" len="med"/>
              </a:ln>
            </p:spPr>
          </p:cxnSp>
          <p:sp>
            <p:nvSpPr>
              <p:cNvPr id="626" name="Google Shape;626;p15"/>
              <p:cNvSpPr txBox="1"/>
              <p:nvPr/>
            </p:nvSpPr>
            <p:spPr>
              <a:xfrm>
                <a:off x="9578170" y="1714729"/>
                <a:ext cx="1745604"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chemeClr val="accent1"/>
                    </a:solidFill>
                    <a:latin typeface="Montserrat"/>
                    <a:ea typeface="Montserrat"/>
                    <a:cs typeface="Montserrat"/>
                    <a:sym typeface="Montserrat"/>
                  </a:rPr>
                  <a:t>Reasoning</a:t>
                </a:r>
                <a:endParaRPr sz="1800" b="1" dirty="0">
                  <a:solidFill>
                    <a:schemeClr val="accent1"/>
                  </a:solidFill>
                  <a:latin typeface="Montserrat"/>
                  <a:ea typeface="Montserrat"/>
                  <a:cs typeface="Montserrat"/>
                  <a:sym typeface="Montserrat"/>
                </a:endParaRPr>
              </a:p>
            </p:txBody>
          </p:sp>
        </p:grpSp>
      </p:grpSp>
    </p:spTree>
    <p:extLst>
      <p:ext uri="{BB962C8B-B14F-4D97-AF65-F5344CB8AC3E}">
        <p14:creationId xmlns:p14="http://schemas.microsoft.com/office/powerpoint/2010/main" val="230914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594"/>
                                        </p:tgtEl>
                                        <p:attrNameLst>
                                          <p:attrName>style.visibility</p:attrName>
                                        </p:attrNameLst>
                                      </p:cBhvr>
                                      <p:to>
                                        <p:strVal val="visible"/>
                                      </p:to>
                                    </p:set>
                                    <p:animEffect transition="in" filter="randombar(horizontal)">
                                      <p:cBhvr>
                                        <p:cTn id="10" dur="500"/>
                                        <p:tgtEl>
                                          <p:spTgt spid="59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par>
                                <p:cTn id="16" presetID="14" presetClass="entr" presetSubtype="10" fill="hold" nodeType="withEffect">
                                  <p:stCondLst>
                                    <p:cond delay="0"/>
                                  </p:stCondLst>
                                  <p:childTnLst>
                                    <p:set>
                                      <p:cBhvr>
                                        <p:cTn id="17" dur="1" fill="hold">
                                          <p:stCondLst>
                                            <p:cond delay="0"/>
                                          </p:stCondLst>
                                        </p:cTn>
                                        <p:tgtEl>
                                          <p:spTgt spid="607"/>
                                        </p:tgtEl>
                                        <p:attrNameLst>
                                          <p:attrName>style.visibility</p:attrName>
                                        </p:attrNameLst>
                                      </p:cBhvr>
                                      <p:to>
                                        <p:strVal val="visible"/>
                                      </p:to>
                                    </p:set>
                                    <p:animEffect transition="in" filter="randombar(horizontal)">
                                      <p:cBhvr>
                                        <p:cTn id="18" dur="500"/>
                                        <p:tgtEl>
                                          <p:spTgt spid="60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556"/>
                                        </p:tgtEl>
                                        <p:attrNameLst>
                                          <p:attrName>style.visibility</p:attrName>
                                        </p:attrNameLst>
                                      </p:cBhvr>
                                      <p:to>
                                        <p:strVal val="visible"/>
                                      </p:to>
                                    </p:set>
                                    <p:animEffect transition="in" filter="randombar(horizontal)">
                                      <p:cBhvr>
                                        <p:cTn id="23" dur="500"/>
                                        <p:tgtEl>
                                          <p:spTgt spid="556"/>
                                        </p:tgtEl>
                                      </p:cBhvr>
                                    </p:animEffect>
                                  </p:childTnLst>
                                </p:cTn>
                              </p:par>
                              <p:par>
                                <p:cTn id="24" presetID="14" presetClass="entr" presetSubtype="10" fill="hold" nodeType="withEffect">
                                  <p:stCondLst>
                                    <p:cond delay="0"/>
                                  </p:stCondLst>
                                  <p:childTnLst>
                                    <p:set>
                                      <p:cBhvr>
                                        <p:cTn id="25" dur="1" fill="hold">
                                          <p:stCondLst>
                                            <p:cond delay="0"/>
                                          </p:stCondLst>
                                        </p:cTn>
                                        <p:tgtEl>
                                          <p:spTgt spid="617"/>
                                        </p:tgtEl>
                                        <p:attrNameLst>
                                          <p:attrName>style.visibility</p:attrName>
                                        </p:attrNameLst>
                                      </p:cBhvr>
                                      <p:to>
                                        <p:strVal val="visible"/>
                                      </p:to>
                                    </p:set>
                                    <p:animEffect transition="in" filter="randombar(horizontal)">
                                      <p:cBhvr>
                                        <p:cTn id="26" dur="500"/>
                                        <p:tgtEl>
                                          <p:spTgt spid="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67" name="Rectangle 66">
            <a:extLst>
              <a:ext uri="{FF2B5EF4-FFF2-40B4-BE49-F238E27FC236}">
                <a16:creationId xmlns:a16="http://schemas.microsoft.com/office/drawing/2014/main" id="{28239306-6CDC-455B-8A32-A1CECFA8B974}"/>
              </a:ext>
            </a:extLst>
          </p:cNvPr>
          <p:cNvSpPr/>
          <p:nvPr/>
        </p:nvSpPr>
        <p:spPr>
          <a:xfrm>
            <a:off x="1828800" y="670458"/>
            <a:ext cx="8439325" cy="1096861"/>
          </a:xfrm>
          <a:prstGeom prst="rect">
            <a:avLst/>
          </a:prstGeom>
          <a:solidFill>
            <a:schemeClr val="bg1">
              <a:lumMod val="95000"/>
            </a:schemeClr>
          </a:solidFill>
          <a:ln>
            <a:noFill/>
          </a:ln>
          <a:effectLst>
            <a:innerShdw blurRad="635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96" name="Group 95">
            <a:extLst>
              <a:ext uri="{FF2B5EF4-FFF2-40B4-BE49-F238E27FC236}">
                <a16:creationId xmlns:a16="http://schemas.microsoft.com/office/drawing/2014/main" id="{803D485E-693E-44CF-9788-A9602ED02496}"/>
              </a:ext>
            </a:extLst>
          </p:cNvPr>
          <p:cNvGrpSpPr/>
          <p:nvPr/>
        </p:nvGrpSpPr>
        <p:grpSpPr>
          <a:xfrm>
            <a:off x="2653822" y="183897"/>
            <a:ext cx="6859189" cy="1583421"/>
            <a:chOff x="2653822" y="183897"/>
            <a:chExt cx="6859189" cy="1583421"/>
          </a:xfrm>
        </p:grpSpPr>
        <p:sp>
          <p:nvSpPr>
            <p:cNvPr id="66" name="Rectangle 65">
              <a:extLst>
                <a:ext uri="{FF2B5EF4-FFF2-40B4-BE49-F238E27FC236}">
                  <a16:creationId xmlns:a16="http://schemas.microsoft.com/office/drawing/2014/main" id="{F568C69A-D0B0-4E39-A40C-8AC02449E1A3}"/>
                </a:ext>
              </a:extLst>
            </p:cNvPr>
            <p:cNvSpPr/>
            <p:nvPr/>
          </p:nvSpPr>
          <p:spPr>
            <a:xfrm>
              <a:off x="2678989" y="794342"/>
              <a:ext cx="6834022" cy="972976"/>
            </a:xfrm>
            <a:prstGeom prst="rect">
              <a:avLst/>
            </a:prstGeom>
            <a:solidFill>
              <a:srgbClr val="AC14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4" name="Freeform: Shape 63">
              <a:extLst>
                <a:ext uri="{FF2B5EF4-FFF2-40B4-BE49-F238E27FC236}">
                  <a16:creationId xmlns:a16="http://schemas.microsoft.com/office/drawing/2014/main" id="{92646440-7BAC-4D5C-9742-AF7C8A6618C4}"/>
                </a:ext>
              </a:extLst>
            </p:cNvPr>
            <p:cNvSpPr/>
            <p:nvPr/>
          </p:nvSpPr>
          <p:spPr>
            <a:xfrm>
              <a:off x="2653822" y="183897"/>
              <a:ext cx="3442178" cy="1583421"/>
            </a:xfrm>
            <a:custGeom>
              <a:avLst/>
              <a:gdLst>
                <a:gd name="connsiteX0" fmla="*/ 3442174 w 3442178"/>
                <a:gd name="connsiteY0" fmla="*/ 0 h 1266244"/>
                <a:gd name="connsiteX1" fmla="*/ 3442174 w 3442178"/>
                <a:gd name="connsiteY1" fmla="*/ 500931 h 1266244"/>
                <a:gd name="connsiteX2" fmla="*/ 3442178 w 3442178"/>
                <a:gd name="connsiteY2" fmla="*/ 500931 h 1266244"/>
                <a:gd name="connsiteX3" fmla="*/ 3442178 w 3442178"/>
                <a:gd name="connsiteY3" fmla="*/ 1266244 h 1266244"/>
                <a:gd name="connsiteX4" fmla="*/ 3442174 w 3442178"/>
                <a:gd name="connsiteY4" fmla="*/ 1266244 h 1266244"/>
                <a:gd name="connsiteX5" fmla="*/ 3442174 w 3442178"/>
                <a:gd name="connsiteY5" fmla="*/ 765313 h 1266244"/>
                <a:gd name="connsiteX6" fmla="*/ 25768 w 3442178"/>
                <a:gd name="connsiteY6" fmla="*/ 1262495 h 1266244"/>
                <a:gd name="connsiteX7" fmla="*/ 25768 w 3442178"/>
                <a:gd name="connsiteY7" fmla="*/ 500932 h 1266244"/>
                <a:gd name="connsiteX8" fmla="*/ 0 w 3442178"/>
                <a:gd name="connsiteY8" fmla="*/ 500932 h 126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178" h="1266244">
                  <a:moveTo>
                    <a:pt x="3442174" y="0"/>
                  </a:moveTo>
                  <a:lnTo>
                    <a:pt x="3442174" y="500931"/>
                  </a:lnTo>
                  <a:lnTo>
                    <a:pt x="3442178" y="500931"/>
                  </a:lnTo>
                  <a:lnTo>
                    <a:pt x="3442178" y="1266244"/>
                  </a:lnTo>
                  <a:lnTo>
                    <a:pt x="3442174" y="1266244"/>
                  </a:lnTo>
                  <a:lnTo>
                    <a:pt x="3442174" y="765313"/>
                  </a:lnTo>
                  <a:lnTo>
                    <a:pt x="25768" y="1262495"/>
                  </a:lnTo>
                  <a:lnTo>
                    <a:pt x="25768" y="500932"/>
                  </a:lnTo>
                  <a:lnTo>
                    <a:pt x="0" y="500932"/>
                  </a:lnTo>
                  <a:close/>
                </a:path>
              </a:pathLst>
            </a:custGeom>
            <a:gradFill>
              <a:gsLst>
                <a:gs pos="0">
                  <a:schemeClr val="accent2">
                    <a:lumMod val="60000"/>
                    <a:lumOff val="40000"/>
                  </a:schemeClr>
                </a:gs>
                <a:gs pos="10000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65" name="Freeform: Shape 64">
              <a:extLst>
                <a:ext uri="{FF2B5EF4-FFF2-40B4-BE49-F238E27FC236}">
                  <a16:creationId xmlns:a16="http://schemas.microsoft.com/office/drawing/2014/main" id="{11B19DD6-871D-478F-A831-4C4454FB47DC}"/>
                </a:ext>
              </a:extLst>
            </p:cNvPr>
            <p:cNvSpPr/>
            <p:nvPr/>
          </p:nvSpPr>
          <p:spPr>
            <a:xfrm flipV="1">
              <a:off x="6070833" y="183897"/>
              <a:ext cx="3442178" cy="1583421"/>
            </a:xfrm>
            <a:custGeom>
              <a:avLst/>
              <a:gdLst>
                <a:gd name="connsiteX0" fmla="*/ 3442174 w 3442178"/>
                <a:gd name="connsiteY0" fmla="*/ 0 h 1266244"/>
                <a:gd name="connsiteX1" fmla="*/ 3442174 w 3442178"/>
                <a:gd name="connsiteY1" fmla="*/ 500931 h 1266244"/>
                <a:gd name="connsiteX2" fmla="*/ 3442178 w 3442178"/>
                <a:gd name="connsiteY2" fmla="*/ 500931 h 1266244"/>
                <a:gd name="connsiteX3" fmla="*/ 3442178 w 3442178"/>
                <a:gd name="connsiteY3" fmla="*/ 1266244 h 1266244"/>
                <a:gd name="connsiteX4" fmla="*/ 3442174 w 3442178"/>
                <a:gd name="connsiteY4" fmla="*/ 1266244 h 1266244"/>
                <a:gd name="connsiteX5" fmla="*/ 3442174 w 3442178"/>
                <a:gd name="connsiteY5" fmla="*/ 765313 h 1266244"/>
                <a:gd name="connsiteX6" fmla="*/ 25768 w 3442178"/>
                <a:gd name="connsiteY6" fmla="*/ 1262495 h 1266244"/>
                <a:gd name="connsiteX7" fmla="*/ 25768 w 3442178"/>
                <a:gd name="connsiteY7" fmla="*/ 500932 h 1266244"/>
                <a:gd name="connsiteX8" fmla="*/ 0 w 3442178"/>
                <a:gd name="connsiteY8" fmla="*/ 500932 h 126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178" h="1266244">
                  <a:moveTo>
                    <a:pt x="3442174" y="0"/>
                  </a:moveTo>
                  <a:lnTo>
                    <a:pt x="3442174" y="500931"/>
                  </a:lnTo>
                  <a:lnTo>
                    <a:pt x="3442178" y="500931"/>
                  </a:lnTo>
                  <a:lnTo>
                    <a:pt x="3442178" y="1266244"/>
                  </a:lnTo>
                  <a:lnTo>
                    <a:pt x="3442174" y="1266244"/>
                  </a:lnTo>
                  <a:lnTo>
                    <a:pt x="3442174" y="765313"/>
                  </a:lnTo>
                  <a:lnTo>
                    <a:pt x="25768" y="1262495"/>
                  </a:lnTo>
                  <a:lnTo>
                    <a:pt x="25768" y="500932"/>
                  </a:lnTo>
                  <a:lnTo>
                    <a:pt x="0" y="500932"/>
                  </a:lnTo>
                  <a:close/>
                </a:path>
              </a:pathLst>
            </a:custGeom>
            <a:gradFill>
              <a:gsLst>
                <a:gs pos="0">
                  <a:schemeClr val="accent2">
                    <a:lumMod val="60000"/>
                    <a:lumOff val="40000"/>
                  </a:schemeClr>
                </a:gs>
                <a:gs pos="100000">
                  <a:schemeClr val="accent2"/>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69" name="TextBox 68">
              <a:extLst>
                <a:ext uri="{FF2B5EF4-FFF2-40B4-BE49-F238E27FC236}">
                  <a16:creationId xmlns:a16="http://schemas.microsoft.com/office/drawing/2014/main" id="{BE2EFCE7-BAAA-4722-B2C1-75D7F6C91ECF}"/>
                </a:ext>
              </a:extLst>
            </p:cNvPr>
            <p:cNvSpPr txBox="1"/>
            <p:nvPr/>
          </p:nvSpPr>
          <p:spPr>
            <a:xfrm>
              <a:off x="2704157" y="794342"/>
              <a:ext cx="3155580" cy="369332"/>
            </a:xfrm>
            <a:prstGeom prst="rect">
              <a:avLst/>
            </a:prstGeom>
            <a:noFill/>
          </p:spPr>
          <p:txBody>
            <a:bodyPr wrap="square" rtlCol="0">
              <a:spAutoFit/>
              <a:scene3d>
                <a:camera prst="isometricOffAxis1Right"/>
                <a:lightRig rig="threePt" dir="t"/>
              </a:scene3d>
            </a:bodyPr>
            <a:lstStyle/>
            <a:p>
              <a:pPr algn="ctr"/>
              <a:r>
                <a:rPr lang="en-US" b="1" dirty="0">
                  <a:solidFill>
                    <a:schemeClr val="bg1"/>
                  </a:solidFill>
                  <a:latin typeface="Montserat medium"/>
                </a:rPr>
                <a:t>Need for Deep Understanding</a:t>
              </a:r>
              <a:endParaRPr lang="en-ZA" b="1" dirty="0">
                <a:solidFill>
                  <a:schemeClr val="bg1"/>
                </a:solidFill>
                <a:latin typeface="Montserat medium"/>
              </a:endParaRPr>
            </a:p>
          </p:txBody>
        </p:sp>
        <p:sp>
          <p:nvSpPr>
            <p:cNvPr id="70" name="TextBox 69">
              <a:extLst>
                <a:ext uri="{FF2B5EF4-FFF2-40B4-BE49-F238E27FC236}">
                  <a16:creationId xmlns:a16="http://schemas.microsoft.com/office/drawing/2014/main" id="{A70AA4B8-EED7-48B2-9863-EDCE3551F0AC}"/>
                </a:ext>
              </a:extLst>
            </p:cNvPr>
            <p:cNvSpPr txBox="1"/>
            <p:nvPr/>
          </p:nvSpPr>
          <p:spPr>
            <a:xfrm>
              <a:off x="6207853" y="762076"/>
              <a:ext cx="3279991" cy="369332"/>
            </a:xfrm>
            <a:prstGeom prst="rect">
              <a:avLst/>
            </a:prstGeom>
            <a:noFill/>
          </p:spPr>
          <p:txBody>
            <a:bodyPr wrap="square" rtlCol="0">
              <a:spAutoFit/>
              <a:scene3d>
                <a:camera prst="isometricOffAxis2Left"/>
                <a:lightRig rig="threePt" dir="t"/>
              </a:scene3d>
            </a:bodyPr>
            <a:lstStyle/>
            <a:p>
              <a:pPr algn="ctr"/>
              <a:r>
                <a:rPr lang="en-US" b="1" dirty="0">
                  <a:solidFill>
                    <a:schemeClr val="bg1"/>
                  </a:solidFill>
                  <a:latin typeface="Montserat medium"/>
                </a:rPr>
                <a:t>Rather than shallow knowledge</a:t>
              </a:r>
              <a:endParaRPr lang="en-ZA" b="1" dirty="0">
                <a:solidFill>
                  <a:schemeClr val="bg1"/>
                </a:solidFill>
                <a:latin typeface="Montserat medium"/>
              </a:endParaRPr>
            </a:p>
          </p:txBody>
        </p:sp>
      </p:grpSp>
      <p:sp>
        <p:nvSpPr>
          <p:cNvPr id="68" name="Isosceles Triangle 67">
            <a:extLst>
              <a:ext uri="{FF2B5EF4-FFF2-40B4-BE49-F238E27FC236}">
                <a16:creationId xmlns:a16="http://schemas.microsoft.com/office/drawing/2014/main" id="{7F1B8437-F1AE-4C5E-9F8F-9819025724A9}"/>
              </a:ext>
            </a:extLst>
          </p:cNvPr>
          <p:cNvSpPr/>
          <p:nvPr/>
        </p:nvSpPr>
        <p:spPr>
          <a:xfrm flipV="1">
            <a:off x="2810364" y="1781997"/>
            <a:ext cx="6098744" cy="725650"/>
          </a:xfrm>
          <a:prstGeom prst="triangle">
            <a:avLst>
              <a:gd name="adj" fmla="val 21939"/>
            </a:avLst>
          </a:prstGeom>
          <a:solidFill>
            <a:schemeClr val="tx1">
              <a:alpha val="15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3" name="Rectangle 72">
            <a:extLst>
              <a:ext uri="{FF2B5EF4-FFF2-40B4-BE49-F238E27FC236}">
                <a16:creationId xmlns:a16="http://schemas.microsoft.com/office/drawing/2014/main" id="{AE9C1A88-1B70-4D45-80A7-4F040EAA4F29}"/>
              </a:ext>
            </a:extLst>
          </p:cNvPr>
          <p:cNvSpPr/>
          <p:nvPr/>
        </p:nvSpPr>
        <p:spPr>
          <a:xfrm>
            <a:off x="1828798" y="5654838"/>
            <a:ext cx="8439325" cy="1096861"/>
          </a:xfrm>
          <a:prstGeom prst="rect">
            <a:avLst/>
          </a:prstGeom>
          <a:solidFill>
            <a:schemeClr val="bg1">
              <a:lumMod val="95000"/>
            </a:schemeClr>
          </a:solidFill>
          <a:ln>
            <a:noFill/>
          </a:ln>
          <a:effectLst>
            <a:innerShdw blurRad="635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7" name="Isosceles Triangle 76">
            <a:extLst>
              <a:ext uri="{FF2B5EF4-FFF2-40B4-BE49-F238E27FC236}">
                <a16:creationId xmlns:a16="http://schemas.microsoft.com/office/drawing/2014/main" id="{B2F3EC65-A958-477E-BA08-2B201D210268}"/>
              </a:ext>
            </a:extLst>
          </p:cNvPr>
          <p:cNvSpPr/>
          <p:nvPr/>
        </p:nvSpPr>
        <p:spPr>
          <a:xfrm flipV="1">
            <a:off x="2810362" y="6766377"/>
            <a:ext cx="6098744" cy="725650"/>
          </a:xfrm>
          <a:prstGeom prst="triangle">
            <a:avLst>
              <a:gd name="adj" fmla="val 21939"/>
            </a:avLst>
          </a:prstGeom>
          <a:solidFill>
            <a:schemeClr val="tx1">
              <a:alpha val="15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99" name="Group 98">
            <a:extLst>
              <a:ext uri="{FF2B5EF4-FFF2-40B4-BE49-F238E27FC236}">
                <a16:creationId xmlns:a16="http://schemas.microsoft.com/office/drawing/2014/main" id="{7C8BC1C3-6C87-469C-8822-015A7EA122CD}"/>
              </a:ext>
            </a:extLst>
          </p:cNvPr>
          <p:cNvGrpSpPr/>
          <p:nvPr/>
        </p:nvGrpSpPr>
        <p:grpSpPr>
          <a:xfrm>
            <a:off x="2653820" y="5168277"/>
            <a:ext cx="6859189" cy="1583421"/>
            <a:chOff x="2653820" y="5168277"/>
            <a:chExt cx="6859189" cy="1583421"/>
          </a:xfrm>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p:grpSpPr>
        <p:sp>
          <p:nvSpPr>
            <p:cNvPr id="74" name="Rectangle 73">
              <a:extLst>
                <a:ext uri="{FF2B5EF4-FFF2-40B4-BE49-F238E27FC236}">
                  <a16:creationId xmlns:a16="http://schemas.microsoft.com/office/drawing/2014/main" id="{C09E3160-8C89-419A-8A01-B061BE46DBD2}"/>
                </a:ext>
              </a:extLst>
            </p:cNvPr>
            <p:cNvSpPr/>
            <p:nvPr/>
          </p:nvSpPr>
          <p:spPr>
            <a:xfrm>
              <a:off x="2678987" y="5778722"/>
              <a:ext cx="6834022" cy="972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5" name="Freeform: Shape 74">
              <a:extLst>
                <a:ext uri="{FF2B5EF4-FFF2-40B4-BE49-F238E27FC236}">
                  <a16:creationId xmlns:a16="http://schemas.microsoft.com/office/drawing/2014/main" id="{7A2676AB-9B53-4525-A022-139434AF8958}"/>
                </a:ext>
              </a:extLst>
            </p:cNvPr>
            <p:cNvSpPr/>
            <p:nvPr/>
          </p:nvSpPr>
          <p:spPr>
            <a:xfrm>
              <a:off x="2653820" y="5168277"/>
              <a:ext cx="3442178" cy="1583421"/>
            </a:xfrm>
            <a:custGeom>
              <a:avLst/>
              <a:gdLst>
                <a:gd name="connsiteX0" fmla="*/ 3442174 w 3442178"/>
                <a:gd name="connsiteY0" fmla="*/ 0 h 1266244"/>
                <a:gd name="connsiteX1" fmla="*/ 3442174 w 3442178"/>
                <a:gd name="connsiteY1" fmla="*/ 500931 h 1266244"/>
                <a:gd name="connsiteX2" fmla="*/ 3442178 w 3442178"/>
                <a:gd name="connsiteY2" fmla="*/ 500931 h 1266244"/>
                <a:gd name="connsiteX3" fmla="*/ 3442178 w 3442178"/>
                <a:gd name="connsiteY3" fmla="*/ 1266244 h 1266244"/>
                <a:gd name="connsiteX4" fmla="*/ 3442174 w 3442178"/>
                <a:gd name="connsiteY4" fmla="*/ 1266244 h 1266244"/>
                <a:gd name="connsiteX5" fmla="*/ 3442174 w 3442178"/>
                <a:gd name="connsiteY5" fmla="*/ 765313 h 1266244"/>
                <a:gd name="connsiteX6" fmla="*/ 25768 w 3442178"/>
                <a:gd name="connsiteY6" fmla="*/ 1262495 h 1266244"/>
                <a:gd name="connsiteX7" fmla="*/ 25768 w 3442178"/>
                <a:gd name="connsiteY7" fmla="*/ 500932 h 1266244"/>
                <a:gd name="connsiteX8" fmla="*/ 0 w 3442178"/>
                <a:gd name="connsiteY8" fmla="*/ 500932 h 126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178" h="1266244">
                  <a:moveTo>
                    <a:pt x="3442174" y="0"/>
                  </a:moveTo>
                  <a:lnTo>
                    <a:pt x="3442174" y="500931"/>
                  </a:lnTo>
                  <a:lnTo>
                    <a:pt x="3442178" y="500931"/>
                  </a:lnTo>
                  <a:lnTo>
                    <a:pt x="3442178" y="1266244"/>
                  </a:lnTo>
                  <a:lnTo>
                    <a:pt x="3442174" y="1266244"/>
                  </a:lnTo>
                  <a:lnTo>
                    <a:pt x="3442174" y="765313"/>
                  </a:lnTo>
                  <a:lnTo>
                    <a:pt x="25768" y="1262495"/>
                  </a:lnTo>
                  <a:lnTo>
                    <a:pt x="25768" y="500932"/>
                  </a:lnTo>
                  <a:lnTo>
                    <a:pt x="0" y="50093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6" name="Freeform: Shape 75">
              <a:extLst>
                <a:ext uri="{FF2B5EF4-FFF2-40B4-BE49-F238E27FC236}">
                  <a16:creationId xmlns:a16="http://schemas.microsoft.com/office/drawing/2014/main" id="{048B3CD3-8781-4FDF-804A-2D634AF54AEA}"/>
                </a:ext>
              </a:extLst>
            </p:cNvPr>
            <p:cNvSpPr/>
            <p:nvPr/>
          </p:nvSpPr>
          <p:spPr>
            <a:xfrm flipV="1">
              <a:off x="6070831" y="5168277"/>
              <a:ext cx="3442178" cy="1583421"/>
            </a:xfrm>
            <a:custGeom>
              <a:avLst/>
              <a:gdLst>
                <a:gd name="connsiteX0" fmla="*/ 3442174 w 3442178"/>
                <a:gd name="connsiteY0" fmla="*/ 0 h 1266244"/>
                <a:gd name="connsiteX1" fmla="*/ 3442174 w 3442178"/>
                <a:gd name="connsiteY1" fmla="*/ 500931 h 1266244"/>
                <a:gd name="connsiteX2" fmla="*/ 3442178 w 3442178"/>
                <a:gd name="connsiteY2" fmla="*/ 500931 h 1266244"/>
                <a:gd name="connsiteX3" fmla="*/ 3442178 w 3442178"/>
                <a:gd name="connsiteY3" fmla="*/ 1266244 h 1266244"/>
                <a:gd name="connsiteX4" fmla="*/ 3442174 w 3442178"/>
                <a:gd name="connsiteY4" fmla="*/ 1266244 h 1266244"/>
                <a:gd name="connsiteX5" fmla="*/ 3442174 w 3442178"/>
                <a:gd name="connsiteY5" fmla="*/ 765313 h 1266244"/>
                <a:gd name="connsiteX6" fmla="*/ 25768 w 3442178"/>
                <a:gd name="connsiteY6" fmla="*/ 1262495 h 1266244"/>
                <a:gd name="connsiteX7" fmla="*/ 25768 w 3442178"/>
                <a:gd name="connsiteY7" fmla="*/ 500932 h 1266244"/>
                <a:gd name="connsiteX8" fmla="*/ 0 w 3442178"/>
                <a:gd name="connsiteY8" fmla="*/ 500932 h 126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178" h="1266244">
                  <a:moveTo>
                    <a:pt x="3442174" y="0"/>
                  </a:moveTo>
                  <a:lnTo>
                    <a:pt x="3442174" y="500931"/>
                  </a:lnTo>
                  <a:lnTo>
                    <a:pt x="3442178" y="500931"/>
                  </a:lnTo>
                  <a:lnTo>
                    <a:pt x="3442178" y="1266244"/>
                  </a:lnTo>
                  <a:lnTo>
                    <a:pt x="3442174" y="1266244"/>
                  </a:lnTo>
                  <a:lnTo>
                    <a:pt x="3442174" y="765313"/>
                  </a:lnTo>
                  <a:lnTo>
                    <a:pt x="25768" y="1262495"/>
                  </a:lnTo>
                  <a:lnTo>
                    <a:pt x="25768" y="500932"/>
                  </a:lnTo>
                  <a:lnTo>
                    <a:pt x="0" y="50093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78" name="TextBox 77">
              <a:extLst>
                <a:ext uri="{FF2B5EF4-FFF2-40B4-BE49-F238E27FC236}">
                  <a16:creationId xmlns:a16="http://schemas.microsoft.com/office/drawing/2014/main" id="{25E5A737-7391-43E3-8DF9-00DC11019134}"/>
                </a:ext>
              </a:extLst>
            </p:cNvPr>
            <p:cNvSpPr txBox="1"/>
            <p:nvPr/>
          </p:nvSpPr>
          <p:spPr>
            <a:xfrm>
              <a:off x="3041033" y="5778722"/>
              <a:ext cx="2818701" cy="646331"/>
            </a:xfrm>
            <a:prstGeom prst="rect">
              <a:avLst/>
            </a:prstGeom>
            <a:grpFill/>
          </p:spPr>
          <p:txBody>
            <a:bodyPr wrap="square" rtlCol="0">
              <a:spAutoFit/>
              <a:scene3d>
                <a:camera prst="isometricOffAxis1Right"/>
                <a:lightRig rig="threePt" dir="t"/>
              </a:scene3d>
            </a:bodyPr>
            <a:lstStyle/>
            <a:p>
              <a:pPr algn="ctr"/>
              <a:r>
                <a:rPr lang="en-US" b="1" dirty="0">
                  <a:solidFill>
                    <a:schemeClr val="bg1"/>
                  </a:solidFill>
                  <a:latin typeface="Montserat medium"/>
                </a:rPr>
                <a:t>The need  for indicators of progression</a:t>
              </a:r>
              <a:endParaRPr lang="en-ZA" b="1" dirty="0">
                <a:solidFill>
                  <a:schemeClr val="bg1"/>
                </a:solidFill>
                <a:latin typeface="Montserat medium"/>
              </a:endParaRPr>
            </a:p>
          </p:txBody>
        </p:sp>
        <p:sp>
          <p:nvSpPr>
            <p:cNvPr id="79" name="TextBox 78">
              <a:extLst>
                <a:ext uri="{FF2B5EF4-FFF2-40B4-BE49-F238E27FC236}">
                  <a16:creationId xmlns:a16="http://schemas.microsoft.com/office/drawing/2014/main" id="{00A5BFFF-B880-4991-9ECC-B18C6A9A4447}"/>
                </a:ext>
              </a:extLst>
            </p:cNvPr>
            <p:cNvSpPr txBox="1"/>
            <p:nvPr/>
          </p:nvSpPr>
          <p:spPr>
            <a:xfrm>
              <a:off x="6140740" y="5746456"/>
              <a:ext cx="3347102" cy="646331"/>
            </a:xfrm>
            <a:prstGeom prst="rect">
              <a:avLst/>
            </a:prstGeom>
            <a:grpFill/>
          </p:spPr>
          <p:txBody>
            <a:bodyPr wrap="square" rtlCol="0">
              <a:spAutoFit/>
              <a:scene3d>
                <a:camera prst="isometricOffAxis2Left"/>
                <a:lightRig rig="threePt" dir="t"/>
              </a:scene3d>
            </a:bodyPr>
            <a:lstStyle/>
            <a:p>
              <a:pPr algn="ctr"/>
              <a:r>
                <a:rPr lang="en-US" dirty="0">
                  <a:solidFill>
                    <a:schemeClr val="bg1"/>
                  </a:solidFill>
                  <a:latin typeface="Montserat medium"/>
                </a:rPr>
                <a:t>To allow multiple measures of mastery PPBL has been identified</a:t>
              </a:r>
              <a:endParaRPr lang="en-ZA" dirty="0">
                <a:solidFill>
                  <a:schemeClr val="bg1"/>
                </a:solidFill>
                <a:latin typeface="Montserat medium"/>
              </a:endParaRPr>
            </a:p>
          </p:txBody>
        </p:sp>
      </p:grpSp>
      <p:sp>
        <p:nvSpPr>
          <p:cNvPr id="81" name="Rectangle 80">
            <a:extLst>
              <a:ext uri="{FF2B5EF4-FFF2-40B4-BE49-F238E27FC236}">
                <a16:creationId xmlns:a16="http://schemas.microsoft.com/office/drawing/2014/main" id="{735EDC9E-38D5-44DF-9D1C-A75E8C667E28}"/>
              </a:ext>
            </a:extLst>
          </p:cNvPr>
          <p:cNvSpPr/>
          <p:nvPr/>
        </p:nvSpPr>
        <p:spPr>
          <a:xfrm>
            <a:off x="1837188" y="4056738"/>
            <a:ext cx="8439325" cy="1096861"/>
          </a:xfrm>
          <a:prstGeom prst="rect">
            <a:avLst/>
          </a:prstGeom>
          <a:solidFill>
            <a:schemeClr val="bg1">
              <a:lumMod val="95000"/>
            </a:schemeClr>
          </a:solidFill>
          <a:ln>
            <a:noFill/>
          </a:ln>
          <a:effectLst>
            <a:innerShdw blurRad="635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5" name="Isosceles Triangle 84">
            <a:extLst>
              <a:ext uri="{FF2B5EF4-FFF2-40B4-BE49-F238E27FC236}">
                <a16:creationId xmlns:a16="http://schemas.microsoft.com/office/drawing/2014/main" id="{EAFBD479-1911-4E4B-B3A6-457F8B595B71}"/>
              </a:ext>
            </a:extLst>
          </p:cNvPr>
          <p:cNvSpPr/>
          <p:nvPr/>
        </p:nvSpPr>
        <p:spPr>
          <a:xfrm flipV="1">
            <a:off x="2818752" y="5168277"/>
            <a:ext cx="6098744" cy="725650"/>
          </a:xfrm>
          <a:prstGeom prst="triangle">
            <a:avLst>
              <a:gd name="adj" fmla="val 21939"/>
            </a:avLst>
          </a:prstGeom>
          <a:solidFill>
            <a:schemeClr val="tx1">
              <a:alpha val="15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98" name="Group 97">
            <a:extLst>
              <a:ext uri="{FF2B5EF4-FFF2-40B4-BE49-F238E27FC236}">
                <a16:creationId xmlns:a16="http://schemas.microsoft.com/office/drawing/2014/main" id="{62B5F257-088C-4E3D-A876-6A367C9C5120}"/>
              </a:ext>
            </a:extLst>
          </p:cNvPr>
          <p:cNvGrpSpPr/>
          <p:nvPr/>
        </p:nvGrpSpPr>
        <p:grpSpPr>
          <a:xfrm>
            <a:off x="2662210" y="3570177"/>
            <a:ext cx="6859189" cy="1583421"/>
            <a:chOff x="2662210" y="3570177"/>
            <a:chExt cx="6859189" cy="1583421"/>
          </a:xfrm>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p:grpSpPr>
        <p:sp>
          <p:nvSpPr>
            <p:cNvPr id="82" name="Rectangle 81">
              <a:extLst>
                <a:ext uri="{FF2B5EF4-FFF2-40B4-BE49-F238E27FC236}">
                  <a16:creationId xmlns:a16="http://schemas.microsoft.com/office/drawing/2014/main" id="{0BD33C52-4302-4229-8C3F-59C522BCA4FF}"/>
                </a:ext>
              </a:extLst>
            </p:cNvPr>
            <p:cNvSpPr/>
            <p:nvPr/>
          </p:nvSpPr>
          <p:spPr>
            <a:xfrm>
              <a:off x="2687377" y="4180622"/>
              <a:ext cx="6834022" cy="972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3" name="Freeform: Shape 82">
              <a:extLst>
                <a:ext uri="{FF2B5EF4-FFF2-40B4-BE49-F238E27FC236}">
                  <a16:creationId xmlns:a16="http://schemas.microsoft.com/office/drawing/2014/main" id="{F0A38021-006C-4EFD-AF1D-F2BC72604858}"/>
                </a:ext>
              </a:extLst>
            </p:cNvPr>
            <p:cNvSpPr/>
            <p:nvPr/>
          </p:nvSpPr>
          <p:spPr>
            <a:xfrm>
              <a:off x="2662210" y="3570177"/>
              <a:ext cx="3442178" cy="1583421"/>
            </a:xfrm>
            <a:custGeom>
              <a:avLst/>
              <a:gdLst>
                <a:gd name="connsiteX0" fmla="*/ 3442174 w 3442178"/>
                <a:gd name="connsiteY0" fmla="*/ 0 h 1266244"/>
                <a:gd name="connsiteX1" fmla="*/ 3442174 w 3442178"/>
                <a:gd name="connsiteY1" fmla="*/ 500931 h 1266244"/>
                <a:gd name="connsiteX2" fmla="*/ 3442178 w 3442178"/>
                <a:gd name="connsiteY2" fmla="*/ 500931 h 1266244"/>
                <a:gd name="connsiteX3" fmla="*/ 3442178 w 3442178"/>
                <a:gd name="connsiteY3" fmla="*/ 1266244 h 1266244"/>
                <a:gd name="connsiteX4" fmla="*/ 3442174 w 3442178"/>
                <a:gd name="connsiteY4" fmla="*/ 1266244 h 1266244"/>
                <a:gd name="connsiteX5" fmla="*/ 3442174 w 3442178"/>
                <a:gd name="connsiteY5" fmla="*/ 765313 h 1266244"/>
                <a:gd name="connsiteX6" fmla="*/ 25768 w 3442178"/>
                <a:gd name="connsiteY6" fmla="*/ 1262495 h 1266244"/>
                <a:gd name="connsiteX7" fmla="*/ 25768 w 3442178"/>
                <a:gd name="connsiteY7" fmla="*/ 500932 h 1266244"/>
                <a:gd name="connsiteX8" fmla="*/ 0 w 3442178"/>
                <a:gd name="connsiteY8" fmla="*/ 500932 h 126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178" h="1266244">
                  <a:moveTo>
                    <a:pt x="3442174" y="0"/>
                  </a:moveTo>
                  <a:lnTo>
                    <a:pt x="3442174" y="500931"/>
                  </a:lnTo>
                  <a:lnTo>
                    <a:pt x="3442178" y="500931"/>
                  </a:lnTo>
                  <a:lnTo>
                    <a:pt x="3442178" y="1266244"/>
                  </a:lnTo>
                  <a:lnTo>
                    <a:pt x="3442174" y="1266244"/>
                  </a:lnTo>
                  <a:lnTo>
                    <a:pt x="3442174" y="765313"/>
                  </a:lnTo>
                  <a:lnTo>
                    <a:pt x="25768" y="1262495"/>
                  </a:lnTo>
                  <a:lnTo>
                    <a:pt x="25768" y="500932"/>
                  </a:lnTo>
                  <a:lnTo>
                    <a:pt x="0" y="50093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84" name="Freeform: Shape 83">
              <a:extLst>
                <a:ext uri="{FF2B5EF4-FFF2-40B4-BE49-F238E27FC236}">
                  <a16:creationId xmlns:a16="http://schemas.microsoft.com/office/drawing/2014/main" id="{F9B429A7-A984-4CDC-B4EC-4B882B4028EF}"/>
                </a:ext>
              </a:extLst>
            </p:cNvPr>
            <p:cNvSpPr/>
            <p:nvPr/>
          </p:nvSpPr>
          <p:spPr>
            <a:xfrm flipV="1">
              <a:off x="6079221" y="3570177"/>
              <a:ext cx="3442178" cy="1583421"/>
            </a:xfrm>
            <a:custGeom>
              <a:avLst/>
              <a:gdLst>
                <a:gd name="connsiteX0" fmla="*/ 3442174 w 3442178"/>
                <a:gd name="connsiteY0" fmla="*/ 0 h 1266244"/>
                <a:gd name="connsiteX1" fmla="*/ 3442174 w 3442178"/>
                <a:gd name="connsiteY1" fmla="*/ 500931 h 1266244"/>
                <a:gd name="connsiteX2" fmla="*/ 3442178 w 3442178"/>
                <a:gd name="connsiteY2" fmla="*/ 500931 h 1266244"/>
                <a:gd name="connsiteX3" fmla="*/ 3442178 w 3442178"/>
                <a:gd name="connsiteY3" fmla="*/ 1266244 h 1266244"/>
                <a:gd name="connsiteX4" fmla="*/ 3442174 w 3442178"/>
                <a:gd name="connsiteY4" fmla="*/ 1266244 h 1266244"/>
                <a:gd name="connsiteX5" fmla="*/ 3442174 w 3442178"/>
                <a:gd name="connsiteY5" fmla="*/ 765313 h 1266244"/>
                <a:gd name="connsiteX6" fmla="*/ 25768 w 3442178"/>
                <a:gd name="connsiteY6" fmla="*/ 1262495 h 1266244"/>
                <a:gd name="connsiteX7" fmla="*/ 25768 w 3442178"/>
                <a:gd name="connsiteY7" fmla="*/ 500932 h 1266244"/>
                <a:gd name="connsiteX8" fmla="*/ 0 w 3442178"/>
                <a:gd name="connsiteY8" fmla="*/ 500932 h 126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178" h="1266244">
                  <a:moveTo>
                    <a:pt x="3442174" y="0"/>
                  </a:moveTo>
                  <a:lnTo>
                    <a:pt x="3442174" y="500931"/>
                  </a:lnTo>
                  <a:lnTo>
                    <a:pt x="3442178" y="500931"/>
                  </a:lnTo>
                  <a:lnTo>
                    <a:pt x="3442178" y="1266244"/>
                  </a:lnTo>
                  <a:lnTo>
                    <a:pt x="3442174" y="1266244"/>
                  </a:lnTo>
                  <a:lnTo>
                    <a:pt x="3442174" y="765313"/>
                  </a:lnTo>
                  <a:lnTo>
                    <a:pt x="25768" y="1262495"/>
                  </a:lnTo>
                  <a:lnTo>
                    <a:pt x="25768" y="500932"/>
                  </a:lnTo>
                  <a:lnTo>
                    <a:pt x="0" y="50093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86" name="TextBox 85">
              <a:extLst>
                <a:ext uri="{FF2B5EF4-FFF2-40B4-BE49-F238E27FC236}">
                  <a16:creationId xmlns:a16="http://schemas.microsoft.com/office/drawing/2014/main" id="{FECC190C-4689-47D8-A460-AE388AF6A7DB}"/>
                </a:ext>
              </a:extLst>
            </p:cNvPr>
            <p:cNvSpPr txBox="1"/>
            <p:nvPr/>
          </p:nvSpPr>
          <p:spPr>
            <a:xfrm>
              <a:off x="3049423" y="4180622"/>
              <a:ext cx="2993447" cy="369332"/>
            </a:xfrm>
            <a:prstGeom prst="rect">
              <a:avLst/>
            </a:prstGeom>
            <a:grpFill/>
          </p:spPr>
          <p:txBody>
            <a:bodyPr wrap="square" rtlCol="0">
              <a:spAutoFit/>
              <a:scene3d>
                <a:camera prst="isometricOffAxis1Right"/>
                <a:lightRig rig="threePt" dir="t"/>
              </a:scene3d>
            </a:bodyPr>
            <a:lstStyle/>
            <a:p>
              <a:pPr algn="ctr"/>
              <a:r>
                <a:rPr lang="en-US" b="1" dirty="0">
                  <a:solidFill>
                    <a:schemeClr val="bg1"/>
                  </a:solidFill>
                  <a:latin typeface="Montserat medium"/>
                </a:rPr>
                <a:t>The need to engage learners</a:t>
              </a:r>
              <a:endParaRPr lang="en-ZA" b="1" dirty="0">
                <a:solidFill>
                  <a:schemeClr val="bg1"/>
                </a:solidFill>
                <a:latin typeface="Montserat medium"/>
              </a:endParaRPr>
            </a:p>
          </p:txBody>
        </p:sp>
        <p:sp>
          <p:nvSpPr>
            <p:cNvPr id="87" name="TextBox 86">
              <a:extLst>
                <a:ext uri="{FF2B5EF4-FFF2-40B4-BE49-F238E27FC236}">
                  <a16:creationId xmlns:a16="http://schemas.microsoft.com/office/drawing/2014/main" id="{C2AC118A-16E5-46B1-9530-729C43AF9D28}"/>
                </a:ext>
              </a:extLst>
            </p:cNvPr>
            <p:cNvSpPr txBox="1"/>
            <p:nvPr/>
          </p:nvSpPr>
          <p:spPr>
            <a:xfrm>
              <a:off x="6140740" y="4148356"/>
              <a:ext cx="3372272" cy="646331"/>
            </a:xfrm>
            <a:prstGeom prst="rect">
              <a:avLst/>
            </a:prstGeom>
            <a:grpFill/>
          </p:spPr>
          <p:txBody>
            <a:bodyPr wrap="square" rtlCol="0">
              <a:spAutoFit/>
              <a:scene3d>
                <a:camera prst="isometricOffAxis2Left"/>
                <a:lightRig rig="threePt" dir="t"/>
              </a:scene3d>
            </a:bodyPr>
            <a:lstStyle/>
            <a:p>
              <a:pPr algn="ctr"/>
              <a:r>
                <a:rPr lang="en-US" dirty="0">
                  <a:solidFill>
                    <a:schemeClr val="bg1"/>
                  </a:solidFill>
                  <a:latin typeface="Montserat medium"/>
                </a:rPr>
                <a:t>With authentic data tools and experts</a:t>
              </a:r>
              <a:endParaRPr lang="en-ZA" dirty="0">
                <a:solidFill>
                  <a:schemeClr val="bg1"/>
                </a:solidFill>
                <a:latin typeface="Montserat medium"/>
              </a:endParaRPr>
            </a:p>
          </p:txBody>
        </p:sp>
      </p:grpSp>
      <p:sp>
        <p:nvSpPr>
          <p:cNvPr id="89" name="Rectangle 88">
            <a:extLst>
              <a:ext uri="{FF2B5EF4-FFF2-40B4-BE49-F238E27FC236}">
                <a16:creationId xmlns:a16="http://schemas.microsoft.com/office/drawing/2014/main" id="{81040959-2EFD-4E3A-88AC-DA955EF72494}"/>
              </a:ext>
            </a:extLst>
          </p:cNvPr>
          <p:cNvSpPr/>
          <p:nvPr/>
        </p:nvSpPr>
        <p:spPr>
          <a:xfrm>
            <a:off x="1828799" y="2333301"/>
            <a:ext cx="8439325" cy="1096861"/>
          </a:xfrm>
          <a:prstGeom prst="rect">
            <a:avLst/>
          </a:prstGeom>
          <a:solidFill>
            <a:schemeClr val="bg1">
              <a:lumMod val="95000"/>
            </a:schemeClr>
          </a:solidFill>
          <a:ln>
            <a:noFill/>
          </a:ln>
          <a:effectLst>
            <a:innerShdw blurRad="63500" dist="165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3" name="Isosceles Triangle 92">
            <a:extLst>
              <a:ext uri="{FF2B5EF4-FFF2-40B4-BE49-F238E27FC236}">
                <a16:creationId xmlns:a16="http://schemas.microsoft.com/office/drawing/2014/main" id="{AC63FE06-0709-4038-A01A-970B546A9BE8}"/>
              </a:ext>
            </a:extLst>
          </p:cNvPr>
          <p:cNvSpPr/>
          <p:nvPr/>
        </p:nvSpPr>
        <p:spPr>
          <a:xfrm flipV="1">
            <a:off x="2810363" y="3444840"/>
            <a:ext cx="6098744" cy="725650"/>
          </a:xfrm>
          <a:prstGeom prst="triangle">
            <a:avLst>
              <a:gd name="adj" fmla="val 21939"/>
            </a:avLst>
          </a:prstGeom>
          <a:solidFill>
            <a:schemeClr val="tx1">
              <a:alpha val="15000"/>
            </a:schemeClr>
          </a:solidFill>
          <a:ln>
            <a:noFill/>
          </a:ln>
          <a:effectLst>
            <a:softEdge rad="889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97" name="Group 96">
            <a:extLst>
              <a:ext uri="{FF2B5EF4-FFF2-40B4-BE49-F238E27FC236}">
                <a16:creationId xmlns:a16="http://schemas.microsoft.com/office/drawing/2014/main" id="{C0D3B812-8463-4D62-9890-400E63BD1D53}"/>
              </a:ext>
            </a:extLst>
          </p:cNvPr>
          <p:cNvGrpSpPr/>
          <p:nvPr/>
        </p:nvGrpSpPr>
        <p:grpSpPr>
          <a:xfrm>
            <a:off x="2653821" y="1846740"/>
            <a:ext cx="6859189" cy="1583421"/>
            <a:chOff x="2653821" y="1846740"/>
            <a:chExt cx="6859189" cy="1583421"/>
          </a:xfr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p:grpSpPr>
        <p:sp>
          <p:nvSpPr>
            <p:cNvPr id="90" name="Rectangle 89">
              <a:extLst>
                <a:ext uri="{FF2B5EF4-FFF2-40B4-BE49-F238E27FC236}">
                  <a16:creationId xmlns:a16="http://schemas.microsoft.com/office/drawing/2014/main" id="{BDE16E04-D218-48C3-B1DE-CAED40BD500C}"/>
                </a:ext>
              </a:extLst>
            </p:cNvPr>
            <p:cNvSpPr/>
            <p:nvPr/>
          </p:nvSpPr>
          <p:spPr>
            <a:xfrm>
              <a:off x="2678988" y="2457185"/>
              <a:ext cx="6834022" cy="972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1" name="Freeform: Shape 90">
              <a:extLst>
                <a:ext uri="{FF2B5EF4-FFF2-40B4-BE49-F238E27FC236}">
                  <a16:creationId xmlns:a16="http://schemas.microsoft.com/office/drawing/2014/main" id="{EE695BA3-7A62-4685-AE0F-0C2EBCEA1DEC}"/>
                </a:ext>
              </a:extLst>
            </p:cNvPr>
            <p:cNvSpPr/>
            <p:nvPr/>
          </p:nvSpPr>
          <p:spPr>
            <a:xfrm>
              <a:off x="2653821" y="1846740"/>
              <a:ext cx="3442178" cy="1583421"/>
            </a:xfrm>
            <a:custGeom>
              <a:avLst/>
              <a:gdLst>
                <a:gd name="connsiteX0" fmla="*/ 3442174 w 3442178"/>
                <a:gd name="connsiteY0" fmla="*/ 0 h 1266244"/>
                <a:gd name="connsiteX1" fmla="*/ 3442174 w 3442178"/>
                <a:gd name="connsiteY1" fmla="*/ 500931 h 1266244"/>
                <a:gd name="connsiteX2" fmla="*/ 3442178 w 3442178"/>
                <a:gd name="connsiteY2" fmla="*/ 500931 h 1266244"/>
                <a:gd name="connsiteX3" fmla="*/ 3442178 w 3442178"/>
                <a:gd name="connsiteY3" fmla="*/ 1266244 h 1266244"/>
                <a:gd name="connsiteX4" fmla="*/ 3442174 w 3442178"/>
                <a:gd name="connsiteY4" fmla="*/ 1266244 h 1266244"/>
                <a:gd name="connsiteX5" fmla="*/ 3442174 w 3442178"/>
                <a:gd name="connsiteY5" fmla="*/ 765313 h 1266244"/>
                <a:gd name="connsiteX6" fmla="*/ 25768 w 3442178"/>
                <a:gd name="connsiteY6" fmla="*/ 1262495 h 1266244"/>
                <a:gd name="connsiteX7" fmla="*/ 25768 w 3442178"/>
                <a:gd name="connsiteY7" fmla="*/ 500932 h 1266244"/>
                <a:gd name="connsiteX8" fmla="*/ 0 w 3442178"/>
                <a:gd name="connsiteY8" fmla="*/ 500932 h 126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178" h="1266244">
                  <a:moveTo>
                    <a:pt x="3442174" y="0"/>
                  </a:moveTo>
                  <a:lnTo>
                    <a:pt x="3442174" y="500931"/>
                  </a:lnTo>
                  <a:lnTo>
                    <a:pt x="3442178" y="500931"/>
                  </a:lnTo>
                  <a:lnTo>
                    <a:pt x="3442178" y="1266244"/>
                  </a:lnTo>
                  <a:lnTo>
                    <a:pt x="3442174" y="1266244"/>
                  </a:lnTo>
                  <a:lnTo>
                    <a:pt x="3442174" y="765313"/>
                  </a:lnTo>
                  <a:lnTo>
                    <a:pt x="25768" y="1262495"/>
                  </a:lnTo>
                  <a:lnTo>
                    <a:pt x="25768" y="500932"/>
                  </a:lnTo>
                  <a:lnTo>
                    <a:pt x="0" y="50093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92" name="Freeform: Shape 91">
              <a:extLst>
                <a:ext uri="{FF2B5EF4-FFF2-40B4-BE49-F238E27FC236}">
                  <a16:creationId xmlns:a16="http://schemas.microsoft.com/office/drawing/2014/main" id="{CD37B58B-0414-48F8-AE36-C182A864D082}"/>
                </a:ext>
              </a:extLst>
            </p:cNvPr>
            <p:cNvSpPr/>
            <p:nvPr/>
          </p:nvSpPr>
          <p:spPr>
            <a:xfrm flipV="1">
              <a:off x="6070832" y="1846740"/>
              <a:ext cx="3442178" cy="1583421"/>
            </a:xfrm>
            <a:custGeom>
              <a:avLst/>
              <a:gdLst>
                <a:gd name="connsiteX0" fmla="*/ 3442174 w 3442178"/>
                <a:gd name="connsiteY0" fmla="*/ 0 h 1266244"/>
                <a:gd name="connsiteX1" fmla="*/ 3442174 w 3442178"/>
                <a:gd name="connsiteY1" fmla="*/ 500931 h 1266244"/>
                <a:gd name="connsiteX2" fmla="*/ 3442178 w 3442178"/>
                <a:gd name="connsiteY2" fmla="*/ 500931 h 1266244"/>
                <a:gd name="connsiteX3" fmla="*/ 3442178 w 3442178"/>
                <a:gd name="connsiteY3" fmla="*/ 1266244 h 1266244"/>
                <a:gd name="connsiteX4" fmla="*/ 3442174 w 3442178"/>
                <a:gd name="connsiteY4" fmla="*/ 1266244 h 1266244"/>
                <a:gd name="connsiteX5" fmla="*/ 3442174 w 3442178"/>
                <a:gd name="connsiteY5" fmla="*/ 765313 h 1266244"/>
                <a:gd name="connsiteX6" fmla="*/ 25768 w 3442178"/>
                <a:gd name="connsiteY6" fmla="*/ 1262495 h 1266244"/>
                <a:gd name="connsiteX7" fmla="*/ 25768 w 3442178"/>
                <a:gd name="connsiteY7" fmla="*/ 500932 h 1266244"/>
                <a:gd name="connsiteX8" fmla="*/ 0 w 3442178"/>
                <a:gd name="connsiteY8" fmla="*/ 500932 h 1266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2178" h="1266244">
                  <a:moveTo>
                    <a:pt x="3442174" y="0"/>
                  </a:moveTo>
                  <a:lnTo>
                    <a:pt x="3442174" y="500931"/>
                  </a:lnTo>
                  <a:lnTo>
                    <a:pt x="3442178" y="500931"/>
                  </a:lnTo>
                  <a:lnTo>
                    <a:pt x="3442178" y="1266244"/>
                  </a:lnTo>
                  <a:lnTo>
                    <a:pt x="3442174" y="1266244"/>
                  </a:lnTo>
                  <a:lnTo>
                    <a:pt x="3442174" y="765313"/>
                  </a:lnTo>
                  <a:lnTo>
                    <a:pt x="25768" y="1262495"/>
                  </a:lnTo>
                  <a:lnTo>
                    <a:pt x="25768" y="500932"/>
                  </a:lnTo>
                  <a:lnTo>
                    <a:pt x="0" y="50093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94" name="TextBox 93">
              <a:extLst>
                <a:ext uri="{FF2B5EF4-FFF2-40B4-BE49-F238E27FC236}">
                  <a16:creationId xmlns:a16="http://schemas.microsoft.com/office/drawing/2014/main" id="{27EBC8B9-3E0B-4085-88CB-ACBC7029C97C}"/>
                </a:ext>
              </a:extLst>
            </p:cNvPr>
            <p:cNvSpPr txBox="1"/>
            <p:nvPr/>
          </p:nvSpPr>
          <p:spPr>
            <a:xfrm>
              <a:off x="2818752" y="2457185"/>
              <a:ext cx="3040983" cy="369332"/>
            </a:xfrm>
            <a:prstGeom prst="rect">
              <a:avLst/>
            </a:prstGeom>
            <a:grpFill/>
          </p:spPr>
          <p:txBody>
            <a:bodyPr wrap="square" rtlCol="0">
              <a:spAutoFit/>
              <a:scene3d>
                <a:camera prst="isometricOffAxis1Right"/>
                <a:lightRig rig="threePt" dir="t"/>
              </a:scene3d>
            </a:bodyPr>
            <a:lstStyle/>
            <a:p>
              <a:pPr algn="ctr"/>
              <a:r>
                <a:rPr lang="en-US" b="1" dirty="0">
                  <a:solidFill>
                    <a:schemeClr val="bg1"/>
                  </a:solidFill>
                  <a:latin typeface="Montserat medium"/>
                </a:rPr>
                <a:t>Need to build understanding</a:t>
              </a:r>
              <a:endParaRPr lang="en-ZA" b="1" dirty="0">
                <a:solidFill>
                  <a:schemeClr val="bg1"/>
                </a:solidFill>
                <a:latin typeface="Montserat medium"/>
              </a:endParaRPr>
            </a:p>
          </p:txBody>
        </p:sp>
        <p:sp>
          <p:nvSpPr>
            <p:cNvPr id="95" name="TextBox 94">
              <a:extLst>
                <a:ext uri="{FF2B5EF4-FFF2-40B4-BE49-F238E27FC236}">
                  <a16:creationId xmlns:a16="http://schemas.microsoft.com/office/drawing/2014/main" id="{57E95678-BAF8-4F2D-B8EE-E4C51E1A3FBD}"/>
                </a:ext>
              </a:extLst>
            </p:cNvPr>
            <p:cNvSpPr txBox="1"/>
            <p:nvPr/>
          </p:nvSpPr>
          <p:spPr>
            <a:xfrm>
              <a:off x="6121166" y="2424919"/>
              <a:ext cx="3391843" cy="646331"/>
            </a:xfrm>
            <a:prstGeom prst="rect">
              <a:avLst/>
            </a:prstGeom>
            <a:grpFill/>
          </p:spPr>
          <p:txBody>
            <a:bodyPr wrap="square" rtlCol="0">
              <a:spAutoFit/>
              <a:scene3d>
                <a:camera prst="isometricOffAxis2Left"/>
                <a:lightRig rig="threePt" dir="t"/>
              </a:scene3d>
            </a:bodyPr>
            <a:lstStyle/>
            <a:p>
              <a:pPr algn="ctr"/>
              <a:r>
                <a:rPr lang="en-US" dirty="0">
                  <a:solidFill>
                    <a:schemeClr val="bg1"/>
                  </a:solidFill>
                  <a:latin typeface="Montserat medium"/>
                </a:rPr>
                <a:t>Across and among academic subjects</a:t>
              </a:r>
              <a:endParaRPr lang="en-ZA" dirty="0">
                <a:solidFill>
                  <a:schemeClr val="bg1"/>
                </a:solidFill>
                <a:latin typeface="Montserat medium"/>
              </a:endParaRPr>
            </a:p>
          </p:txBody>
        </p:sp>
      </p:grpSp>
    </p:spTree>
    <p:extLst>
      <p:ext uri="{BB962C8B-B14F-4D97-AF65-F5344CB8AC3E}">
        <p14:creationId xmlns:p14="http://schemas.microsoft.com/office/powerpoint/2010/main" val="890675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500" fill="hold"/>
                                        <p:tgtEl>
                                          <p:spTgt spid="96"/>
                                        </p:tgtEl>
                                        <p:attrNameLst>
                                          <p:attrName>ppt_w</p:attrName>
                                        </p:attrNameLst>
                                      </p:cBhvr>
                                      <p:tavLst>
                                        <p:tav tm="0">
                                          <p:val>
                                            <p:fltVal val="0"/>
                                          </p:val>
                                        </p:tav>
                                        <p:tav tm="100000">
                                          <p:val>
                                            <p:strVal val="#ppt_w"/>
                                          </p:val>
                                        </p:tav>
                                      </p:tavLst>
                                    </p:anim>
                                    <p:anim calcmode="lin" valueType="num">
                                      <p:cBhvr>
                                        <p:cTn id="8" dur="500" fill="hold"/>
                                        <p:tgtEl>
                                          <p:spTgt spid="96"/>
                                        </p:tgtEl>
                                        <p:attrNameLst>
                                          <p:attrName>ppt_h</p:attrName>
                                        </p:attrNameLst>
                                      </p:cBhvr>
                                      <p:tavLst>
                                        <p:tav tm="0">
                                          <p:val>
                                            <p:strVal val="#ppt_h"/>
                                          </p:val>
                                        </p:tav>
                                        <p:tav tm="100000">
                                          <p:val>
                                            <p:strVal val="#ppt_h"/>
                                          </p:val>
                                        </p:tav>
                                      </p:tavLst>
                                    </p:anim>
                                  </p:childTnLst>
                                </p:cTn>
                              </p:par>
                              <p:par>
                                <p:cTn id="9" presetID="22" presetClass="entr" presetSubtype="1" fill="hold" grpId="0" nodeType="with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wipe(up)">
                                      <p:cBhvr>
                                        <p:cTn id="11" dur="500"/>
                                        <p:tgtEl>
                                          <p:spTgt spid="68"/>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97"/>
                                        </p:tgtEl>
                                        <p:attrNameLst>
                                          <p:attrName>style.visibility</p:attrName>
                                        </p:attrNameLst>
                                      </p:cBhvr>
                                      <p:to>
                                        <p:strVal val="visible"/>
                                      </p:to>
                                    </p:set>
                                    <p:anim calcmode="lin" valueType="num">
                                      <p:cBhvr>
                                        <p:cTn id="16" dur="500" fill="hold"/>
                                        <p:tgtEl>
                                          <p:spTgt spid="97"/>
                                        </p:tgtEl>
                                        <p:attrNameLst>
                                          <p:attrName>ppt_w</p:attrName>
                                        </p:attrNameLst>
                                      </p:cBhvr>
                                      <p:tavLst>
                                        <p:tav tm="0">
                                          <p:val>
                                            <p:fltVal val="0"/>
                                          </p:val>
                                        </p:tav>
                                        <p:tav tm="100000">
                                          <p:val>
                                            <p:strVal val="#ppt_w"/>
                                          </p:val>
                                        </p:tav>
                                      </p:tavLst>
                                    </p:anim>
                                    <p:anim calcmode="lin" valueType="num">
                                      <p:cBhvr>
                                        <p:cTn id="17" dur="500" fill="hold"/>
                                        <p:tgtEl>
                                          <p:spTgt spid="97"/>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98"/>
                                        </p:tgtEl>
                                        <p:attrNameLst>
                                          <p:attrName>style.visibility</p:attrName>
                                        </p:attrNameLst>
                                      </p:cBhvr>
                                      <p:to>
                                        <p:strVal val="visible"/>
                                      </p:to>
                                    </p:set>
                                    <p:anim calcmode="lin" valueType="num">
                                      <p:cBhvr>
                                        <p:cTn id="22" dur="500" fill="hold"/>
                                        <p:tgtEl>
                                          <p:spTgt spid="98"/>
                                        </p:tgtEl>
                                        <p:attrNameLst>
                                          <p:attrName>ppt_w</p:attrName>
                                        </p:attrNameLst>
                                      </p:cBhvr>
                                      <p:tavLst>
                                        <p:tav tm="0">
                                          <p:val>
                                            <p:fltVal val="0"/>
                                          </p:val>
                                        </p:tav>
                                        <p:tav tm="100000">
                                          <p:val>
                                            <p:strVal val="#ppt_w"/>
                                          </p:val>
                                        </p:tav>
                                      </p:tavLst>
                                    </p:anim>
                                    <p:anim calcmode="lin" valueType="num">
                                      <p:cBhvr>
                                        <p:cTn id="23" dur="500" fill="hold"/>
                                        <p:tgtEl>
                                          <p:spTgt spid="98"/>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99"/>
                                        </p:tgtEl>
                                        <p:attrNameLst>
                                          <p:attrName>style.visibility</p:attrName>
                                        </p:attrNameLst>
                                      </p:cBhvr>
                                      <p:to>
                                        <p:strVal val="visible"/>
                                      </p:to>
                                    </p:set>
                                    <p:anim calcmode="lin" valueType="num">
                                      <p:cBhvr>
                                        <p:cTn id="28" dur="500" fill="hold"/>
                                        <p:tgtEl>
                                          <p:spTgt spid="99"/>
                                        </p:tgtEl>
                                        <p:attrNameLst>
                                          <p:attrName>ppt_w</p:attrName>
                                        </p:attrNameLst>
                                      </p:cBhvr>
                                      <p:tavLst>
                                        <p:tav tm="0">
                                          <p:val>
                                            <p:fltVal val="0"/>
                                          </p:val>
                                        </p:tav>
                                        <p:tav tm="100000">
                                          <p:val>
                                            <p:strVal val="#ppt_w"/>
                                          </p:val>
                                        </p:tav>
                                      </p:tavLst>
                                    </p:anim>
                                    <p:anim calcmode="lin" valueType="num">
                                      <p:cBhvr>
                                        <p:cTn id="29" dur="500" fill="hold"/>
                                        <p:tgtEl>
                                          <p:spTgt spid="9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AA92DF1E-ABD5-451E-A738-3B8048D876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132439"/>
            <a:ext cx="6963508" cy="27255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D949B7A-79D8-401B-8A24-D0714785AD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77908" y="267067"/>
            <a:ext cx="4059116" cy="49318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2C2A60C-7E72-4BC3-AA82-A9E0A522BD53}"/>
              </a:ext>
            </a:extLst>
          </p:cNvPr>
          <p:cNvSpPr txBox="1"/>
          <p:nvPr/>
        </p:nvSpPr>
        <p:spPr>
          <a:xfrm>
            <a:off x="914400" y="434096"/>
            <a:ext cx="6725920" cy="2677656"/>
          </a:xfrm>
          <a:prstGeom prst="rect">
            <a:avLst/>
          </a:prstGeom>
          <a:noFill/>
        </p:spPr>
        <p:txBody>
          <a:bodyPr wrap="square">
            <a:spAutoFit/>
          </a:bodyPr>
          <a:lstStyle/>
          <a:p>
            <a:r>
              <a:rPr lang="en-US" sz="2800" dirty="0"/>
              <a:t>“From a young age, learners will grow their empathy, become caring and develop a continuous problem-solving mindset that is driven by what they care about. It is this process that will establish hope and belief in the new SA of engaged youth.”</a:t>
            </a:r>
          </a:p>
        </p:txBody>
      </p:sp>
    </p:spTree>
    <p:extLst>
      <p:ext uri="{BB962C8B-B14F-4D97-AF65-F5344CB8AC3E}">
        <p14:creationId xmlns:p14="http://schemas.microsoft.com/office/powerpoint/2010/main" val="932965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530CE-BCFF-4523-B842-382BBCBF189D}"/>
              </a:ext>
            </a:extLst>
          </p:cNvPr>
          <p:cNvSpPr>
            <a:spLocks noGrp="1"/>
          </p:cNvSpPr>
          <p:nvPr>
            <p:ph type="title"/>
          </p:nvPr>
        </p:nvSpPr>
        <p:spPr>
          <a:xfrm>
            <a:off x="609922" y="168358"/>
            <a:ext cx="11582078" cy="1125006"/>
          </a:xfrm>
        </p:spPr>
        <p:txBody>
          <a:bodyPr>
            <a:normAutofit fontScale="90000"/>
          </a:bodyPr>
          <a:lstStyle/>
          <a:p>
            <a:pPr algn="ctr"/>
            <a:r>
              <a:rPr lang="en-US" dirty="0"/>
              <a:t>The Importance Interdisciplinary learning</a:t>
            </a:r>
            <a:br>
              <a:rPr lang="en-ZA" dirty="0"/>
            </a:br>
            <a:endParaRPr lang="en-ZA" dirty="0"/>
          </a:p>
        </p:txBody>
      </p:sp>
      <p:pic>
        <p:nvPicPr>
          <p:cNvPr id="3076" name="Picture 4" descr="See the source image">
            <a:extLst>
              <a:ext uri="{FF2B5EF4-FFF2-40B4-BE49-F238E27FC236}">
                <a16:creationId xmlns:a16="http://schemas.microsoft.com/office/drawing/2014/main" id="{5978401F-C3C5-4E93-9600-338B6AF491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6480" y="873713"/>
            <a:ext cx="5238750" cy="545782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ee the source image">
            <a:extLst>
              <a:ext uri="{FF2B5EF4-FFF2-40B4-BE49-F238E27FC236}">
                <a16:creationId xmlns:a16="http://schemas.microsoft.com/office/drawing/2014/main" id="{8CAB6F27-409A-4558-8A7B-8EC6C4458A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07" y="820307"/>
            <a:ext cx="5564636" cy="5564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9576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8E14F-5C06-44CD-9370-63E7A65BEFE9}"/>
              </a:ext>
            </a:extLst>
          </p:cNvPr>
          <p:cNvSpPr>
            <a:spLocks noGrp="1"/>
          </p:cNvSpPr>
          <p:nvPr>
            <p:ph type="title"/>
          </p:nvPr>
        </p:nvSpPr>
        <p:spPr/>
        <p:txBody>
          <a:bodyPr>
            <a:normAutofit fontScale="90000"/>
          </a:bodyPr>
          <a:lstStyle/>
          <a:p>
            <a:r>
              <a:rPr lang="en-US" b="1" dirty="0"/>
              <a:t>Are we ready for change? </a:t>
            </a:r>
            <a:br>
              <a:rPr lang="en-US" b="1" dirty="0"/>
            </a:br>
            <a:endParaRPr lang="en-ZA" dirty="0"/>
          </a:p>
        </p:txBody>
      </p:sp>
      <p:graphicFrame>
        <p:nvGraphicFramePr>
          <p:cNvPr id="5" name="Diagram 4">
            <a:extLst>
              <a:ext uri="{FF2B5EF4-FFF2-40B4-BE49-F238E27FC236}">
                <a16:creationId xmlns:a16="http://schemas.microsoft.com/office/drawing/2014/main" id="{AD14FF77-323B-4216-9817-13D656CB06FF}"/>
              </a:ext>
            </a:extLst>
          </p:cNvPr>
          <p:cNvGraphicFramePr/>
          <p:nvPr>
            <p:extLst>
              <p:ext uri="{D42A27DB-BD31-4B8C-83A1-F6EECF244321}">
                <p14:modId xmlns:p14="http://schemas.microsoft.com/office/powerpoint/2010/main" val="3016341747"/>
              </p:ext>
            </p:extLst>
          </p:nvPr>
        </p:nvGraphicFramePr>
        <p:xfrm>
          <a:off x="1111170" y="902824"/>
          <a:ext cx="10242629" cy="57641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75777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cup, food&#10;&#10;Description automatically generated">
            <a:extLst>
              <a:ext uri="{FF2B5EF4-FFF2-40B4-BE49-F238E27FC236}">
                <a16:creationId xmlns:a16="http://schemas.microsoft.com/office/drawing/2014/main" id="{CAE831FE-76E3-40FA-99F1-E4B0C6C1F8C9}"/>
              </a:ext>
            </a:extLst>
          </p:cNvPr>
          <p:cNvPicPr>
            <a:picLocks noGrp="1" noChangeAspect="1"/>
          </p:cNvPicPr>
          <p:nvPr>
            <p:ph type="pic" sz="quarter" idx="13"/>
          </p:nvPr>
        </p:nvPicPr>
        <p:blipFill>
          <a:blip r:embed="rId3"/>
          <a:srcRect l="16022" r="16022"/>
          <a:stretch>
            <a:fillRect/>
          </a:stretch>
        </p:blipFill>
        <p:spPr>
          <a:xfrm>
            <a:off x="6946883" y="-243039"/>
            <a:ext cx="7696234" cy="7549613"/>
          </a:xfrm>
        </p:spPr>
      </p:pic>
      <p:sp>
        <p:nvSpPr>
          <p:cNvPr id="3" name="Title 2">
            <a:extLst>
              <a:ext uri="{FF2B5EF4-FFF2-40B4-BE49-F238E27FC236}">
                <a16:creationId xmlns:a16="http://schemas.microsoft.com/office/drawing/2014/main" id="{4E27F457-9411-4872-A903-C4FB7DB5578B}"/>
              </a:ext>
            </a:extLst>
          </p:cNvPr>
          <p:cNvSpPr>
            <a:spLocks noGrp="1"/>
          </p:cNvSpPr>
          <p:nvPr>
            <p:ph type="title"/>
          </p:nvPr>
        </p:nvSpPr>
        <p:spPr/>
        <p:txBody>
          <a:bodyPr/>
          <a:lstStyle/>
          <a:p>
            <a:r>
              <a:rPr lang="en-US" dirty="0"/>
              <a:t>Tea Time</a:t>
            </a:r>
            <a:endParaRPr lang="en-ZA" dirty="0"/>
          </a:p>
        </p:txBody>
      </p:sp>
      <p:sp>
        <p:nvSpPr>
          <p:cNvPr id="4" name="Content Placeholder 3">
            <a:extLst>
              <a:ext uri="{FF2B5EF4-FFF2-40B4-BE49-F238E27FC236}">
                <a16:creationId xmlns:a16="http://schemas.microsoft.com/office/drawing/2014/main" id="{9176E9C2-0FFE-4E92-8EE6-BC05007756EC}"/>
              </a:ext>
            </a:extLst>
          </p:cNvPr>
          <p:cNvSpPr>
            <a:spLocks noGrp="1"/>
          </p:cNvSpPr>
          <p:nvPr>
            <p:ph idx="1"/>
          </p:nvPr>
        </p:nvSpPr>
        <p:spPr/>
        <p:txBody>
          <a:bodyPr/>
          <a:lstStyle/>
          <a:p>
            <a:pPr marL="0" indent="0">
              <a:buNone/>
            </a:pPr>
            <a:r>
              <a:rPr lang="en-US" dirty="0">
                <a:solidFill>
                  <a:schemeClr val="accent1"/>
                </a:solidFill>
              </a:rPr>
              <a:t>Please be back in fifteen minutes, ready to play a game.</a:t>
            </a:r>
            <a:endParaRPr lang="en-ZA" dirty="0">
              <a:solidFill>
                <a:schemeClr val="accent1"/>
              </a:solidFill>
            </a:endParaRPr>
          </a:p>
        </p:txBody>
      </p:sp>
    </p:spTree>
    <p:extLst>
      <p:ext uri="{BB962C8B-B14F-4D97-AF65-F5344CB8AC3E}">
        <p14:creationId xmlns:p14="http://schemas.microsoft.com/office/powerpoint/2010/main" val="2132235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d9e981dc1f_1_45"/>
          <p:cNvSpPr txBox="1">
            <a:spLocks noGrp="1"/>
          </p:cNvSpPr>
          <p:nvPr>
            <p:ph type="title"/>
          </p:nvPr>
        </p:nvSpPr>
        <p:spPr>
          <a:xfrm>
            <a:off x="1397000" y="365128"/>
            <a:ext cx="9956700" cy="112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ZA" dirty="0"/>
              <a:t>PART TWO </a:t>
            </a:r>
            <a:endParaRPr dirty="0"/>
          </a:p>
        </p:txBody>
      </p:sp>
      <p:sp>
        <p:nvSpPr>
          <p:cNvPr id="211" name="Google Shape;211;gd9e981dc1f_1_45"/>
          <p:cNvSpPr txBox="1"/>
          <p:nvPr/>
        </p:nvSpPr>
        <p:spPr>
          <a:xfrm>
            <a:off x="5760875" y="187425"/>
            <a:ext cx="5424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ZA" sz="1800" b="1" i="0" u="none" strike="noStrike" cap="none">
                <a:solidFill>
                  <a:srgbClr val="000000"/>
                </a:solidFill>
                <a:latin typeface="Montserrat Medium"/>
                <a:ea typeface="Montserrat Medium"/>
                <a:cs typeface="Montserrat Medium"/>
                <a:sym typeface="Montserrat Medium"/>
              </a:rPr>
              <a:t>In this section we will cover the following </a:t>
            </a:r>
            <a:endParaRPr sz="1800" b="1" i="0" u="none" strike="noStrike" cap="none">
              <a:solidFill>
                <a:srgbClr val="000000"/>
              </a:solidFill>
              <a:latin typeface="Montserrat Medium"/>
              <a:ea typeface="Montserrat Medium"/>
              <a:cs typeface="Montserrat Medium"/>
              <a:sym typeface="Montserrat Medium"/>
            </a:endParaRPr>
          </a:p>
        </p:txBody>
      </p:sp>
      <p:sp>
        <p:nvSpPr>
          <p:cNvPr id="212" name="Google Shape;212;gd9e981dc1f_1_45"/>
          <p:cNvSpPr txBox="1">
            <a:spLocks noGrp="1"/>
          </p:cNvSpPr>
          <p:nvPr>
            <p:ph type="title"/>
          </p:nvPr>
        </p:nvSpPr>
        <p:spPr>
          <a:xfrm>
            <a:off x="1046825" y="2159921"/>
            <a:ext cx="4305900" cy="1125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5454"/>
              <a:buNone/>
            </a:pPr>
            <a:r>
              <a:rPr lang="en-ZA" dirty="0"/>
              <a:t>A Changing World</a:t>
            </a:r>
            <a:endParaRPr dirty="0"/>
          </a:p>
        </p:txBody>
      </p:sp>
      <p:sp>
        <p:nvSpPr>
          <p:cNvPr id="213" name="Google Shape;213;gd9e981dc1f_1_45"/>
          <p:cNvSpPr txBox="1"/>
          <p:nvPr/>
        </p:nvSpPr>
        <p:spPr>
          <a:xfrm>
            <a:off x="1147996" y="3959825"/>
            <a:ext cx="3759000" cy="1292631"/>
          </a:xfrm>
          <a:prstGeom prst="rect">
            <a:avLst/>
          </a:prstGeom>
          <a:noFill/>
          <a:ln>
            <a:noFill/>
          </a:ln>
        </p:spPr>
        <p:txBody>
          <a:bodyPr spcFirstLastPara="1" wrap="square" lIns="91425" tIns="91425" rIns="91425" bIns="91425" anchor="t" anchorCtr="0">
            <a:spAutoFit/>
          </a:bodyPr>
          <a:lstStyle/>
          <a:p>
            <a:pPr lvl="0" algn="ctr">
              <a:buClr>
                <a:srgbClr val="000000"/>
              </a:buClr>
              <a:buSzPts val="1800"/>
            </a:pPr>
            <a:r>
              <a:rPr lang="en-US" i="1" dirty="0">
                <a:solidFill>
                  <a:schemeClr val="accent2"/>
                </a:solidFill>
                <a:latin typeface="Montserrat Medium"/>
                <a:ea typeface="Montserrat Medium"/>
                <a:cs typeface="Montserrat Medium"/>
                <a:sym typeface="Montserrat Medium"/>
              </a:rPr>
              <a:t>In this first section we are going to look at a one of the most important aspects of the teacher’s role which is to have a growth mindset </a:t>
            </a:r>
            <a:endParaRPr sz="1800" b="0" i="1" u="none" strike="noStrike" cap="none" dirty="0">
              <a:solidFill>
                <a:schemeClr val="accent2"/>
              </a:solidFill>
              <a:latin typeface="Montserrat Medium"/>
              <a:ea typeface="Montserrat Medium"/>
              <a:cs typeface="Montserrat Medium"/>
              <a:sym typeface="Montserrat Medium"/>
            </a:endParaRPr>
          </a:p>
        </p:txBody>
      </p:sp>
      <p:grpSp>
        <p:nvGrpSpPr>
          <p:cNvPr id="214" name="Google Shape;214;gd9e981dc1f_1_45"/>
          <p:cNvGrpSpPr/>
          <p:nvPr/>
        </p:nvGrpSpPr>
        <p:grpSpPr>
          <a:xfrm>
            <a:off x="5544000" y="649125"/>
            <a:ext cx="6467374" cy="738633"/>
            <a:chOff x="5530326" y="857075"/>
            <a:chExt cx="6467374" cy="738633"/>
          </a:xfrm>
        </p:grpSpPr>
        <p:sp>
          <p:nvSpPr>
            <p:cNvPr id="215" name="Google Shape;215;gd9e981dc1f_1_45"/>
            <p:cNvSpPr txBox="1"/>
            <p:nvPr/>
          </p:nvSpPr>
          <p:spPr>
            <a:xfrm>
              <a:off x="6014500" y="857075"/>
              <a:ext cx="598320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A fixed versus a growth mindset </a:t>
              </a:r>
              <a:br>
                <a:rPr lang="en-US" dirty="0"/>
              </a:br>
              <a:endParaRPr sz="1800" b="0" i="0" u="none" strike="noStrike" cap="none" dirty="0">
                <a:solidFill>
                  <a:schemeClr val="dk1"/>
                </a:solidFill>
                <a:latin typeface="Montserrat Medium"/>
                <a:ea typeface="Montserrat Medium"/>
                <a:cs typeface="Montserrat Medium"/>
                <a:sym typeface="Montserrat Medium"/>
              </a:endParaRPr>
            </a:p>
          </p:txBody>
        </p:sp>
        <p:pic>
          <p:nvPicPr>
            <p:cNvPr id="216" name="Google Shape;216;gd9e981dc1f_1_45"/>
            <p:cNvPicPr preferRelativeResize="0"/>
            <p:nvPr/>
          </p:nvPicPr>
          <p:blipFill rotWithShape="1">
            <a:blip r:embed="rId3">
              <a:alphaModFix/>
            </a:blip>
            <a:srcRect/>
            <a:stretch/>
          </p:blipFill>
          <p:spPr>
            <a:xfrm>
              <a:off x="5530326" y="928788"/>
              <a:ext cx="484175" cy="434082"/>
            </a:xfrm>
            <a:prstGeom prst="rect">
              <a:avLst/>
            </a:prstGeom>
            <a:noFill/>
            <a:ln>
              <a:noFill/>
            </a:ln>
          </p:spPr>
        </p:pic>
      </p:grpSp>
      <p:grpSp>
        <p:nvGrpSpPr>
          <p:cNvPr id="217" name="Google Shape;217;gd9e981dc1f_1_45"/>
          <p:cNvGrpSpPr/>
          <p:nvPr/>
        </p:nvGrpSpPr>
        <p:grpSpPr>
          <a:xfrm>
            <a:off x="5544000" y="1282175"/>
            <a:ext cx="6385024" cy="586495"/>
            <a:chOff x="5530326" y="1490125"/>
            <a:chExt cx="6385024" cy="586495"/>
          </a:xfrm>
        </p:grpSpPr>
        <p:sp>
          <p:nvSpPr>
            <p:cNvPr id="218" name="Google Shape;218;gd9e981dc1f_1_45"/>
            <p:cNvSpPr txBox="1"/>
            <p:nvPr/>
          </p:nvSpPr>
          <p:spPr>
            <a:xfrm>
              <a:off x="6051550" y="1490125"/>
              <a:ext cx="58638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Montserrat Medium"/>
                  <a:ea typeface="Montserrat Medium"/>
                  <a:cs typeface="Montserrat Medium"/>
                  <a:sym typeface="Montserrat Medium"/>
                </a:rPr>
                <a:t>Growth mindset quiz</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19" name="Google Shape;219;gd9e981dc1f_1_45"/>
            <p:cNvPicPr preferRelativeResize="0"/>
            <p:nvPr/>
          </p:nvPicPr>
          <p:blipFill rotWithShape="1">
            <a:blip r:embed="rId3">
              <a:alphaModFix/>
            </a:blip>
            <a:srcRect/>
            <a:stretch/>
          </p:blipFill>
          <p:spPr>
            <a:xfrm>
              <a:off x="5530326" y="1642538"/>
              <a:ext cx="484175" cy="434082"/>
            </a:xfrm>
            <a:prstGeom prst="rect">
              <a:avLst/>
            </a:prstGeom>
            <a:noFill/>
            <a:ln>
              <a:noFill/>
            </a:ln>
          </p:spPr>
        </p:pic>
      </p:grpSp>
      <p:grpSp>
        <p:nvGrpSpPr>
          <p:cNvPr id="220" name="Google Shape;220;gd9e981dc1f_1_45"/>
          <p:cNvGrpSpPr/>
          <p:nvPr/>
        </p:nvGrpSpPr>
        <p:grpSpPr>
          <a:xfrm>
            <a:off x="5544000" y="2168013"/>
            <a:ext cx="6527074" cy="603107"/>
            <a:chOff x="5530326" y="2375963"/>
            <a:chExt cx="6527074" cy="603107"/>
          </a:xfrm>
        </p:grpSpPr>
        <p:sp>
          <p:nvSpPr>
            <p:cNvPr id="221" name="Google Shape;221;gd9e981dc1f_1_45"/>
            <p:cNvSpPr txBox="1"/>
            <p:nvPr/>
          </p:nvSpPr>
          <p:spPr>
            <a:xfrm>
              <a:off x="6074200" y="2375963"/>
              <a:ext cx="59832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Montserrat Medium"/>
                  <a:ea typeface="Montserrat Medium"/>
                  <a:cs typeface="Montserrat Medium"/>
                  <a:sym typeface="Montserrat Medium"/>
                </a:rPr>
                <a:t>The Circle of Influence versus the Circle of Concern</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22" name="Google Shape;222;gd9e981dc1f_1_45"/>
            <p:cNvPicPr preferRelativeResize="0"/>
            <p:nvPr/>
          </p:nvPicPr>
          <p:blipFill rotWithShape="1">
            <a:blip r:embed="rId3">
              <a:alphaModFix/>
            </a:blip>
            <a:srcRect/>
            <a:stretch/>
          </p:blipFill>
          <p:spPr>
            <a:xfrm>
              <a:off x="5530326" y="2544988"/>
              <a:ext cx="484175" cy="434082"/>
            </a:xfrm>
            <a:prstGeom prst="rect">
              <a:avLst/>
            </a:prstGeom>
            <a:noFill/>
            <a:ln>
              <a:noFill/>
            </a:ln>
          </p:spPr>
        </p:pic>
      </p:grpSp>
      <p:grpSp>
        <p:nvGrpSpPr>
          <p:cNvPr id="223" name="Google Shape;223;gd9e981dc1f_1_45"/>
          <p:cNvGrpSpPr/>
          <p:nvPr/>
        </p:nvGrpSpPr>
        <p:grpSpPr>
          <a:xfrm>
            <a:off x="5544000" y="2923818"/>
            <a:ext cx="6527074" cy="564127"/>
            <a:chOff x="5530326" y="3131768"/>
            <a:chExt cx="6527074" cy="564127"/>
          </a:xfrm>
        </p:grpSpPr>
        <p:sp>
          <p:nvSpPr>
            <p:cNvPr id="224" name="Google Shape;224;gd9e981dc1f_1_45"/>
            <p:cNvSpPr txBox="1"/>
            <p:nvPr/>
          </p:nvSpPr>
          <p:spPr>
            <a:xfrm>
              <a:off x="6074200" y="3131768"/>
              <a:ext cx="59832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How can teachers embrace change? </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25" name="Google Shape;225;gd9e981dc1f_1_45"/>
            <p:cNvPicPr preferRelativeResize="0"/>
            <p:nvPr/>
          </p:nvPicPr>
          <p:blipFill rotWithShape="1">
            <a:blip r:embed="rId3">
              <a:alphaModFix/>
            </a:blip>
            <a:srcRect/>
            <a:stretch/>
          </p:blipFill>
          <p:spPr>
            <a:xfrm>
              <a:off x="5530326" y="3261813"/>
              <a:ext cx="484175" cy="434082"/>
            </a:xfrm>
            <a:prstGeom prst="rect">
              <a:avLst/>
            </a:prstGeom>
            <a:noFill/>
            <a:ln>
              <a:noFill/>
            </a:ln>
          </p:spPr>
        </p:pic>
      </p:grpSp>
      <p:grpSp>
        <p:nvGrpSpPr>
          <p:cNvPr id="226" name="Google Shape;226;gd9e981dc1f_1_45"/>
          <p:cNvGrpSpPr/>
          <p:nvPr/>
        </p:nvGrpSpPr>
        <p:grpSpPr>
          <a:xfrm>
            <a:off x="5544000" y="3728975"/>
            <a:ext cx="6302674" cy="475795"/>
            <a:chOff x="5530326" y="3936925"/>
            <a:chExt cx="6302674" cy="475795"/>
          </a:xfrm>
        </p:grpSpPr>
        <p:sp>
          <p:nvSpPr>
            <p:cNvPr id="227" name="Google Shape;227;gd9e981dc1f_1_45"/>
            <p:cNvSpPr txBox="1"/>
            <p:nvPr/>
          </p:nvSpPr>
          <p:spPr>
            <a:xfrm>
              <a:off x="6133900" y="3936925"/>
              <a:ext cx="569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Teachers, how can we embrace change?</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28" name="Google Shape;228;gd9e981dc1f_1_45"/>
            <p:cNvPicPr preferRelativeResize="0"/>
            <p:nvPr/>
          </p:nvPicPr>
          <p:blipFill rotWithShape="1">
            <a:blip r:embed="rId3">
              <a:alphaModFix/>
            </a:blip>
            <a:srcRect/>
            <a:stretch/>
          </p:blipFill>
          <p:spPr>
            <a:xfrm>
              <a:off x="5530326" y="3978638"/>
              <a:ext cx="484175" cy="434082"/>
            </a:xfrm>
            <a:prstGeom prst="rect">
              <a:avLst/>
            </a:prstGeom>
            <a:noFill/>
            <a:ln>
              <a:noFill/>
            </a:ln>
          </p:spPr>
        </p:pic>
      </p:grpSp>
    </p:spTree>
    <p:extLst>
      <p:ext uri="{BB962C8B-B14F-4D97-AF65-F5344CB8AC3E}">
        <p14:creationId xmlns:p14="http://schemas.microsoft.com/office/powerpoint/2010/main" val="109576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2"/>
                                        </p:tgtEl>
                                        <p:attrNameLst>
                                          <p:attrName>style.visibility</p:attrName>
                                        </p:attrNameLst>
                                      </p:cBhvr>
                                      <p:to>
                                        <p:strVal val="visible"/>
                                      </p:to>
                                    </p:set>
                                    <p:anim calcmode="lin" valueType="num">
                                      <p:cBhvr additive="base">
                                        <p:cTn id="7" dur="1000"/>
                                        <p:tgtEl>
                                          <p:spTgt spid="21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13"/>
                                        </p:tgtEl>
                                        <p:attrNameLst>
                                          <p:attrName>style.visibility</p:attrName>
                                        </p:attrNameLst>
                                      </p:cBhvr>
                                      <p:to>
                                        <p:strVal val="visible"/>
                                      </p:to>
                                    </p:set>
                                    <p:anim calcmode="lin" valueType="num">
                                      <p:cBhvr additive="base">
                                        <p:cTn id="12" dur="1000"/>
                                        <p:tgtEl>
                                          <p:spTgt spid="213"/>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4"/>
                                        </p:tgtEl>
                                        <p:attrNameLst>
                                          <p:attrName>style.visibility</p:attrName>
                                        </p:attrNameLst>
                                      </p:cBhvr>
                                      <p:to>
                                        <p:strVal val="visible"/>
                                      </p:to>
                                    </p:set>
                                    <p:anim calcmode="lin" valueType="num">
                                      <p:cBhvr additive="base">
                                        <p:cTn id="17" dur="1000"/>
                                        <p:tgtEl>
                                          <p:spTgt spid="214"/>
                                        </p:tgtEl>
                                        <p:attrNameLst>
                                          <p:attrName>ppt_x</p:attrName>
                                        </p:attrNameLst>
                                      </p:cBhvr>
                                      <p:tavLst>
                                        <p:tav tm="0">
                                          <p:val>
                                            <p:strVal val="#ppt_x-1"/>
                                          </p:val>
                                        </p:tav>
                                        <p:tav tm="100000">
                                          <p:val>
                                            <p:strVal val="#ppt_x"/>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17"/>
                                        </p:tgtEl>
                                        <p:attrNameLst>
                                          <p:attrName>style.visibility</p:attrName>
                                        </p:attrNameLst>
                                      </p:cBhvr>
                                      <p:to>
                                        <p:strVal val="visible"/>
                                      </p:to>
                                    </p:set>
                                    <p:anim calcmode="lin" valueType="num">
                                      <p:cBhvr additive="base">
                                        <p:cTn id="22" dur="1000"/>
                                        <p:tgtEl>
                                          <p:spTgt spid="217"/>
                                        </p:tgtEl>
                                        <p:attrNameLst>
                                          <p:attrName>ppt_x</p:attrName>
                                        </p:attrNameLst>
                                      </p:cBhvr>
                                      <p:tavLst>
                                        <p:tav tm="0">
                                          <p:val>
                                            <p:strVal val="#ppt_x-1"/>
                                          </p:val>
                                        </p:tav>
                                        <p:tav tm="100000">
                                          <p:val>
                                            <p:strVal val="#ppt_x"/>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20"/>
                                        </p:tgtEl>
                                        <p:attrNameLst>
                                          <p:attrName>style.visibility</p:attrName>
                                        </p:attrNameLst>
                                      </p:cBhvr>
                                      <p:to>
                                        <p:strVal val="visible"/>
                                      </p:to>
                                    </p:set>
                                    <p:anim calcmode="lin" valueType="num">
                                      <p:cBhvr additive="base">
                                        <p:cTn id="27" dur="1000"/>
                                        <p:tgtEl>
                                          <p:spTgt spid="220"/>
                                        </p:tgtEl>
                                        <p:attrNameLst>
                                          <p:attrName>ppt_x</p:attrName>
                                        </p:attrNameLst>
                                      </p:cBhvr>
                                      <p:tavLst>
                                        <p:tav tm="0">
                                          <p:val>
                                            <p:strVal val="#ppt_x-1"/>
                                          </p:val>
                                        </p:tav>
                                        <p:tav tm="100000">
                                          <p:val>
                                            <p:strVal val="#ppt_x"/>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nodeType="clickEffect">
                                  <p:stCondLst>
                                    <p:cond delay="0"/>
                                  </p:stCondLst>
                                  <p:childTnLst>
                                    <p:set>
                                      <p:cBhvr>
                                        <p:cTn id="31" dur="1" fill="hold">
                                          <p:stCondLst>
                                            <p:cond delay="0"/>
                                          </p:stCondLst>
                                        </p:cTn>
                                        <p:tgtEl>
                                          <p:spTgt spid="223"/>
                                        </p:tgtEl>
                                        <p:attrNameLst>
                                          <p:attrName>style.visibility</p:attrName>
                                        </p:attrNameLst>
                                      </p:cBhvr>
                                      <p:to>
                                        <p:strVal val="visible"/>
                                      </p:to>
                                    </p:set>
                                    <p:anim calcmode="lin" valueType="num">
                                      <p:cBhvr additive="base">
                                        <p:cTn id="32" dur="1000"/>
                                        <p:tgtEl>
                                          <p:spTgt spid="223"/>
                                        </p:tgtEl>
                                        <p:attrNameLst>
                                          <p:attrName>ppt_x</p:attrName>
                                        </p:attrNameLst>
                                      </p:cBhvr>
                                      <p:tavLst>
                                        <p:tav tm="0">
                                          <p:val>
                                            <p:strVal val="#ppt_x-1"/>
                                          </p:val>
                                        </p:tav>
                                        <p:tav tm="100000">
                                          <p:val>
                                            <p:strVal val="#ppt_x"/>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6"/>
                                        </p:tgtEl>
                                        <p:attrNameLst>
                                          <p:attrName>style.visibility</p:attrName>
                                        </p:attrNameLst>
                                      </p:cBhvr>
                                      <p:to>
                                        <p:strVal val="visible"/>
                                      </p:to>
                                    </p:set>
                                    <p:anim calcmode="lin" valueType="num">
                                      <p:cBhvr additive="base">
                                        <p:cTn id="37" dur="1000"/>
                                        <p:tgtEl>
                                          <p:spTgt spid="22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8747-096E-4F20-B1E7-C4DE7560C665}"/>
              </a:ext>
            </a:extLst>
          </p:cNvPr>
          <p:cNvSpPr>
            <a:spLocks noGrp="1"/>
          </p:cNvSpPr>
          <p:nvPr>
            <p:ph type="title"/>
          </p:nvPr>
        </p:nvSpPr>
        <p:spPr/>
        <p:txBody>
          <a:bodyPr>
            <a:normAutofit fontScale="90000"/>
          </a:bodyPr>
          <a:lstStyle/>
          <a:p>
            <a:r>
              <a:rPr lang="en-US" b="1" dirty="0"/>
              <a:t>A fixed versus a growth mindset </a:t>
            </a:r>
            <a:br>
              <a:rPr lang="en-US" b="1" dirty="0"/>
            </a:br>
            <a:endParaRPr lang="en-ZA" dirty="0"/>
          </a:p>
        </p:txBody>
      </p:sp>
      <p:pic>
        <p:nvPicPr>
          <p:cNvPr id="5122" name="Picture 2" descr="See the source image">
            <a:extLst>
              <a:ext uri="{FF2B5EF4-FFF2-40B4-BE49-F238E27FC236}">
                <a16:creationId xmlns:a16="http://schemas.microsoft.com/office/drawing/2014/main" id="{181523CF-A723-47C5-8947-B240CD458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381" y="1117825"/>
            <a:ext cx="10117238" cy="5311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839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83E21-1329-4B6F-A9E5-723FCE05D244}"/>
              </a:ext>
            </a:extLst>
          </p:cNvPr>
          <p:cNvSpPr>
            <a:spLocks noGrp="1"/>
          </p:cNvSpPr>
          <p:nvPr>
            <p:ph type="title"/>
          </p:nvPr>
        </p:nvSpPr>
        <p:spPr>
          <a:xfrm>
            <a:off x="1223380" y="42280"/>
            <a:ext cx="9956799" cy="1125006"/>
          </a:xfrm>
        </p:spPr>
        <p:txBody>
          <a:bodyPr/>
          <a:lstStyle/>
          <a:p>
            <a:r>
              <a:rPr lang="en-US" dirty="0"/>
              <a:t>Programme</a:t>
            </a:r>
            <a:endParaRPr lang="en-ZA" dirty="0"/>
          </a:p>
        </p:txBody>
      </p:sp>
      <p:graphicFrame>
        <p:nvGraphicFramePr>
          <p:cNvPr id="4" name="Table 4">
            <a:extLst>
              <a:ext uri="{FF2B5EF4-FFF2-40B4-BE49-F238E27FC236}">
                <a16:creationId xmlns:a16="http://schemas.microsoft.com/office/drawing/2014/main" id="{9F9066E9-4E76-4405-9D0A-0BC87FF07941}"/>
              </a:ext>
            </a:extLst>
          </p:cNvPr>
          <p:cNvGraphicFramePr>
            <a:graphicFrameLocks noGrp="1"/>
          </p:cNvGraphicFramePr>
          <p:nvPr>
            <p:ph type="tbl" sz="quarter" idx="13"/>
            <p:extLst>
              <p:ext uri="{D42A27DB-BD31-4B8C-83A1-F6EECF244321}">
                <p14:modId xmlns:p14="http://schemas.microsoft.com/office/powerpoint/2010/main" val="1351079057"/>
              </p:ext>
            </p:extLst>
          </p:nvPr>
        </p:nvGraphicFramePr>
        <p:xfrm>
          <a:off x="1289290" y="1056351"/>
          <a:ext cx="9956799" cy="5562600"/>
        </p:xfrm>
        <a:graphic>
          <a:graphicData uri="http://schemas.openxmlformats.org/drawingml/2006/table">
            <a:tbl>
              <a:tblPr firstRow="1" bandRow="1">
                <a:tableStyleId>{5C22544A-7EE6-4342-B048-85BDC9FD1C3A}</a:tableStyleId>
              </a:tblPr>
              <a:tblGrid>
                <a:gridCol w="1149431">
                  <a:extLst>
                    <a:ext uri="{9D8B030D-6E8A-4147-A177-3AD203B41FA5}">
                      <a16:colId xmlns:a16="http://schemas.microsoft.com/office/drawing/2014/main" val="621546816"/>
                    </a:ext>
                  </a:extLst>
                </a:gridCol>
                <a:gridCol w="1134319">
                  <a:extLst>
                    <a:ext uri="{9D8B030D-6E8A-4147-A177-3AD203B41FA5}">
                      <a16:colId xmlns:a16="http://schemas.microsoft.com/office/drawing/2014/main" val="1542329480"/>
                    </a:ext>
                  </a:extLst>
                </a:gridCol>
                <a:gridCol w="7673049">
                  <a:extLst>
                    <a:ext uri="{9D8B030D-6E8A-4147-A177-3AD203B41FA5}">
                      <a16:colId xmlns:a16="http://schemas.microsoft.com/office/drawing/2014/main" val="3654467049"/>
                    </a:ext>
                  </a:extLst>
                </a:gridCol>
              </a:tblGrid>
              <a:tr h="370840">
                <a:tc>
                  <a:txBody>
                    <a:bodyPr/>
                    <a:lstStyle/>
                    <a:p>
                      <a:r>
                        <a:rPr lang="en-GB" dirty="0">
                          <a:latin typeface="Montserrat" pitchFamily="2" charset="77"/>
                        </a:rPr>
                        <a:t>TIME</a:t>
                      </a:r>
                    </a:p>
                  </a:txBody>
                  <a:tcPr/>
                </a:tc>
                <a:tc>
                  <a:txBody>
                    <a:bodyPr/>
                    <a:lstStyle/>
                    <a:p>
                      <a:r>
                        <a:rPr lang="en-GB" dirty="0">
                          <a:latin typeface="Montserrat" pitchFamily="2" charset="77"/>
                        </a:rPr>
                        <a:t>Min</a:t>
                      </a:r>
                    </a:p>
                  </a:txBody>
                  <a:tcPr/>
                </a:tc>
                <a:tc>
                  <a:txBody>
                    <a:bodyPr/>
                    <a:lstStyle/>
                    <a:p>
                      <a:r>
                        <a:rPr lang="en-GB" dirty="0">
                          <a:latin typeface="Montserrat" pitchFamily="2" charset="77"/>
                        </a:rPr>
                        <a:t>ITEM</a:t>
                      </a:r>
                    </a:p>
                  </a:txBody>
                  <a:tcPr/>
                </a:tc>
                <a:extLst>
                  <a:ext uri="{0D108BD9-81ED-4DB2-BD59-A6C34878D82A}">
                    <a16:rowId xmlns:a16="http://schemas.microsoft.com/office/drawing/2014/main" val="2642767893"/>
                  </a:ext>
                </a:extLst>
              </a:tr>
              <a:tr h="370840">
                <a:tc>
                  <a:txBody>
                    <a:bodyPr/>
                    <a:lstStyle/>
                    <a:p>
                      <a:pPr algn="ctr" rtl="0" fontAlgn="t">
                        <a:spcBef>
                          <a:spcPts val="0"/>
                        </a:spcBef>
                        <a:spcAft>
                          <a:spcPts val="0"/>
                        </a:spcAft>
                      </a:pPr>
                      <a:r>
                        <a:rPr lang="en-ZA" sz="1100" b="1" i="0" u="none" strike="noStrike" dirty="0">
                          <a:solidFill>
                            <a:srgbClr val="000000"/>
                          </a:solidFill>
                          <a:effectLst/>
                          <a:latin typeface="Montserrat Medium" panose="00000600000000000000" pitchFamily="2" charset="0"/>
                        </a:rPr>
                        <a:t>E.g. Time</a:t>
                      </a:r>
                      <a:endParaRPr lang="en-ZA" sz="1100" dirty="0">
                        <a:effectLst/>
                        <a:latin typeface="Montserrat Medium" panose="00000600000000000000" pitchFamily="2" charset="0"/>
                      </a:endParaRPr>
                    </a:p>
                  </a:txBody>
                  <a:tcPr marL="68580" marR="68580"/>
                </a:tc>
                <a:tc>
                  <a:txBody>
                    <a:bodyPr/>
                    <a:lstStyle/>
                    <a:p>
                      <a:pPr algn="ctr" rtl="0" fontAlgn="t">
                        <a:spcBef>
                          <a:spcPts val="0"/>
                        </a:spcBef>
                        <a:spcAft>
                          <a:spcPts val="0"/>
                        </a:spcAft>
                      </a:pPr>
                      <a:r>
                        <a:rPr lang="en-ZA" sz="1100" b="1" i="0" u="none" strike="noStrike" dirty="0">
                          <a:solidFill>
                            <a:srgbClr val="000000"/>
                          </a:solidFill>
                          <a:effectLst/>
                          <a:latin typeface="Montserrat Medium" panose="00000600000000000000" pitchFamily="2" charset="0"/>
                        </a:rPr>
                        <a:t>TIME NEEDED</a:t>
                      </a:r>
                      <a:endParaRPr lang="en-ZA" sz="1100" dirty="0">
                        <a:effectLst/>
                        <a:latin typeface="Montserrat Medium" panose="00000600000000000000" pitchFamily="2" charset="0"/>
                      </a:endParaRPr>
                    </a:p>
                  </a:txBody>
                  <a:tcPr marL="68580" marR="68580"/>
                </a:tc>
                <a:tc>
                  <a:txBody>
                    <a:bodyPr/>
                    <a:lstStyle/>
                    <a:p>
                      <a:pPr algn="ctr" rtl="0" fontAlgn="t">
                        <a:spcBef>
                          <a:spcPts val="0"/>
                        </a:spcBef>
                        <a:spcAft>
                          <a:spcPts val="0"/>
                        </a:spcAft>
                      </a:pPr>
                      <a:r>
                        <a:rPr lang="en-ZA" sz="1100" b="1" i="0" u="none" strike="noStrike" dirty="0">
                          <a:solidFill>
                            <a:srgbClr val="000000"/>
                          </a:solidFill>
                          <a:effectLst/>
                          <a:latin typeface="Montserrat Medium" panose="00000600000000000000" pitchFamily="2" charset="0"/>
                        </a:rPr>
                        <a:t>Item</a:t>
                      </a:r>
                      <a:endParaRPr lang="en-ZA" sz="1100" b="1" dirty="0">
                        <a:effectLst/>
                        <a:latin typeface="Montserrat Medium" panose="00000600000000000000" pitchFamily="2" charset="0"/>
                      </a:endParaRPr>
                    </a:p>
                  </a:txBody>
                  <a:tcPr marL="68580" marR="68580"/>
                </a:tc>
                <a:extLst>
                  <a:ext uri="{0D108BD9-81ED-4DB2-BD59-A6C34878D82A}">
                    <a16:rowId xmlns:a16="http://schemas.microsoft.com/office/drawing/2014/main" val="3862053930"/>
                  </a:ext>
                </a:extLst>
              </a:tr>
              <a:tr h="370840">
                <a:tc>
                  <a:txBody>
                    <a:bodyPr/>
                    <a:lstStyle/>
                    <a:p>
                      <a:r>
                        <a:rPr lang="en-US" sz="1200" dirty="0">
                          <a:latin typeface="Montserat medium"/>
                        </a:rPr>
                        <a:t>08h00 – 08h20</a:t>
                      </a:r>
                      <a:endParaRPr lang="en-ZA" sz="1200" dirty="0">
                        <a:latin typeface="Montserat medium"/>
                      </a:endParaRPr>
                    </a:p>
                  </a:txBody>
                  <a:tcPr/>
                </a:tc>
                <a:tc>
                  <a:txBody>
                    <a:bodyPr/>
                    <a:lstStyle/>
                    <a:p>
                      <a:r>
                        <a:rPr lang="en-US" sz="1200" dirty="0">
                          <a:latin typeface="Montserat medium"/>
                        </a:rPr>
                        <a:t>20 min</a:t>
                      </a:r>
                      <a:endParaRPr lang="en-ZA" sz="1200" dirty="0">
                        <a:latin typeface="Montserat medium"/>
                      </a:endParaRPr>
                    </a:p>
                  </a:txBody>
                  <a:tcPr/>
                </a:tc>
                <a:tc>
                  <a:txBody>
                    <a:bodyPr/>
                    <a:lstStyle/>
                    <a:p>
                      <a:r>
                        <a:rPr lang="en-US" sz="1200" dirty="0">
                          <a:latin typeface="Montserat medium"/>
                        </a:rPr>
                        <a:t>Welcome and introductions</a:t>
                      </a:r>
                      <a:endParaRPr lang="en-ZA" sz="1200" dirty="0">
                        <a:latin typeface="Montserat medium"/>
                      </a:endParaRPr>
                    </a:p>
                  </a:txBody>
                  <a:tcPr/>
                </a:tc>
                <a:extLst>
                  <a:ext uri="{0D108BD9-81ED-4DB2-BD59-A6C34878D82A}">
                    <a16:rowId xmlns:a16="http://schemas.microsoft.com/office/drawing/2014/main" val="3217944042"/>
                  </a:ext>
                </a:extLst>
              </a:tr>
              <a:tr h="370840">
                <a:tc>
                  <a:txBody>
                    <a:bodyPr/>
                    <a:lstStyle/>
                    <a:p>
                      <a:r>
                        <a:rPr lang="en-US" sz="1200" dirty="0">
                          <a:latin typeface="Montserat medium"/>
                        </a:rPr>
                        <a:t>08h20 – 08h40</a:t>
                      </a:r>
                      <a:endParaRPr lang="en-ZA" sz="1200" dirty="0">
                        <a:latin typeface="Montserat medium"/>
                      </a:endParaRPr>
                    </a:p>
                  </a:txBody>
                  <a:tcPr/>
                </a:tc>
                <a:tc>
                  <a:txBody>
                    <a:bodyPr/>
                    <a:lstStyle/>
                    <a:p>
                      <a:r>
                        <a:rPr lang="en-US" sz="1200" dirty="0">
                          <a:latin typeface="Montserat medium"/>
                        </a:rPr>
                        <a:t>20 min</a:t>
                      </a:r>
                      <a:endParaRPr lang="en-ZA" sz="1200" dirty="0">
                        <a:latin typeface="Montserat medium"/>
                      </a:endParaRPr>
                    </a:p>
                  </a:txBody>
                  <a:tcPr/>
                </a:tc>
                <a:tc>
                  <a:txBody>
                    <a:bodyPr/>
                    <a:lstStyle/>
                    <a:p>
                      <a:r>
                        <a:rPr lang="en-US" sz="1200" dirty="0">
                          <a:latin typeface="Montserat medium"/>
                        </a:rPr>
                        <a:t>Ice-Breaker</a:t>
                      </a:r>
                      <a:endParaRPr lang="en-ZA" sz="1200" dirty="0">
                        <a:latin typeface="Montserat medium"/>
                      </a:endParaRPr>
                    </a:p>
                  </a:txBody>
                  <a:tcPr/>
                </a:tc>
                <a:extLst>
                  <a:ext uri="{0D108BD9-81ED-4DB2-BD59-A6C34878D82A}">
                    <a16:rowId xmlns:a16="http://schemas.microsoft.com/office/drawing/2014/main" val="2118138300"/>
                  </a:ext>
                </a:extLst>
              </a:tr>
              <a:tr h="370840">
                <a:tc>
                  <a:txBody>
                    <a:bodyPr/>
                    <a:lstStyle/>
                    <a:p>
                      <a:r>
                        <a:rPr lang="en-US" sz="1200" dirty="0">
                          <a:latin typeface="Montserat medium"/>
                        </a:rPr>
                        <a:t>08h40 – 09h05</a:t>
                      </a:r>
                      <a:endParaRPr lang="en-ZA" sz="1200" dirty="0">
                        <a:latin typeface="Montserat medium"/>
                      </a:endParaRPr>
                    </a:p>
                  </a:txBody>
                  <a:tcPr/>
                </a:tc>
                <a:tc>
                  <a:txBody>
                    <a:bodyPr/>
                    <a:lstStyle/>
                    <a:p>
                      <a:r>
                        <a:rPr lang="en-US" sz="1200" dirty="0">
                          <a:latin typeface="Montserat medium"/>
                        </a:rPr>
                        <a:t>25 min</a:t>
                      </a:r>
                      <a:endParaRPr lang="en-ZA" sz="1200" dirty="0">
                        <a:latin typeface="Montserat medium"/>
                      </a:endParaRPr>
                    </a:p>
                  </a:txBody>
                  <a:tcPr/>
                </a:tc>
                <a:tc>
                  <a:txBody>
                    <a:bodyPr/>
                    <a:lstStyle/>
                    <a:p>
                      <a:r>
                        <a:rPr lang="en-US" sz="1200" dirty="0">
                          <a:latin typeface="Montserat medium"/>
                        </a:rPr>
                        <a:t>Part One</a:t>
                      </a:r>
                      <a:endParaRPr lang="en-ZA" sz="1200" dirty="0">
                        <a:latin typeface="Montserat medium"/>
                      </a:endParaRPr>
                    </a:p>
                  </a:txBody>
                  <a:tcPr/>
                </a:tc>
                <a:extLst>
                  <a:ext uri="{0D108BD9-81ED-4DB2-BD59-A6C34878D82A}">
                    <a16:rowId xmlns:a16="http://schemas.microsoft.com/office/drawing/2014/main" val="2230846241"/>
                  </a:ext>
                </a:extLst>
              </a:tr>
              <a:tr h="370840">
                <a:tc>
                  <a:txBody>
                    <a:bodyPr/>
                    <a:lstStyle/>
                    <a:p>
                      <a:r>
                        <a:rPr lang="en-US" sz="1200" dirty="0">
                          <a:latin typeface="Montserat medium"/>
                        </a:rPr>
                        <a:t>09h05 – 09h30</a:t>
                      </a:r>
                      <a:endParaRPr lang="en-ZA" sz="1200" dirty="0">
                        <a:latin typeface="Montserat medium"/>
                      </a:endParaRPr>
                    </a:p>
                  </a:txBody>
                  <a:tcPr/>
                </a:tc>
                <a:tc>
                  <a:txBody>
                    <a:bodyPr/>
                    <a:lstStyle/>
                    <a:p>
                      <a:r>
                        <a:rPr lang="en-US" sz="1200" dirty="0">
                          <a:latin typeface="Montserat medium"/>
                        </a:rPr>
                        <a:t>15 min</a:t>
                      </a:r>
                      <a:endParaRPr lang="en-ZA" sz="1200" dirty="0">
                        <a:latin typeface="Montserat medium"/>
                      </a:endParaRPr>
                    </a:p>
                  </a:txBody>
                  <a:tcPr/>
                </a:tc>
                <a:tc>
                  <a:txBody>
                    <a:bodyPr/>
                    <a:lstStyle/>
                    <a:p>
                      <a:r>
                        <a:rPr lang="en-US" sz="1200" dirty="0">
                          <a:latin typeface="Montserat medium"/>
                        </a:rPr>
                        <a:t>BREAK</a:t>
                      </a:r>
                      <a:endParaRPr lang="en-ZA" sz="1200" dirty="0">
                        <a:latin typeface="Montserat medium"/>
                      </a:endParaRPr>
                    </a:p>
                  </a:txBody>
                  <a:tcPr/>
                </a:tc>
                <a:extLst>
                  <a:ext uri="{0D108BD9-81ED-4DB2-BD59-A6C34878D82A}">
                    <a16:rowId xmlns:a16="http://schemas.microsoft.com/office/drawing/2014/main" val="472256118"/>
                  </a:ext>
                </a:extLst>
              </a:tr>
              <a:tr h="370840">
                <a:tc>
                  <a:txBody>
                    <a:bodyPr/>
                    <a:lstStyle/>
                    <a:p>
                      <a:r>
                        <a:rPr lang="en-US" sz="1200" dirty="0">
                          <a:latin typeface="Montserat medium"/>
                        </a:rPr>
                        <a:t>09h30 – 10h00</a:t>
                      </a:r>
                      <a:endParaRPr lang="en-ZA" sz="1200" dirty="0">
                        <a:latin typeface="Montserat medium"/>
                      </a:endParaRPr>
                    </a:p>
                  </a:txBody>
                  <a:tcPr/>
                </a:tc>
                <a:tc>
                  <a:txBody>
                    <a:bodyPr/>
                    <a:lstStyle/>
                    <a:p>
                      <a:r>
                        <a:rPr lang="en-US" sz="1200" dirty="0">
                          <a:latin typeface="Montserat medium"/>
                        </a:rPr>
                        <a:t>30 min</a:t>
                      </a:r>
                      <a:endParaRPr lang="en-ZA" sz="1200" dirty="0">
                        <a:latin typeface="Montserat medium"/>
                      </a:endParaRPr>
                    </a:p>
                  </a:txBody>
                  <a:tcPr/>
                </a:tc>
                <a:tc>
                  <a:txBody>
                    <a:bodyPr/>
                    <a:lstStyle/>
                    <a:p>
                      <a:r>
                        <a:rPr lang="en-US" sz="1200" dirty="0">
                          <a:latin typeface="Montserat medium"/>
                        </a:rPr>
                        <a:t>Part Two</a:t>
                      </a:r>
                      <a:endParaRPr lang="en-ZA" sz="1200" dirty="0">
                        <a:latin typeface="Montserat medium"/>
                      </a:endParaRPr>
                    </a:p>
                  </a:txBody>
                  <a:tcPr/>
                </a:tc>
                <a:extLst>
                  <a:ext uri="{0D108BD9-81ED-4DB2-BD59-A6C34878D82A}">
                    <a16:rowId xmlns:a16="http://schemas.microsoft.com/office/drawing/2014/main" val="3338744725"/>
                  </a:ext>
                </a:extLst>
              </a:tr>
              <a:tr h="370840">
                <a:tc>
                  <a:txBody>
                    <a:bodyPr/>
                    <a:lstStyle/>
                    <a:p>
                      <a:r>
                        <a:rPr lang="en-US" sz="1200" dirty="0">
                          <a:latin typeface="Montserat medium"/>
                        </a:rPr>
                        <a:t>10h00 – 10h15</a:t>
                      </a:r>
                      <a:endParaRPr lang="en-ZA" sz="1200" dirty="0">
                        <a:latin typeface="Montserat medium"/>
                      </a:endParaRPr>
                    </a:p>
                  </a:txBody>
                  <a:tcPr/>
                </a:tc>
                <a:tc>
                  <a:txBody>
                    <a:bodyPr/>
                    <a:lstStyle/>
                    <a:p>
                      <a:r>
                        <a:rPr lang="en-US" sz="1200" dirty="0">
                          <a:latin typeface="Montserat medium"/>
                        </a:rPr>
                        <a:t>15 min</a:t>
                      </a:r>
                      <a:endParaRPr lang="en-ZA" sz="1200" dirty="0">
                        <a:latin typeface="Montserat medium"/>
                      </a:endParaRPr>
                    </a:p>
                  </a:txBody>
                  <a:tcPr/>
                </a:tc>
                <a:tc>
                  <a:txBody>
                    <a:bodyPr/>
                    <a:lstStyle/>
                    <a:p>
                      <a:r>
                        <a:rPr lang="en-US" sz="1200" dirty="0">
                          <a:latin typeface="Montserat medium"/>
                        </a:rPr>
                        <a:t>Q &amp; A</a:t>
                      </a:r>
                      <a:endParaRPr lang="en-ZA" sz="1200" dirty="0">
                        <a:latin typeface="Montserat medium"/>
                      </a:endParaRPr>
                    </a:p>
                  </a:txBody>
                  <a:tcPr/>
                </a:tc>
                <a:extLst>
                  <a:ext uri="{0D108BD9-81ED-4DB2-BD59-A6C34878D82A}">
                    <a16:rowId xmlns:a16="http://schemas.microsoft.com/office/drawing/2014/main" val="2687808947"/>
                  </a:ext>
                </a:extLst>
              </a:tr>
              <a:tr h="2595880">
                <a:tc gridSpan="3">
                  <a:txBody>
                    <a:bodyPr/>
                    <a:lstStyle/>
                    <a:p>
                      <a:endParaRPr lang="en-ZA" sz="1200" dirty="0">
                        <a:latin typeface="Montserat medium"/>
                      </a:endParaRPr>
                    </a:p>
                  </a:txBody>
                  <a:tcPr/>
                </a:tc>
                <a:tc hMerge="1">
                  <a:txBody>
                    <a:bodyPr/>
                    <a:lstStyle/>
                    <a:p>
                      <a:endParaRPr lang="en-ZA" sz="1200">
                        <a:latin typeface="Montserat medium"/>
                      </a:endParaRPr>
                    </a:p>
                  </a:txBody>
                  <a:tcPr/>
                </a:tc>
                <a:tc hMerge="1">
                  <a:txBody>
                    <a:bodyPr/>
                    <a:lstStyle/>
                    <a:p>
                      <a:endParaRPr lang="en-ZA" sz="1200" dirty="0">
                        <a:latin typeface="Montserat medium"/>
                      </a:endParaRPr>
                    </a:p>
                  </a:txBody>
                  <a:tcPr/>
                </a:tc>
                <a:extLst>
                  <a:ext uri="{0D108BD9-81ED-4DB2-BD59-A6C34878D82A}">
                    <a16:rowId xmlns:a16="http://schemas.microsoft.com/office/drawing/2014/main" val="3391483114"/>
                  </a:ext>
                </a:extLst>
              </a:tr>
            </a:tbl>
          </a:graphicData>
        </a:graphic>
      </p:graphicFrame>
    </p:spTree>
    <p:extLst>
      <p:ext uri="{BB962C8B-B14F-4D97-AF65-F5344CB8AC3E}">
        <p14:creationId xmlns:p14="http://schemas.microsoft.com/office/powerpoint/2010/main" val="2449876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906FC-944F-47AF-97D3-B23044ABFB3E}"/>
              </a:ext>
            </a:extLst>
          </p:cNvPr>
          <p:cNvSpPr>
            <a:spLocks noGrp="1"/>
          </p:cNvSpPr>
          <p:nvPr>
            <p:ph type="title"/>
          </p:nvPr>
        </p:nvSpPr>
        <p:spPr/>
        <p:txBody>
          <a:bodyPr/>
          <a:lstStyle/>
          <a:p>
            <a:r>
              <a:rPr lang="en-US" dirty="0"/>
              <a:t>Growth mindset quiz</a:t>
            </a:r>
            <a:endParaRPr lang="en-ZA" dirty="0"/>
          </a:p>
        </p:txBody>
      </p:sp>
      <p:sp>
        <p:nvSpPr>
          <p:cNvPr id="4" name="Content Placeholder 3">
            <a:extLst>
              <a:ext uri="{FF2B5EF4-FFF2-40B4-BE49-F238E27FC236}">
                <a16:creationId xmlns:a16="http://schemas.microsoft.com/office/drawing/2014/main" id="{E0A10C85-6925-45BF-9D6E-C204AEEE294F}"/>
              </a:ext>
            </a:extLst>
          </p:cNvPr>
          <p:cNvSpPr txBox="1">
            <a:spLocks/>
          </p:cNvSpPr>
          <p:nvPr/>
        </p:nvSpPr>
        <p:spPr>
          <a:xfrm>
            <a:off x="1507787" y="1896894"/>
            <a:ext cx="4465630" cy="35902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accent1"/>
                </a:solidFill>
              </a:rPr>
              <a:t>In the chat you will find the link to an online quiz.  </a:t>
            </a:r>
          </a:p>
          <a:p>
            <a:pPr marL="0" indent="0">
              <a:buNone/>
            </a:pPr>
            <a:r>
              <a:rPr lang="en-US" dirty="0">
                <a:solidFill>
                  <a:schemeClr val="accent1"/>
                </a:solidFill>
              </a:rPr>
              <a:t>You can do it on your phone or computer. </a:t>
            </a:r>
          </a:p>
          <a:p>
            <a:pPr marL="0" indent="0">
              <a:buNone/>
            </a:pPr>
            <a:r>
              <a:rPr lang="en-US" dirty="0">
                <a:solidFill>
                  <a:schemeClr val="accent1"/>
                </a:solidFill>
              </a:rPr>
              <a:t> We will call you back in ten minutes.</a:t>
            </a:r>
            <a:endParaRPr lang="en-ZA" dirty="0">
              <a:solidFill>
                <a:schemeClr val="accent1"/>
              </a:solidFill>
            </a:endParaRPr>
          </a:p>
        </p:txBody>
      </p:sp>
      <p:pic>
        <p:nvPicPr>
          <p:cNvPr id="6" name="Picture 5" descr="Icon&#10;&#10;Description automatically generated with medium confidence">
            <a:extLst>
              <a:ext uri="{FF2B5EF4-FFF2-40B4-BE49-F238E27FC236}">
                <a16:creationId xmlns:a16="http://schemas.microsoft.com/office/drawing/2014/main" id="{156B29B7-C22C-48A7-BCFE-0E4092CE178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5446644" y="783119"/>
            <a:ext cx="7602530" cy="4704066"/>
          </a:xfrm>
          <a:prstGeom prst="rect">
            <a:avLst/>
          </a:prstGeom>
        </p:spPr>
      </p:pic>
      <p:sp>
        <p:nvSpPr>
          <p:cNvPr id="7" name="Rectangle 6">
            <a:extLst>
              <a:ext uri="{FF2B5EF4-FFF2-40B4-BE49-F238E27FC236}">
                <a16:creationId xmlns:a16="http://schemas.microsoft.com/office/drawing/2014/main" id="{A891894B-168B-4B93-BE48-C0F02A0B5453}"/>
              </a:ext>
            </a:extLst>
          </p:cNvPr>
          <p:cNvSpPr/>
          <p:nvPr/>
        </p:nvSpPr>
        <p:spPr>
          <a:xfrm>
            <a:off x="7504043" y="1370815"/>
            <a:ext cx="3935896" cy="4234855"/>
          </a:xfrm>
          <a:prstGeom prst="rect">
            <a:avLst/>
          </a:prstGeom>
          <a:solidFill>
            <a:srgbClr val="FFFFFF">
              <a:alpha val="4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2464934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butterfly on a flower&#10;&#10;Description automatically generated">
            <a:extLst>
              <a:ext uri="{FF2B5EF4-FFF2-40B4-BE49-F238E27FC236}">
                <a16:creationId xmlns:a16="http://schemas.microsoft.com/office/drawing/2014/main" id="{35D450DC-9A72-47FC-9CB7-60A83E00A489}"/>
              </a:ext>
            </a:extLst>
          </p:cNvPr>
          <p:cNvPicPr>
            <a:picLocks noGrp="1" noChangeAspect="1"/>
          </p:cNvPicPr>
          <p:nvPr>
            <p:ph type="pic" sz="quarter" idx="13"/>
          </p:nvPr>
        </p:nvPicPr>
        <p:blipFill>
          <a:blip r:embed="rId3"/>
          <a:srcRect l="16022" r="16022"/>
          <a:stretch>
            <a:fillRect/>
          </a:stretch>
        </p:blipFill>
        <p:spPr>
          <a:xfrm>
            <a:off x="6719976" y="-554324"/>
            <a:ext cx="7696234" cy="7549613"/>
          </a:xfrm>
        </p:spPr>
      </p:pic>
      <p:sp>
        <p:nvSpPr>
          <p:cNvPr id="3" name="Title 2">
            <a:extLst>
              <a:ext uri="{FF2B5EF4-FFF2-40B4-BE49-F238E27FC236}">
                <a16:creationId xmlns:a16="http://schemas.microsoft.com/office/drawing/2014/main" id="{BFF40264-DDA6-4F2B-875C-826C31623A3E}"/>
              </a:ext>
            </a:extLst>
          </p:cNvPr>
          <p:cNvSpPr>
            <a:spLocks noGrp="1"/>
          </p:cNvSpPr>
          <p:nvPr>
            <p:ph type="title"/>
          </p:nvPr>
        </p:nvSpPr>
        <p:spPr/>
        <p:txBody>
          <a:bodyPr/>
          <a:lstStyle/>
          <a:p>
            <a:r>
              <a:rPr lang="en-US" dirty="0"/>
              <a:t>My growth mindset</a:t>
            </a:r>
            <a:endParaRPr lang="en-ZA" dirty="0"/>
          </a:p>
        </p:txBody>
      </p:sp>
      <p:sp>
        <p:nvSpPr>
          <p:cNvPr id="4" name="Content Placeholder 3">
            <a:extLst>
              <a:ext uri="{FF2B5EF4-FFF2-40B4-BE49-F238E27FC236}">
                <a16:creationId xmlns:a16="http://schemas.microsoft.com/office/drawing/2014/main" id="{2D921477-3E57-46E3-831C-77AAA2B98C5C}"/>
              </a:ext>
            </a:extLst>
          </p:cNvPr>
          <p:cNvSpPr>
            <a:spLocks noGrp="1"/>
          </p:cNvSpPr>
          <p:nvPr>
            <p:ph idx="1"/>
          </p:nvPr>
        </p:nvSpPr>
        <p:spPr/>
        <p:txBody>
          <a:bodyPr/>
          <a:lstStyle/>
          <a:p>
            <a:r>
              <a:rPr lang="en-US" dirty="0">
                <a:solidFill>
                  <a:schemeClr val="accent1"/>
                </a:solidFill>
              </a:rPr>
              <a:t>How do you feel about your score?</a:t>
            </a:r>
          </a:p>
          <a:p>
            <a:r>
              <a:rPr lang="en-US" dirty="0">
                <a:solidFill>
                  <a:schemeClr val="accent1"/>
                </a:solidFill>
              </a:rPr>
              <a:t>Please share your thoughts in the chat.</a:t>
            </a:r>
          </a:p>
          <a:p>
            <a:r>
              <a:rPr lang="en-US" dirty="0">
                <a:solidFill>
                  <a:schemeClr val="accent1"/>
                </a:solidFill>
              </a:rPr>
              <a:t>What have you learnt about yourself?</a:t>
            </a:r>
          </a:p>
          <a:p>
            <a:endParaRPr lang="en-ZA" dirty="0">
              <a:solidFill>
                <a:schemeClr val="accent1"/>
              </a:solidFill>
            </a:endParaRPr>
          </a:p>
        </p:txBody>
      </p:sp>
    </p:spTree>
    <p:extLst>
      <p:ext uri="{BB962C8B-B14F-4D97-AF65-F5344CB8AC3E}">
        <p14:creationId xmlns:p14="http://schemas.microsoft.com/office/powerpoint/2010/main" val="3016781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3E1C2-0AB2-4F65-B47B-AB58CE6AAA92}"/>
              </a:ext>
            </a:extLst>
          </p:cNvPr>
          <p:cNvSpPr>
            <a:spLocks noGrp="1"/>
          </p:cNvSpPr>
          <p:nvPr>
            <p:ph type="title"/>
          </p:nvPr>
        </p:nvSpPr>
        <p:spPr>
          <a:xfrm>
            <a:off x="567160" y="92817"/>
            <a:ext cx="11624840" cy="1125006"/>
          </a:xfrm>
        </p:spPr>
        <p:txBody>
          <a:bodyPr>
            <a:noAutofit/>
          </a:bodyPr>
          <a:lstStyle/>
          <a:p>
            <a:r>
              <a:rPr lang="en-US" sz="3600" b="1" dirty="0"/>
              <a:t>The Circle of Influence versus the Circle of Concern</a:t>
            </a:r>
            <a:br>
              <a:rPr lang="en-US" sz="3600" b="1" dirty="0"/>
            </a:br>
            <a:endParaRPr lang="en-ZA" sz="3600" dirty="0"/>
          </a:p>
        </p:txBody>
      </p:sp>
      <p:pic>
        <p:nvPicPr>
          <p:cNvPr id="3" name="image69.png">
            <a:extLst>
              <a:ext uri="{FF2B5EF4-FFF2-40B4-BE49-F238E27FC236}">
                <a16:creationId xmlns:a16="http://schemas.microsoft.com/office/drawing/2014/main" id="{56ED3AA0-B33F-4A39-B2B3-9C0E7EF0D457}"/>
              </a:ext>
            </a:extLst>
          </p:cNvPr>
          <p:cNvPicPr/>
          <p:nvPr/>
        </p:nvPicPr>
        <p:blipFill>
          <a:blip r:embed="rId3"/>
          <a:srcRect/>
          <a:stretch>
            <a:fillRect/>
          </a:stretch>
        </p:blipFill>
        <p:spPr>
          <a:xfrm>
            <a:off x="3292792" y="852089"/>
            <a:ext cx="5606415" cy="5547360"/>
          </a:xfrm>
          <a:prstGeom prst="rect">
            <a:avLst/>
          </a:prstGeom>
          <a:ln/>
        </p:spPr>
      </p:pic>
    </p:spTree>
    <p:extLst>
      <p:ext uri="{BB962C8B-B14F-4D97-AF65-F5344CB8AC3E}">
        <p14:creationId xmlns:p14="http://schemas.microsoft.com/office/powerpoint/2010/main" val="211277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90391-59BF-4804-A972-1A3E0E4EDEED}"/>
              </a:ext>
            </a:extLst>
          </p:cNvPr>
          <p:cNvSpPr>
            <a:spLocks noGrp="1"/>
          </p:cNvSpPr>
          <p:nvPr>
            <p:ph type="title"/>
          </p:nvPr>
        </p:nvSpPr>
        <p:spPr>
          <a:xfrm>
            <a:off x="609239" y="61292"/>
            <a:ext cx="9956799" cy="1125006"/>
          </a:xfrm>
        </p:spPr>
        <p:txBody>
          <a:bodyPr/>
          <a:lstStyle/>
          <a:p>
            <a:r>
              <a:rPr lang="en-US" dirty="0"/>
              <a:t>How can teachers embrace change? </a:t>
            </a:r>
            <a:endParaRPr lang="en-ZA" dirty="0"/>
          </a:p>
        </p:txBody>
      </p:sp>
      <p:pic>
        <p:nvPicPr>
          <p:cNvPr id="6146" name="Picture 2" descr="See the source image">
            <a:extLst>
              <a:ext uri="{FF2B5EF4-FFF2-40B4-BE49-F238E27FC236}">
                <a16:creationId xmlns:a16="http://schemas.microsoft.com/office/drawing/2014/main" id="{5B72F534-3113-483C-A432-FF0198FC4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39" y="2165732"/>
            <a:ext cx="5053072" cy="25265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C5A4874E-6420-436F-B9FD-7BB5470474A3}"/>
              </a:ext>
            </a:extLst>
          </p:cNvPr>
          <p:cNvGraphicFramePr/>
          <p:nvPr>
            <p:extLst>
              <p:ext uri="{D42A27DB-BD31-4B8C-83A1-F6EECF244321}">
                <p14:modId xmlns:p14="http://schemas.microsoft.com/office/powerpoint/2010/main" val="100122428"/>
              </p:ext>
            </p:extLst>
          </p:nvPr>
        </p:nvGraphicFramePr>
        <p:xfrm>
          <a:off x="3368233" y="729205"/>
          <a:ext cx="10347767" cy="64065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29731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30D9F-F395-4C60-BF23-A67FA6F2B9FF}"/>
              </a:ext>
            </a:extLst>
          </p:cNvPr>
          <p:cNvSpPr>
            <a:spLocks noGrp="1"/>
          </p:cNvSpPr>
          <p:nvPr>
            <p:ph type="title"/>
          </p:nvPr>
        </p:nvSpPr>
        <p:spPr/>
        <p:txBody>
          <a:bodyPr/>
          <a:lstStyle/>
          <a:p>
            <a:r>
              <a:rPr lang="en-US" dirty="0"/>
              <a:t>Get connected</a:t>
            </a:r>
            <a:endParaRPr lang="en-ZA" dirty="0"/>
          </a:p>
        </p:txBody>
      </p:sp>
      <p:sp>
        <p:nvSpPr>
          <p:cNvPr id="3" name="Content Placeholder 2">
            <a:extLst>
              <a:ext uri="{FF2B5EF4-FFF2-40B4-BE49-F238E27FC236}">
                <a16:creationId xmlns:a16="http://schemas.microsoft.com/office/drawing/2014/main" id="{266B312B-29FE-48C7-93B1-320036345CEB}"/>
              </a:ext>
            </a:extLst>
          </p:cNvPr>
          <p:cNvSpPr>
            <a:spLocks noGrp="1"/>
          </p:cNvSpPr>
          <p:nvPr>
            <p:ph sz="half" idx="1"/>
          </p:nvPr>
        </p:nvSpPr>
        <p:spPr>
          <a:xfrm>
            <a:off x="838200" y="1825625"/>
            <a:ext cx="11168270" cy="881687"/>
          </a:xfrm>
        </p:spPr>
        <p:txBody>
          <a:bodyPr/>
          <a:lstStyle/>
          <a:p>
            <a:pPr marL="0" indent="0" algn="ctr">
              <a:buNone/>
            </a:pPr>
            <a:r>
              <a:rPr lang="en-ZA" sz="1800" dirty="0">
                <a:solidFill>
                  <a:srgbClr val="1F3864"/>
                </a:solidFill>
                <a:effectLst/>
                <a:latin typeface="Montserrat" panose="00000500000000000000" pitchFamily="2" charset="0"/>
                <a:ea typeface="Calibri" panose="020F0502020204030204" pitchFamily="34" charset="0"/>
              </a:rPr>
              <a:t>Find out what you need for this journey by adding TeacherConnect as a contact on WhatsApp with the number </a:t>
            </a:r>
            <a:r>
              <a:rPr lang="en-ZA" sz="1800" b="1" dirty="0">
                <a:solidFill>
                  <a:srgbClr val="1F3864"/>
                </a:solidFill>
                <a:effectLst/>
                <a:latin typeface="Montserrat" panose="00000500000000000000" pitchFamily="2" charset="0"/>
                <a:ea typeface="Calibri" panose="020F0502020204030204" pitchFamily="34" charset="0"/>
              </a:rPr>
              <a:t>060 060 33 33</a:t>
            </a:r>
            <a:r>
              <a:rPr lang="en-ZA" sz="1800" dirty="0">
                <a:solidFill>
                  <a:srgbClr val="1F3864"/>
                </a:solidFill>
                <a:effectLst/>
                <a:latin typeface="Montserrat" panose="00000500000000000000" pitchFamily="2" charset="0"/>
                <a:ea typeface="Calibri" panose="020F0502020204030204" pitchFamily="34" charset="0"/>
              </a:rPr>
              <a:t> and send the world BELT to start with training on our zero-rated platform, or use the TeacherConnect QR code below:</a:t>
            </a:r>
            <a:endParaRPr lang="en-ZA" sz="1800" dirty="0">
              <a:effectLst/>
              <a:latin typeface="Calibri" panose="020F0502020204030204" pitchFamily="34" charset="0"/>
              <a:ea typeface="Calibri" panose="020F0502020204030204" pitchFamily="34" charset="0"/>
            </a:endParaRPr>
          </a:p>
          <a:p>
            <a:endParaRPr lang="en-ZA" dirty="0"/>
          </a:p>
        </p:txBody>
      </p:sp>
      <p:pic>
        <p:nvPicPr>
          <p:cNvPr id="6" name="Picture 5">
            <a:extLst>
              <a:ext uri="{FF2B5EF4-FFF2-40B4-BE49-F238E27FC236}">
                <a16:creationId xmlns:a16="http://schemas.microsoft.com/office/drawing/2014/main" id="{85B4D771-23BC-4DC6-AB8B-69DD6072BF51}"/>
              </a:ext>
            </a:extLst>
          </p:cNvPr>
          <p:cNvPicPr>
            <a:picLocks noChangeAspect="1"/>
          </p:cNvPicPr>
          <p:nvPr/>
        </p:nvPicPr>
        <p:blipFill>
          <a:blip r:embed="rId3"/>
          <a:stretch>
            <a:fillRect/>
          </a:stretch>
        </p:blipFill>
        <p:spPr>
          <a:xfrm>
            <a:off x="4827621" y="2707312"/>
            <a:ext cx="2536757" cy="2644704"/>
          </a:xfrm>
          <a:prstGeom prst="rect">
            <a:avLst/>
          </a:prstGeom>
        </p:spPr>
      </p:pic>
      <p:sp>
        <p:nvSpPr>
          <p:cNvPr id="9" name="Content Placeholder 2">
            <a:extLst>
              <a:ext uri="{FF2B5EF4-FFF2-40B4-BE49-F238E27FC236}">
                <a16:creationId xmlns:a16="http://schemas.microsoft.com/office/drawing/2014/main" id="{AF25A3F9-EB99-450E-B809-B109885B6D6B}"/>
              </a:ext>
            </a:extLst>
          </p:cNvPr>
          <p:cNvSpPr txBox="1">
            <a:spLocks/>
          </p:cNvSpPr>
          <p:nvPr/>
        </p:nvSpPr>
        <p:spPr>
          <a:xfrm>
            <a:off x="4827620" y="5622714"/>
            <a:ext cx="7178849" cy="88168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baseline="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baseline="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baseline="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ZA" sz="1800" dirty="0">
                <a:solidFill>
                  <a:srgbClr val="1F3864"/>
                </a:solidFill>
                <a:latin typeface="Montserrat" panose="00000500000000000000" pitchFamily="2" charset="0"/>
                <a:ea typeface="Calibri" panose="020F0502020204030204" pitchFamily="34" charset="0"/>
              </a:rPr>
              <a:t>The Teachers’ Lounge</a:t>
            </a:r>
            <a:endParaRPr lang="en-ZA" sz="1800" dirty="0">
              <a:latin typeface="Calibri" panose="020F0502020204030204" pitchFamily="34" charset="0"/>
              <a:ea typeface="Calibri" panose="020F0502020204030204" pitchFamily="34" charset="0"/>
            </a:endParaRPr>
          </a:p>
          <a:p>
            <a:pPr marL="0" indent="0" algn="ctr">
              <a:buNone/>
            </a:pPr>
            <a:r>
              <a:rPr lang="en-ZA" sz="1200" dirty="0"/>
              <a:t>https://www.teacherconnect.co.za/share/49Q5oaJa85GQmb9C?utm_source=manual</a:t>
            </a:r>
          </a:p>
        </p:txBody>
      </p:sp>
    </p:spTree>
    <p:extLst>
      <p:ext uri="{BB962C8B-B14F-4D97-AF65-F5344CB8AC3E}">
        <p14:creationId xmlns:p14="http://schemas.microsoft.com/office/powerpoint/2010/main" val="29008143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50CC78-7779-2248-B6D7-F8805F805011}"/>
              </a:ext>
            </a:extLst>
          </p:cNvPr>
          <p:cNvPicPr>
            <a:picLocks noChangeAspect="1"/>
          </p:cNvPicPr>
          <p:nvPr/>
        </p:nvPicPr>
        <p:blipFill>
          <a:blip r:embed="rId3"/>
          <a:srcRect/>
          <a:stretch/>
        </p:blipFill>
        <p:spPr>
          <a:xfrm>
            <a:off x="11268" y="0"/>
            <a:ext cx="12169463" cy="6857999"/>
          </a:xfrm>
          <a:prstGeom prst="rect">
            <a:avLst/>
          </a:prstGeom>
        </p:spPr>
      </p:pic>
      <p:sp>
        <p:nvSpPr>
          <p:cNvPr id="2" name="Title 1">
            <a:extLst>
              <a:ext uri="{FF2B5EF4-FFF2-40B4-BE49-F238E27FC236}">
                <a16:creationId xmlns:a16="http://schemas.microsoft.com/office/drawing/2014/main" id="{C25E50EB-85EC-424B-A2BD-52C7E04A7A39}"/>
              </a:ext>
            </a:extLst>
          </p:cNvPr>
          <p:cNvSpPr>
            <a:spLocks noGrp="1"/>
          </p:cNvSpPr>
          <p:nvPr>
            <p:ph type="ctrTitle"/>
          </p:nvPr>
        </p:nvSpPr>
        <p:spPr>
          <a:xfrm>
            <a:off x="914399" y="3224211"/>
            <a:ext cx="10363200" cy="1666875"/>
          </a:xfrm>
        </p:spPr>
        <p:txBody>
          <a:bodyPr>
            <a:normAutofit/>
          </a:bodyPr>
          <a:lstStyle/>
          <a:p>
            <a:r>
              <a:rPr lang="en-ZA" sz="4000" b="1" dirty="0">
                <a:solidFill>
                  <a:schemeClr val="bg1"/>
                </a:solidFill>
              </a:rPr>
              <a:t>www.ecubed-dbe.org</a:t>
            </a:r>
            <a:endParaRPr lang="en-ZA" sz="4000" dirty="0">
              <a:solidFill>
                <a:schemeClr val="bg1"/>
              </a:solidFill>
            </a:endParaRPr>
          </a:p>
        </p:txBody>
      </p:sp>
      <p:sp>
        <p:nvSpPr>
          <p:cNvPr id="4" name="Title 1">
            <a:extLst>
              <a:ext uri="{FF2B5EF4-FFF2-40B4-BE49-F238E27FC236}">
                <a16:creationId xmlns:a16="http://schemas.microsoft.com/office/drawing/2014/main" id="{6EF66322-062E-4BD3-A2EB-41EEEFA62D07}"/>
              </a:ext>
            </a:extLst>
          </p:cNvPr>
          <p:cNvSpPr txBox="1">
            <a:spLocks/>
          </p:cNvSpPr>
          <p:nvPr/>
        </p:nvSpPr>
        <p:spPr>
          <a:xfrm>
            <a:off x="914400" y="2211870"/>
            <a:ext cx="10363200" cy="166687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baseline="0">
                <a:solidFill>
                  <a:srgbClr val="4B5EC4"/>
                </a:solidFill>
                <a:latin typeface="Montserrat SemiBold" pitchFamily="2" charset="77"/>
                <a:ea typeface="+mj-ea"/>
                <a:cs typeface="+mj-cs"/>
              </a:defRPr>
            </a:lvl1pPr>
          </a:lstStyle>
          <a:p>
            <a:r>
              <a:rPr lang="en-ZA" b="1" dirty="0">
                <a:solidFill>
                  <a:schemeClr val="bg1"/>
                </a:solidFill>
              </a:rPr>
              <a:t>Thank you – see you soon</a:t>
            </a:r>
            <a:endParaRPr lang="en-ZA" dirty="0">
              <a:solidFill>
                <a:schemeClr val="bg1"/>
              </a:solidFill>
            </a:endParaRPr>
          </a:p>
        </p:txBody>
      </p:sp>
    </p:spTree>
    <p:extLst>
      <p:ext uri="{BB962C8B-B14F-4D97-AF65-F5344CB8AC3E}">
        <p14:creationId xmlns:p14="http://schemas.microsoft.com/office/powerpoint/2010/main" val="1286815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le of colorful rocks&#10;&#10;Description automatically generated with low confidence">
            <a:extLst>
              <a:ext uri="{FF2B5EF4-FFF2-40B4-BE49-F238E27FC236}">
                <a16:creationId xmlns:a16="http://schemas.microsoft.com/office/drawing/2014/main" id="{ECD8D467-BED2-40AB-B9DA-DAD9A5D09296}"/>
              </a:ext>
            </a:extLst>
          </p:cNvPr>
          <p:cNvPicPr>
            <a:picLocks noGrp="1" noChangeAspect="1"/>
          </p:cNvPicPr>
          <p:nvPr>
            <p:ph type="pic" sz="quarter" idx="13"/>
          </p:nvPr>
        </p:nvPicPr>
        <p:blipFill>
          <a:blip r:embed="rId3"/>
          <a:srcRect l="15085" r="15085"/>
          <a:stretch>
            <a:fillRect/>
          </a:stretch>
        </p:blipFill>
        <p:spPr/>
      </p:pic>
      <p:sp>
        <p:nvSpPr>
          <p:cNvPr id="3" name="Title 2">
            <a:extLst>
              <a:ext uri="{FF2B5EF4-FFF2-40B4-BE49-F238E27FC236}">
                <a16:creationId xmlns:a16="http://schemas.microsoft.com/office/drawing/2014/main" id="{E16295D6-8DE1-4888-81E1-720724DB7820}"/>
              </a:ext>
            </a:extLst>
          </p:cNvPr>
          <p:cNvSpPr>
            <a:spLocks noGrp="1"/>
          </p:cNvSpPr>
          <p:nvPr>
            <p:ph type="title"/>
          </p:nvPr>
        </p:nvSpPr>
        <p:spPr/>
        <p:txBody>
          <a:bodyPr/>
          <a:lstStyle/>
          <a:p>
            <a:r>
              <a:rPr lang="en-US" dirty="0"/>
              <a:t>Icebreaker</a:t>
            </a:r>
            <a:endParaRPr lang="en-ZA" dirty="0"/>
          </a:p>
        </p:txBody>
      </p:sp>
      <p:sp>
        <p:nvSpPr>
          <p:cNvPr id="4" name="Content Placeholder 3">
            <a:extLst>
              <a:ext uri="{FF2B5EF4-FFF2-40B4-BE49-F238E27FC236}">
                <a16:creationId xmlns:a16="http://schemas.microsoft.com/office/drawing/2014/main" id="{A3E3FCC6-9DEF-4A94-B1A9-129FF31303DE}"/>
              </a:ext>
            </a:extLst>
          </p:cNvPr>
          <p:cNvSpPr>
            <a:spLocks noGrp="1"/>
          </p:cNvSpPr>
          <p:nvPr>
            <p:ph idx="1"/>
          </p:nvPr>
        </p:nvSpPr>
        <p:spPr>
          <a:xfrm>
            <a:off x="1260811" y="1417236"/>
            <a:ext cx="3611683" cy="4338305"/>
          </a:xfrm>
        </p:spPr>
        <p:txBody>
          <a:bodyPr>
            <a:normAutofit/>
          </a:bodyPr>
          <a:lstStyle/>
          <a:p>
            <a:r>
              <a:rPr lang="en-US" dirty="0"/>
              <a:t>Please share what the best thing that has happened to you as a teacher this year</a:t>
            </a:r>
          </a:p>
          <a:p>
            <a:r>
              <a:rPr lang="en-US" dirty="0"/>
              <a:t>Take 5 mins – you will be called on popcorn style to share.</a:t>
            </a:r>
            <a:endParaRPr lang="en-ZA" dirty="0"/>
          </a:p>
        </p:txBody>
      </p:sp>
    </p:spTree>
    <p:extLst>
      <p:ext uri="{BB962C8B-B14F-4D97-AF65-F5344CB8AC3E}">
        <p14:creationId xmlns:p14="http://schemas.microsoft.com/office/powerpoint/2010/main" val="3915509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le of colorful rocks&#10;&#10;Description automatically generated with low confidence">
            <a:extLst>
              <a:ext uri="{FF2B5EF4-FFF2-40B4-BE49-F238E27FC236}">
                <a16:creationId xmlns:a16="http://schemas.microsoft.com/office/drawing/2014/main" id="{ECD8D467-BED2-40AB-B9DA-DAD9A5D09296}"/>
              </a:ext>
            </a:extLst>
          </p:cNvPr>
          <p:cNvPicPr>
            <a:picLocks noGrp="1" noChangeAspect="1"/>
          </p:cNvPicPr>
          <p:nvPr>
            <p:ph type="pic" sz="quarter" idx="13"/>
          </p:nvPr>
        </p:nvPicPr>
        <p:blipFill>
          <a:blip r:embed="rId3"/>
          <a:srcRect l="15085" r="15085"/>
          <a:stretch>
            <a:fillRect/>
          </a:stretch>
        </p:blipFill>
        <p:spPr>
          <a:xfrm>
            <a:off x="708991" y="0"/>
            <a:ext cx="7183318" cy="6858000"/>
          </a:xfrm>
        </p:spPr>
      </p:pic>
      <p:sp>
        <p:nvSpPr>
          <p:cNvPr id="3" name="Title 2">
            <a:extLst>
              <a:ext uri="{FF2B5EF4-FFF2-40B4-BE49-F238E27FC236}">
                <a16:creationId xmlns:a16="http://schemas.microsoft.com/office/drawing/2014/main" id="{E16295D6-8DE1-4888-81E1-720724DB7820}"/>
              </a:ext>
            </a:extLst>
          </p:cNvPr>
          <p:cNvSpPr>
            <a:spLocks noGrp="1"/>
          </p:cNvSpPr>
          <p:nvPr>
            <p:ph type="title"/>
          </p:nvPr>
        </p:nvSpPr>
        <p:spPr>
          <a:xfrm>
            <a:off x="7892309" y="29817"/>
            <a:ext cx="4299691" cy="1125006"/>
          </a:xfrm>
        </p:spPr>
        <p:txBody>
          <a:bodyPr>
            <a:normAutofit fontScale="90000"/>
          </a:bodyPr>
          <a:lstStyle/>
          <a:p>
            <a:r>
              <a:rPr lang="en-US" dirty="0"/>
              <a:t>Icebreaker feedback</a:t>
            </a:r>
            <a:endParaRPr lang="en-ZA" dirty="0"/>
          </a:p>
        </p:txBody>
      </p:sp>
      <p:sp>
        <p:nvSpPr>
          <p:cNvPr id="4" name="Content Placeholder 3">
            <a:extLst>
              <a:ext uri="{FF2B5EF4-FFF2-40B4-BE49-F238E27FC236}">
                <a16:creationId xmlns:a16="http://schemas.microsoft.com/office/drawing/2014/main" id="{A3E3FCC6-9DEF-4A94-B1A9-129FF31303DE}"/>
              </a:ext>
            </a:extLst>
          </p:cNvPr>
          <p:cNvSpPr>
            <a:spLocks noGrp="1"/>
          </p:cNvSpPr>
          <p:nvPr>
            <p:ph idx="1"/>
          </p:nvPr>
        </p:nvSpPr>
        <p:spPr>
          <a:xfrm>
            <a:off x="8031548" y="2126974"/>
            <a:ext cx="3611683" cy="3869726"/>
          </a:xfrm>
        </p:spPr>
        <p:txBody>
          <a:bodyPr>
            <a:normAutofit/>
          </a:bodyPr>
          <a:lstStyle/>
          <a:p>
            <a:r>
              <a:rPr lang="en-US" dirty="0"/>
              <a:t>Welcome back</a:t>
            </a:r>
          </a:p>
          <a:p>
            <a:r>
              <a:rPr lang="en-US" dirty="0"/>
              <a:t>Please share some of your stories in the chat or raise your hand to share your experience.</a:t>
            </a:r>
            <a:endParaRPr lang="en-ZA" dirty="0"/>
          </a:p>
        </p:txBody>
      </p:sp>
    </p:spTree>
    <p:extLst>
      <p:ext uri="{BB962C8B-B14F-4D97-AF65-F5344CB8AC3E}">
        <p14:creationId xmlns:p14="http://schemas.microsoft.com/office/powerpoint/2010/main" val="982546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d9e981dc1f_1_45"/>
          <p:cNvSpPr txBox="1">
            <a:spLocks noGrp="1"/>
          </p:cNvSpPr>
          <p:nvPr>
            <p:ph type="title"/>
          </p:nvPr>
        </p:nvSpPr>
        <p:spPr>
          <a:xfrm>
            <a:off x="1397000" y="365128"/>
            <a:ext cx="9956700" cy="1125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ZA" dirty="0"/>
              <a:t>PART ONE </a:t>
            </a:r>
            <a:endParaRPr dirty="0"/>
          </a:p>
        </p:txBody>
      </p:sp>
      <p:sp>
        <p:nvSpPr>
          <p:cNvPr id="211" name="Google Shape;211;gd9e981dc1f_1_45"/>
          <p:cNvSpPr txBox="1"/>
          <p:nvPr/>
        </p:nvSpPr>
        <p:spPr>
          <a:xfrm>
            <a:off x="5760875" y="187425"/>
            <a:ext cx="54246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ZA" sz="1800" b="1" i="0" u="none" strike="noStrike" cap="none" dirty="0">
                <a:solidFill>
                  <a:srgbClr val="000000"/>
                </a:solidFill>
                <a:latin typeface="Montserrat Medium"/>
                <a:ea typeface="Montserrat Medium"/>
                <a:cs typeface="Montserrat Medium"/>
                <a:sym typeface="Montserrat Medium"/>
              </a:rPr>
              <a:t>In this section we will cover the following </a:t>
            </a:r>
            <a:endParaRPr sz="1800" b="1" i="0" u="none" strike="noStrike" cap="none" dirty="0">
              <a:solidFill>
                <a:srgbClr val="000000"/>
              </a:solidFill>
              <a:latin typeface="Montserrat Medium"/>
              <a:ea typeface="Montserrat Medium"/>
              <a:cs typeface="Montserrat Medium"/>
              <a:sym typeface="Montserrat Medium"/>
            </a:endParaRPr>
          </a:p>
        </p:txBody>
      </p:sp>
      <p:sp>
        <p:nvSpPr>
          <p:cNvPr id="212" name="Google Shape;212;gd9e981dc1f_1_45"/>
          <p:cNvSpPr txBox="1">
            <a:spLocks noGrp="1"/>
          </p:cNvSpPr>
          <p:nvPr>
            <p:ph type="title"/>
          </p:nvPr>
        </p:nvSpPr>
        <p:spPr>
          <a:xfrm>
            <a:off x="1046825" y="2159921"/>
            <a:ext cx="4305900" cy="11250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45454"/>
              <a:buNone/>
            </a:pPr>
            <a:r>
              <a:rPr lang="en-ZA" dirty="0"/>
              <a:t>A Changing World</a:t>
            </a:r>
            <a:endParaRPr dirty="0"/>
          </a:p>
        </p:txBody>
      </p:sp>
      <p:sp>
        <p:nvSpPr>
          <p:cNvPr id="213" name="Google Shape;213;gd9e981dc1f_1_45"/>
          <p:cNvSpPr txBox="1"/>
          <p:nvPr/>
        </p:nvSpPr>
        <p:spPr>
          <a:xfrm>
            <a:off x="1147996" y="3959825"/>
            <a:ext cx="3759000" cy="2677626"/>
          </a:xfrm>
          <a:prstGeom prst="rect">
            <a:avLst/>
          </a:prstGeom>
          <a:noFill/>
          <a:ln>
            <a:noFill/>
          </a:ln>
        </p:spPr>
        <p:txBody>
          <a:bodyPr spcFirstLastPara="1" wrap="square" lIns="91425" tIns="91425" rIns="91425" bIns="91425" anchor="t" anchorCtr="0">
            <a:spAutoFit/>
          </a:bodyPr>
          <a:lstStyle/>
          <a:p>
            <a:pPr lvl="0" algn="ctr">
              <a:buClr>
                <a:srgbClr val="000000"/>
              </a:buClr>
              <a:buSzPts val="1800"/>
            </a:pPr>
            <a:r>
              <a:rPr lang="en-US" i="1" dirty="0">
                <a:solidFill>
                  <a:schemeClr val="accent2"/>
                </a:solidFill>
                <a:latin typeface="Montserrat Medium"/>
                <a:ea typeface="Montserrat Medium"/>
                <a:cs typeface="Montserrat Medium"/>
                <a:sym typeface="Montserrat Medium"/>
              </a:rPr>
              <a:t>In this first section we are going to look at a changing world, what learners need to focus on to overcome this crisis of our time.  We will also look at the role of the teacher in this journey.  One of the most important aspects of the teacher’s role is to have a growth mindset </a:t>
            </a:r>
            <a:endParaRPr sz="1800" b="0" i="1" u="none" strike="noStrike" cap="none" dirty="0">
              <a:solidFill>
                <a:schemeClr val="accent2"/>
              </a:solidFill>
              <a:latin typeface="Montserrat Medium"/>
              <a:ea typeface="Montserrat Medium"/>
              <a:cs typeface="Montserrat Medium"/>
              <a:sym typeface="Montserrat Medium"/>
            </a:endParaRPr>
          </a:p>
        </p:txBody>
      </p:sp>
      <p:grpSp>
        <p:nvGrpSpPr>
          <p:cNvPr id="214" name="Google Shape;214;gd9e981dc1f_1_45"/>
          <p:cNvGrpSpPr/>
          <p:nvPr/>
        </p:nvGrpSpPr>
        <p:grpSpPr>
          <a:xfrm>
            <a:off x="5544000" y="649125"/>
            <a:ext cx="6467374" cy="505795"/>
            <a:chOff x="5530326" y="857075"/>
            <a:chExt cx="6467374" cy="505795"/>
          </a:xfrm>
        </p:grpSpPr>
        <p:sp>
          <p:nvSpPr>
            <p:cNvPr id="215" name="Google Shape;215;gd9e981dc1f_1_45"/>
            <p:cNvSpPr txBox="1"/>
            <p:nvPr/>
          </p:nvSpPr>
          <p:spPr>
            <a:xfrm>
              <a:off x="6014500" y="857075"/>
              <a:ext cx="59832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One compelling goal – addressing youth unemployment</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16" name="Google Shape;216;gd9e981dc1f_1_45"/>
            <p:cNvPicPr preferRelativeResize="0"/>
            <p:nvPr/>
          </p:nvPicPr>
          <p:blipFill rotWithShape="1">
            <a:blip r:embed="rId3">
              <a:alphaModFix/>
            </a:blip>
            <a:srcRect/>
            <a:stretch/>
          </p:blipFill>
          <p:spPr>
            <a:xfrm>
              <a:off x="5530326" y="928788"/>
              <a:ext cx="484175" cy="434082"/>
            </a:xfrm>
            <a:prstGeom prst="rect">
              <a:avLst/>
            </a:prstGeom>
            <a:noFill/>
            <a:ln>
              <a:noFill/>
            </a:ln>
          </p:spPr>
        </p:pic>
      </p:grpSp>
      <p:grpSp>
        <p:nvGrpSpPr>
          <p:cNvPr id="217" name="Google Shape;217;gd9e981dc1f_1_45"/>
          <p:cNvGrpSpPr/>
          <p:nvPr/>
        </p:nvGrpSpPr>
        <p:grpSpPr>
          <a:xfrm>
            <a:off x="5544000" y="1282175"/>
            <a:ext cx="6385024" cy="586495"/>
            <a:chOff x="5530326" y="1490125"/>
            <a:chExt cx="6385024" cy="586495"/>
          </a:xfrm>
        </p:grpSpPr>
        <p:sp>
          <p:nvSpPr>
            <p:cNvPr id="218" name="Google Shape;218;gd9e981dc1f_1_45"/>
            <p:cNvSpPr txBox="1"/>
            <p:nvPr/>
          </p:nvSpPr>
          <p:spPr>
            <a:xfrm>
              <a:off x="6051550" y="1490125"/>
              <a:ext cx="58638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Montserrat Medium"/>
                  <a:ea typeface="Montserrat Medium"/>
                  <a:cs typeface="Montserrat Medium"/>
                  <a:sym typeface="Montserrat Medium"/>
                </a:rPr>
                <a:t>Competencies needed for a changing world</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19" name="Google Shape;219;gd9e981dc1f_1_45"/>
            <p:cNvPicPr preferRelativeResize="0"/>
            <p:nvPr/>
          </p:nvPicPr>
          <p:blipFill rotWithShape="1">
            <a:blip r:embed="rId3">
              <a:alphaModFix/>
            </a:blip>
            <a:srcRect/>
            <a:stretch/>
          </p:blipFill>
          <p:spPr>
            <a:xfrm>
              <a:off x="5530326" y="1642538"/>
              <a:ext cx="484175" cy="434082"/>
            </a:xfrm>
            <a:prstGeom prst="rect">
              <a:avLst/>
            </a:prstGeom>
            <a:noFill/>
            <a:ln>
              <a:noFill/>
            </a:ln>
          </p:spPr>
        </p:pic>
      </p:grpSp>
      <p:grpSp>
        <p:nvGrpSpPr>
          <p:cNvPr id="220" name="Google Shape;220;gd9e981dc1f_1_45"/>
          <p:cNvGrpSpPr/>
          <p:nvPr/>
        </p:nvGrpSpPr>
        <p:grpSpPr>
          <a:xfrm>
            <a:off x="5544000" y="2168013"/>
            <a:ext cx="6527074" cy="603107"/>
            <a:chOff x="5530326" y="2375963"/>
            <a:chExt cx="6527074" cy="603107"/>
          </a:xfrm>
        </p:grpSpPr>
        <p:sp>
          <p:nvSpPr>
            <p:cNvPr id="221" name="Google Shape;221;gd9e981dc1f_1_45"/>
            <p:cNvSpPr txBox="1"/>
            <p:nvPr/>
          </p:nvSpPr>
          <p:spPr>
            <a:xfrm>
              <a:off x="6074200" y="2375963"/>
              <a:ext cx="5983200" cy="46163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Montserrat Medium"/>
                  <a:ea typeface="Montserrat Medium"/>
                  <a:cs typeface="Montserrat Medium"/>
                  <a:sym typeface="Montserrat Medium"/>
                </a:rPr>
                <a:t>Teachers, let’s reassess our technical teaching skills</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22" name="Google Shape;222;gd9e981dc1f_1_45"/>
            <p:cNvPicPr preferRelativeResize="0"/>
            <p:nvPr/>
          </p:nvPicPr>
          <p:blipFill rotWithShape="1">
            <a:blip r:embed="rId3">
              <a:alphaModFix/>
            </a:blip>
            <a:srcRect/>
            <a:stretch/>
          </p:blipFill>
          <p:spPr>
            <a:xfrm>
              <a:off x="5530326" y="2544988"/>
              <a:ext cx="484175" cy="434082"/>
            </a:xfrm>
            <a:prstGeom prst="rect">
              <a:avLst/>
            </a:prstGeom>
            <a:noFill/>
            <a:ln>
              <a:noFill/>
            </a:ln>
          </p:spPr>
        </p:pic>
      </p:grpSp>
      <p:grpSp>
        <p:nvGrpSpPr>
          <p:cNvPr id="223" name="Google Shape;223;gd9e981dc1f_1_45"/>
          <p:cNvGrpSpPr/>
          <p:nvPr/>
        </p:nvGrpSpPr>
        <p:grpSpPr>
          <a:xfrm>
            <a:off x="5544000" y="2923818"/>
            <a:ext cx="6527074" cy="738633"/>
            <a:chOff x="5530326" y="3131768"/>
            <a:chExt cx="6527074" cy="738633"/>
          </a:xfrm>
        </p:grpSpPr>
        <p:sp>
          <p:nvSpPr>
            <p:cNvPr id="224" name="Google Shape;224;gd9e981dc1f_1_45"/>
            <p:cNvSpPr txBox="1"/>
            <p:nvPr/>
          </p:nvSpPr>
          <p:spPr>
            <a:xfrm>
              <a:off x="6074200" y="3131768"/>
              <a:ext cx="5983200" cy="73863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Teachers, let’s assess our current mindset and appetite for change</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25" name="Google Shape;225;gd9e981dc1f_1_45"/>
            <p:cNvPicPr preferRelativeResize="0"/>
            <p:nvPr/>
          </p:nvPicPr>
          <p:blipFill rotWithShape="1">
            <a:blip r:embed="rId3">
              <a:alphaModFix/>
            </a:blip>
            <a:srcRect/>
            <a:stretch/>
          </p:blipFill>
          <p:spPr>
            <a:xfrm>
              <a:off x="5530326" y="3261813"/>
              <a:ext cx="484175" cy="434082"/>
            </a:xfrm>
            <a:prstGeom prst="rect">
              <a:avLst/>
            </a:prstGeom>
            <a:noFill/>
            <a:ln>
              <a:noFill/>
            </a:ln>
          </p:spPr>
        </p:pic>
      </p:grpSp>
      <p:grpSp>
        <p:nvGrpSpPr>
          <p:cNvPr id="226" name="Google Shape;226;gd9e981dc1f_1_45"/>
          <p:cNvGrpSpPr/>
          <p:nvPr/>
        </p:nvGrpSpPr>
        <p:grpSpPr>
          <a:xfrm>
            <a:off x="5544000" y="3728975"/>
            <a:ext cx="6302674" cy="475795"/>
            <a:chOff x="5530326" y="3936925"/>
            <a:chExt cx="6302674" cy="475795"/>
          </a:xfrm>
        </p:grpSpPr>
        <p:sp>
          <p:nvSpPr>
            <p:cNvPr id="227" name="Google Shape;227;gd9e981dc1f_1_45"/>
            <p:cNvSpPr txBox="1"/>
            <p:nvPr/>
          </p:nvSpPr>
          <p:spPr>
            <a:xfrm>
              <a:off x="6133900" y="3936925"/>
              <a:ext cx="56991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dirty="0"/>
                <a:t>Teachers, how can we embrace change?</a:t>
              </a:r>
              <a:endParaRPr sz="1800" b="0" i="0" u="none" strike="noStrike" cap="none" dirty="0">
                <a:solidFill>
                  <a:schemeClr val="dk1"/>
                </a:solidFill>
                <a:latin typeface="Montserrat Medium"/>
                <a:ea typeface="Montserrat Medium"/>
                <a:cs typeface="Montserrat Medium"/>
                <a:sym typeface="Montserrat Medium"/>
              </a:endParaRPr>
            </a:p>
          </p:txBody>
        </p:sp>
        <p:pic>
          <p:nvPicPr>
            <p:cNvPr id="228" name="Google Shape;228;gd9e981dc1f_1_45"/>
            <p:cNvPicPr preferRelativeResize="0"/>
            <p:nvPr/>
          </p:nvPicPr>
          <p:blipFill rotWithShape="1">
            <a:blip r:embed="rId3">
              <a:alphaModFix/>
            </a:blip>
            <a:srcRect/>
            <a:stretch/>
          </p:blipFill>
          <p:spPr>
            <a:xfrm>
              <a:off x="5530326" y="3978638"/>
              <a:ext cx="484175" cy="434082"/>
            </a:xfrm>
            <a:prstGeom prst="rect">
              <a:avLst/>
            </a:prstGeom>
            <a:noFill/>
            <a:ln>
              <a:noFill/>
            </a:ln>
          </p:spPr>
        </p:pic>
      </p:grpSp>
    </p:spTree>
    <p:extLst>
      <p:ext uri="{BB962C8B-B14F-4D97-AF65-F5344CB8AC3E}">
        <p14:creationId xmlns:p14="http://schemas.microsoft.com/office/powerpoint/2010/main" val="690981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6C745E08-0A3F-4B02-960D-47BA9C866AF0}"/>
              </a:ext>
            </a:extLst>
          </p:cNvPr>
          <p:cNvSpPr/>
          <p:nvPr/>
        </p:nvSpPr>
        <p:spPr>
          <a:xfrm>
            <a:off x="583442" y="0"/>
            <a:ext cx="11601733" cy="6031792"/>
          </a:xfrm>
          <a:custGeom>
            <a:avLst/>
            <a:gdLst>
              <a:gd name="connsiteX0" fmla="*/ 7448503 w 12212392"/>
              <a:gd name="connsiteY0" fmla="*/ 0 h 6031792"/>
              <a:gd name="connsiteX1" fmla="*/ 12212392 w 12212392"/>
              <a:gd name="connsiteY1" fmla="*/ 0 h 6031792"/>
              <a:gd name="connsiteX2" fmla="*/ 12212392 w 12212392"/>
              <a:gd name="connsiteY2" fmla="*/ 5914634 h 6031792"/>
              <a:gd name="connsiteX3" fmla="*/ 950 w 12212392"/>
              <a:gd name="connsiteY3" fmla="*/ 6031792 h 6031792"/>
              <a:gd name="connsiteX4" fmla="*/ 950 w 12212392"/>
              <a:gd name="connsiteY4" fmla="*/ 5265505 h 6031792"/>
              <a:gd name="connsiteX5" fmla="*/ 7279544 w 12212392"/>
              <a:gd name="connsiteY5" fmla="*/ 142881 h 6031792"/>
              <a:gd name="connsiteX0" fmla="*/ 7448503 w 12212392"/>
              <a:gd name="connsiteY0" fmla="*/ 0 h 6031792"/>
              <a:gd name="connsiteX1" fmla="*/ 12212392 w 12212392"/>
              <a:gd name="connsiteY1" fmla="*/ 0 h 6031792"/>
              <a:gd name="connsiteX2" fmla="*/ 12212392 w 12212392"/>
              <a:gd name="connsiteY2" fmla="*/ 5914634 h 6031792"/>
              <a:gd name="connsiteX3" fmla="*/ 950 w 12212392"/>
              <a:gd name="connsiteY3" fmla="*/ 6031792 h 6031792"/>
              <a:gd name="connsiteX4" fmla="*/ 950 w 12212392"/>
              <a:gd name="connsiteY4" fmla="*/ 5265505 h 6031792"/>
              <a:gd name="connsiteX5" fmla="*/ 7279544 w 12212392"/>
              <a:gd name="connsiteY5" fmla="*/ 142881 h 6031792"/>
              <a:gd name="connsiteX6" fmla="*/ 7448503 w 12212392"/>
              <a:gd name="connsiteY6" fmla="*/ 0 h 6031792"/>
              <a:gd name="connsiteX0" fmla="*/ 7448503 w 12212392"/>
              <a:gd name="connsiteY0" fmla="*/ 0 h 6031792"/>
              <a:gd name="connsiteX1" fmla="*/ 12212392 w 12212392"/>
              <a:gd name="connsiteY1" fmla="*/ 0 h 6031792"/>
              <a:gd name="connsiteX2" fmla="*/ 12212392 w 12212392"/>
              <a:gd name="connsiteY2" fmla="*/ 5914634 h 6031792"/>
              <a:gd name="connsiteX3" fmla="*/ 950 w 12212392"/>
              <a:gd name="connsiteY3" fmla="*/ 6031792 h 6031792"/>
              <a:gd name="connsiteX4" fmla="*/ 950 w 12212392"/>
              <a:gd name="connsiteY4" fmla="*/ 5265505 h 6031792"/>
              <a:gd name="connsiteX5" fmla="*/ 7279544 w 12212392"/>
              <a:gd name="connsiteY5" fmla="*/ 142881 h 6031792"/>
              <a:gd name="connsiteX6" fmla="*/ 7448503 w 12212392"/>
              <a:gd name="connsiteY6" fmla="*/ 0 h 6031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12392" h="6031792">
                <a:moveTo>
                  <a:pt x="7448503" y="0"/>
                </a:moveTo>
                <a:lnTo>
                  <a:pt x="12212392" y="0"/>
                </a:lnTo>
                <a:lnTo>
                  <a:pt x="12212392" y="5914634"/>
                </a:lnTo>
                <a:lnTo>
                  <a:pt x="950" y="6031792"/>
                </a:lnTo>
                <a:cubicBezTo>
                  <a:pt x="-2338" y="5367802"/>
                  <a:pt x="4237" y="5929495"/>
                  <a:pt x="950" y="5265505"/>
                </a:cubicBezTo>
                <a:cubicBezTo>
                  <a:pt x="3461829" y="4818882"/>
                  <a:pt x="5069492" y="2336718"/>
                  <a:pt x="7279544" y="142881"/>
                </a:cubicBezTo>
                <a:lnTo>
                  <a:pt x="7448503" y="0"/>
                </a:lnTo>
                <a:close/>
              </a:path>
            </a:pathLst>
          </a:cu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dirty="0"/>
          </a:p>
        </p:txBody>
      </p:sp>
      <p:sp>
        <p:nvSpPr>
          <p:cNvPr id="2" name="Title 1">
            <a:extLst>
              <a:ext uri="{FF2B5EF4-FFF2-40B4-BE49-F238E27FC236}">
                <a16:creationId xmlns:a16="http://schemas.microsoft.com/office/drawing/2014/main" id="{18E30A53-5D5D-644B-A088-575BDF19CFE3}"/>
              </a:ext>
            </a:extLst>
          </p:cNvPr>
          <p:cNvSpPr>
            <a:spLocks noGrp="1"/>
          </p:cNvSpPr>
          <p:nvPr>
            <p:ph type="title"/>
          </p:nvPr>
        </p:nvSpPr>
        <p:spPr/>
        <p:txBody>
          <a:bodyPr/>
          <a:lstStyle/>
          <a:p>
            <a:r>
              <a:rPr lang="en-GB" dirty="0"/>
              <a:t>A changing world</a:t>
            </a:r>
          </a:p>
        </p:txBody>
      </p:sp>
      <p:pic>
        <p:nvPicPr>
          <p:cNvPr id="4" name="Picture 3" descr="Icon&#10;&#10;Description automatically generated">
            <a:extLst>
              <a:ext uri="{FF2B5EF4-FFF2-40B4-BE49-F238E27FC236}">
                <a16:creationId xmlns:a16="http://schemas.microsoft.com/office/drawing/2014/main" id="{B7764510-BB08-475C-B254-7BAD176A240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859765" y="3147391"/>
            <a:ext cx="1211160" cy="1211160"/>
          </a:xfrm>
          <a:prstGeom prst="rect">
            <a:avLst/>
          </a:prstGeom>
        </p:spPr>
      </p:pic>
      <p:pic>
        <p:nvPicPr>
          <p:cNvPr id="5" name="Picture 4">
            <a:extLst>
              <a:ext uri="{FF2B5EF4-FFF2-40B4-BE49-F238E27FC236}">
                <a16:creationId xmlns:a16="http://schemas.microsoft.com/office/drawing/2014/main" id="{C91E9227-59B4-4CFF-8C1C-567290CFBF24}"/>
              </a:ext>
            </a:extLst>
          </p:cNvPr>
          <p:cNvPicPr>
            <a:picLocks noChangeAspect="1"/>
          </p:cNvPicPr>
          <p:nvPr/>
        </p:nvPicPr>
        <p:blipFill>
          <a:blip r:embed="rId5"/>
          <a:stretch>
            <a:fillRect/>
          </a:stretch>
        </p:blipFill>
        <p:spPr>
          <a:xfrm>
            <a:off x="4555143" y="3187269"/>
            <a:ext cx="1238552" cy="1238552"/>
          </a:xfrm>
          <a:prstGeom prst="rect">
            <a:avLst/>
          </a:prstGeom>
        </p:spPr>
      </p:pic>
      <p:pic>
        <p:nvPicPr>
          <p:cNvPr id="6" name="Picture 5" descr="Shape, circle&#10;&#10;Description automatically generated">
            <a:extLst>
              <a:ext uri="{FF2B5EF4-FFF2-40B4-BE49-F238E27FC236}">
                <a16:creationId xmlns:a16="http://schemas.microsoft.com/office/drawing/2014/main" id="{31C2623E-B9EB-407A-80B6-3676581DC34C}"/>
              </a:ext>
            </a:extLst>
          </p:cNvPr>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6855808" y="4322518"/>
            <a:ext cx="1245243" cy="1247192"/>
          </a:xfrm>
          <a:prstGeom prst="rect">
            <a:avLst/>
          </a:prstGeom>
        </p:spPr>
      </p:pic>
      <p:pic>
        <p:nvPicPr>
          <p:cNvPr id="7" name="Picture 6">
            <a:extLst>
              <a:ext uri="{FF2B5EF4-FFF2-40B4-BE49-F238E27FC236}">
                <a16:creationId xmlns:a16="http://schemas.microsoft.com/office/drawing/2014/main" id="{895B659F-11A9-4F6D-97D4-8FD12486A408}"/>
              </a:ext>
            </a:extLst>
          </p:cNvPr>
          <p:cNvPicPr>
            <a:picLocks noChangeAspect="1"/>
          </p:cNvPicPr>
          <p:nvPr/>
        </p:nvPicPr>
        <p:blipFill>
          <a:blip r:embed="rId8">
            <a:grayscl/>
          </a:blip>
          <a:stretch>
            <a:fillRect/>
          </a:stretch>
        </p:blipFill>
        <p:spPr>
          <a:xfrm>
            <a:off x="6929411" y="1476195"/>
            <a:ext cx="2993643" cy="2993643"/>
          </a:xfrm>
          <a:prstGeom prst="rect">
            <a:avLst/>
          </a:prstGeom>
          <a:ln>
            <a:noFill/>
          </a:ln>
        </p:spPr>
      </p:pic>
      <p:grpSp>
        <p:nvGrpSpPr>
          <p:cNvPr id="8" name="Group 7">
            <a:extLst>
              <a:ext uri="{FF2B5EF4-FFF2-40B4-BE49-F238E27FC236}">
                <a16:creationId xmlns:a16="http://schemas.microsoft.com/office/drawing/2014/main" id="{D5CC883F-9B7C-480E-8668-FB0C88C5FE62}"/>
              </a:ext>
            </a:extLst>
          </p:cNvPr>
          <p:cNvGrpSpPr/>
          <p:nvPr/>
        </p:nvGrpSpPr>
        <p:grpSpPr>
          <a:xfrm>
            <a:off x="8598954" y="1642351"/>
            <a:ext cx="3441700" cy="4053771"/>
            <a:chOff x="8559800" y="1559629"/>
            <a:chExt cx="3441700" cy="4053771"/>
          </a:xfrm>
        </p:grpSpPr>
        <p:pic>
          <p:nvPicPr>
            <p:cNvPr id="9" name="Picture 8">
              <a:extLst>
                <a:ext uri="{FF2B5EF4-FFF2-40B4-BE49-F238E27FC236}">
                  <a16:creationId xmlns:a16="http://schemas.microsoft.com/office/drawing/2014/main" id="{5EAEDDC5-0D45-4CBF-BFDE-4B5625CAD4E8}"/>
                </a:ext>
              </a:extLst>
            </p:cNvPr>
            <p:cNvPicPr>
              <a:picLocks noChangeAspect="1"/>
            </p:cNvPicPr>
            <p:nvPr/>
          </p:nvPicPr>
          <p:blipFill>
            <a:blip r:embed="rId9"/>
            <a:stretch>
              <a:fillRect/>
            </a:stretch>
          </p:blipFill>
          <p:spPr>
            <a:xfrm>
              <a:off x="8999968" y="1559629"/>
              <a:ext cx="2267510" cy="2591807"/>
            </a:xfrm>
            <a:prstGeom prst="rect">
              <a:avLst/>
            </a:prstGeom>
          </p:spPr>
        </p:pic>
        <p:pic>
          <p:nvPicPr>
            <p:cNvPr id="10" name="Picture 9">
              <a:extLst>
                <a:ext uri="{FF2B5EF4-FFF2-40B4-BE49-F238E27FC236}">
                  <a16:creationId xmlns:a16="http://schemas.microsoft.com/office/drawing/2014/main" id="{34FA9150-45F6-4D96-90AB-43D570B47E12}"/>
                </a:ext>
              </a:extLst>
            </p:cNvPr>
            <p:cNvPicPr>
              <a:picLocks noChangeAspect="1"/>
            </p:cNvPicPr>
            <p:nvPr/>
          </p:nvPicPr>
          <p:blipFill>
            <a:blip r:embed="rId10">
              <a:duotone>
                <a:schemeClr val="bg2">
                  <a:shade val="45000"/>
                  <a:satMod val="135000"/>
                </a:schemeClr>
                <a:prstClr val="white"/>
              </a:duotone>
              <a:extLst>
                <a:ext uri="{BEBA8EAE-BF5A-486C-A8C5-ECC9F3942E4B}">
                  <a14:imgProps xmlns:a14="http://schemas.microsoft.com/office/drawing/2010/main">
                    <a14:imgLayer r:embed="rId11">
                      <a14:imgEffect>
                        <a14:backgroundRemoval t="9769" b="89460" l="5753" r="95601">
                          <a14:foregroundMark x1="30118" y1="19794" x2="30118" y2="19794"/>
                          <a14:foregroundMark x1="45008" y1="22365" x2="45008" y2="22365"/>
                          <a14:foregroundMark x1="38917" y1="34190" x2="38917" y2="34190"/>
                          <a14:foregroundMark x1="10998" y1="34190" x2="10998" y2="34190"/>
                          <a14:foregroundMark x1="62944" y1="35219" x2="62944" y2="35219"/>
                          <a14:foregroundMark x1="71574" y1="34704" x2="71574" y2="34704"/>
                          <a14:foregroundMark x1="5922" y1="35733" x2="5922" y2="35733"/>
                          <a14:foregroundMark x1="29103" y1="71465" x2="29103" y2="71465"/>
                          <a14:foregroundMark x1="38240" y1="70694" x2="38240" y2="70694"/>
                          <a14:foregroundMark x1="45347" y1="70951" x2="45347" y2="70951"/>
                          <a14:foregroundMark x1="53299" y1="83290" x2="53299" y2="83290"/>
                          <a14:foregroundMark x1="62098" y1="84319" x2="62098" y2="84319"/>
                          <a14:foregroundMark x1="91878" y1="75835" x2="91878" y2="75835"/>
                          <a14:foregroundMark x1="95601" y1="72494" x2="95601" y2="72494"/>
                        </a14:backgroundRemoval>
                      </a14:imgEffect>
                      <a14:imgEffect>
                        <a14:colorTemperature colorTemp="4700"/>
                      </a14:imgEffect>
                      <a14:imgEffect>
                        <a14:saturation sat="400000"/>
                      </a14:imgEffect>
                    </a14:imgLayer>
                  </a14:imgProps>
                </a:ext>
              </a:extLst>
            </a:blip>
            <a:stretch>
              <a:fillRect/>
            </a:stretch>
          </p:blipFill>
          <p:spPr>
            <a:xfrm>
              <a:off x="9445475" y="4288855"/>
              <a:ext cx="1544637" cy="1016690"/>
            </a:xfrm>
            <a:prstGeom prst="rect">
              <a:avLst/>
            </a:prstGeom>
          </p:spPr>
        </p:pic>
        <p:pic>
          <p:nvPicPr>
            <p:cNvPr id="11" name="Picture 10">
              <a:extLst>
                <a:ext uri="{FF2B5EF4-FFF2-40B4-BE49-F238E27FC236}">
                  <a16:creationId xmlns:a16="http://schemas.microsoft.com/office/drawing/2014/main" id="{F01791A6-2B2D-4026-8DEF-413095BECB5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8274" y1="61245" x2="38274" y2="61245"/>
                          <a14:foregroundMark x1="41814" y1="44578" x2="41814" y2="44578"/>
                          <a14:foregroundMark x1="43584" y1="26506" x2="43584" y2="26506"/>
                          <a14:backgroundMark x1="18363" y1="10843" x2="24336" y2="89558"/>
                          <a14:backgroundMark x1="81637" y1="89157" x2="80973" y2="12851"/>
                        </a14:backgroundRemoval>
                      </a14:imgEffect>
                    </a14:imgLayer>
                  </a14:imgProps>
                </a:ext>
              </a:extLst>
            </a:blip>
            <a:stretch>
              <a:fillRect/>
            </a:stretch>
          </p:blipFill>
          <p:spPr>
            <a:xfrm>
              <a:off x="9367639" y="2997333"/>
              <a:ext cx="1532168" cy="1688097"/>
            </a:xfrm>
            <a:prstGeom prst="rect">
              <a:avLst/>
            </a:prstGeom>
          </p:spPr>
        </p:pic>
        <p:sp>
          <p:nvSpPr>
            <p:cNvPr id="12" name="Freeform: Shape 11">
              <a:extLst>
                <a:ext uri="{FF2B5EF4-FFF2-40B4-BE49-F238E27FC236}">
                  <a16:creationId xmlns:a16="http://schemas.microsoft.com/office/drawing/2014/main" id="{39AB1816-EDF1-4751-BD39-26DE73FDDFD5}"/>
                </a:ext>
              </a:extLst>
            </p:cNvPr>
            <p:cNvSpPr/>
            <p:nvPr/>
          </p:nvSpPr>
          <p:spPr>
            <a:xfrm>
              <a:off x="8559800" y="4762500"/>
              <a:ext cx="3441700" cy="850900"/>
            </a:xfrm>
            <a:custGeom>
              <a:avLst/>
              <a:gdLst>
                <a:gd name="connsiteX0" fmla="*/ 0 w 3441700"/>
                <a:gd name="connsiteY0" fmla="*/ 558800 h 850900"/>
                <a:gd name="connsiteX1" fmla="*/ 114300 w 3441700"/>
                <a:gd name="connsiteY1" fmla="*/ 431800 h 850900"/>
                <a:gd name="connsiteX2" fmla="*/ 190500 w 3441700"/>
                <a:gd name="connsiteY2" fmla="*/ 381000 h 850900"/>
                <a:gd name="connsiteX3" fmla="*/ 355600 w 3441700"/>
                <a:gd name="connsiteY3" fmla="*/ 393700 h 850900"/>
                <a:gd name="connsiteX4" fmla="*/ 482600 w 3441700"/>
                <a:gd name="connsiteY4" fmla="*/ 431800 h 850900"/>
                <a:gd name="connsiteX5" fmla="*/ 533400 w 3441700"/>
                <a:gd name="connsiteY5" fmla="*/ 457200 h 850900"/>
                <a:gd name="connsiteX6" fmla="*/ 622300 w 3441700"/>
                <a:gd name="connsiteY6" fmla="*/ 482600 h 850900"/>
                <a:gd name="connsiteX7" fmla="*/ 698500 w 3441700"/>
                <a:gd name="connsiteY7" fmla="*/ 533400 h 850900"/>
                <a:gd name="connsiteX8" fmla="*/ 736600 w 3441700"/>
                <a:gd name="connsiteY8" fmla="*/ 546100 h 850900"/>
                <a:gd name="connsiteX9" fmla="*/ 863600 w 3441700"/>
                <a:gd name="connsiteY9" fmla="*/ 584200 h 850900"/>
                <a:gd name="connsiteX10" fmla="*/ 914400 w 3441700"/>
                <a:gd name="connsiteY10" fmla="*/ 609600 h 850900"/>
                <a:gd name="connsiteX11" fmla="*/ 977900 w 3441700"/>
                <a:gd name="connsiteY11" fmla="*/ 635000 h 850900"/>
                <a:gd name="connsiteX12" fmla="*/ 1066800 w 3441700"/>
                <a:gd name="connsiteY12" fmla="*/ 685800 h 850900"/>
                <a:gd name="connsiteX13" fmla="*/ 1155700 w 3441700"/>
                <a:gd name="connsiteY13" fmla="*/ 723900 h 850900"/>
                <a:gd name="connsiteX14" fmla="*/ 1206500 w 3441700"/>
                <a:gd name="connsiteY14" fmla="*/ 711200 h 850900"/>
                <a:gd name="connsiteX15" fmla="*/ 1257300 w 3441700"/>
                <a:gd name="connsiteY15" fmla="*/ 673100 h 850900"/>
                <a:gd name="connsiteX16" fmla="*/ 1295400 w 3441700"/>
                <a:gd name="connsiteY16" fmla="*/ 647700 h 850900"/>
                <a:gd name="connsiteX17" fmla="*/ 1358900 w 3441700"/>
                <a:gd name="connsiteY17" fmla="*/ 571500 h 850900"/>
                <a:gd name="connsiteX18" fmla="*/ 1409700 w 3441700"/>
                <a:gd name="connsiteY18" fmla="*/ 558800 h 850900"/>
                <a:gd name="connsiteX19" fmla="*/ 1447800 w 3441700"/>
                <a:gd name="connsiteY19" fmla="*/ 546100 h 850900"/>
                <a:gd name="connsiteX20" fmla="*/ 1587500 w 3441700"/>
                <a:gd name="connsiteY20" fmla="*/ 571500 h 850900"/>
                <a:gd name="connsiteX21" fmla="*/ 1625600 w 3441700"/>
                <a:gd name="connsiteY21" fmla="*/ 596900 h 850900"/>
                <a:gd name="connsiteX22" fmla="*/ 2209800 w 3441700"/>
                <a:gd name="connsiteY22" fmla="*/ 622300 h 850900"/>
                <a:gd name="connsiteX23" fmla="*/ 2324100 w 3441700"/>
                <a:gd name="connsiteY23" fmla="*/ 660400 h 850900"/>
                <a:gd name="connsiteX24" fmla="*/ 2400300 w 3441700"/>
                <a:gd name="connsiteY24" fmla="*/ 698500 h 850900"/>
                <a:gd name="connsiteX25" fmla="*/ 2476500 w 3441700"/>
                <a:gd name="connsiteY25" fmla="*/ 774700 h 850900"/>
                <a:gd name="connsiteX26" fmla="*/ 2527300 w 3441700"/>
                <a:gd name="connsiteY26" fmla="*/ 850900 h 850900"/>
                <a:gd name="connsiteX27" fmla="*/ 2578100 w 3441700"/>
                <a:gd name="connsiteY27" fmla="*/ 838200 h 850900"/>
                <a:gd name="connsiteX28" fmla="*/ 2794000 w 3441700"/>
                <a:gd name="connsiteY28" fmla="*/ 825500 h 850900"/>
                <a:gd name="connsiteX29" fmla="*/ 2832100 w 3441700"/>
                <a:gd name="connsiteY29" fmla="*/ 800100 h 850900"/>
                <a:gd name="connsiteX30" fmla="*/ 2870200 w 3441700"/>
                <a:gd name="connsiteY30" fmla="*/ 787400 h 850900"/>
                <a:gd name="connsiteX31" fmla="*/ 3022600 w 3441700"/>
                <a:gd name="connsiteY31" fmla="*/ 774700 h 850900"/>
                <a:gd name="connsiteX32" fmla="*/ 3035300 w 3441700"/>
                <a:gd name="connsiteY32" fmla="*/ 736600 h 850900"/>
                <a:gd name="connsiteX33" fmla="*/ 3048000 w 3441700"/>
                <a:gd name="connsiteY33" fmla="*/ 508000 h 850900"/>
                <a:gd name="connsiteX34" fmla="*/ 3086100 w 3441700"/>
                <a:gd name="connsiteY34" fmla="*/ 482600 h 850900"/>
                <a:gd name="connsiteX35" fmla="*/ 3251200 w 3441700"/>
                <a:gd name="connsiteY35" fmla="*/ 444500 h 850900"/>
                <a:gd name="connsiteX36" fmla="*/ 3327400 w 3441700"/>
                <a:gd name="connsiteY36" fmla="*/ 393700 h 850900"/>
                <a:gd name="connsiteX37" fmla="*/ 3340100 w 3441700"/>
                <a:gd name="connsiteY37" fmla="*/ 342900 h 850900"/>
                <a:gd name="connsiteX38" fmla="*/ 3352800 w 3441700"/>
                <a:gd name="connsiteY38" fmla="*/ 304800 h 850900"/>
                <a:gd name="connsiteX39" fmla="*/ 3365500 w 3441700"/>
                <a:gd name="connsiteY39" fmla="*/ 254000 h 850900"/>
                <a:gd name="connsiteX40" fmla="*/ 3403600 w 3441700"/>
                <a:gd name="connsiteY40" fmla="*/ 165100 h 850900"/>
                <a:gd name="connsiteX41" fmla="*/ 3429000 w 3441700"/>
                <a:gd name="connsiteY41" fmla="*/ 88900 h 850900"/>
                <a:gd name="connsiteX42" fmla="*/ 3441700 w 3441700"/>
                <a:gd name="connsiteY42" fmla="*/ 50800 h 850900"/>
                <a:gd name="connsiteX43" fmla="*/ 3441700 w 3441700"/>
                <a:gd name="connsiteY43" fmla="*/ 0 h 85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441700" h="850900">
                  <a:moveTo>
                    <a:pt x="0" y="558800"/>
                  </a:moveTo>
                  <a:cubicBezTo>
                    <a:pt x="149252" y="334922"/>
                    <a:pt x="13573" y="487759"/>
                    <a:pt x="114300" y="431800"/>
                  </a:cubicBezTo>
                  <a:cubicBezTo>
                    <a:pt x="140985" y="416975"/>
                    <a:pt x="190500" y="381000"/>
                    <a:pt x="190500" y="381000"/>
                  </a:cubicBezTo>
                  <a:cubicBezTo>
                    <a:pt x="245533" y="385233"/>
                    <a:pt x="300782" y="387251"/>
                    <a:pt x="355600" y="393700"/>
                  </a:cubicBezTo>
                  <a:cubicBezTo>
                    <a:pt x="379439" y="396505"/>
                    <a:pt x="471040" y="426020"/>
                    <a:pt x="482600" y="431800"/>
                  </a:cubicBezTo>
                  <a:cubicBezTo>
                    <a:pt x="499533" y="440267"/>
                    <a:pt x="515673" y="450553"/>
                    <a:pt x="533400" y="457200"/>
                  </a:cubicBezTo>
                  <a:cubicBezTo>
                    <a:pt x="553635" y="464788"/>
                    <a:pt x="601044" y="470791"/>
                    <a:pt x="622300" y="482600"/>
                  </a:cubicBezTo>
                  <a:cubicBezTo>
                    <a:pt x="648985" y="497425"/>
                    <a:pt x="669540" y="523747"/>
                    <a:pt x="698500" y="533400"/>
                  </a:cubicBezTo>
                  <a:cubicBezTo>
                    <a:pt x="711200" y="537633"/>
                    <a:pt x="723728" y="542422"/>
                    <a:pt x="736600" y="546100"/>
                  </a:cubicBezTo>
                  <a:cubicBezTo>
                    <a:pt x="802092" y="564812"/>
                    <a:pt x="788148" y="554019"/>
                    <a:pt x="863600" y="584200"/>
                  </a:cubicBezTo>
                  <a:cubicBezTo>
                    <a:pt x="881178" y="591231"/>
                    <a:pt x="897100" y="601911"/>
                    <a:pt x="914400" y="609600"/>
                  </a:cubicBezTo>
                  <a:cubicBezTo>
                    <a:pt x="935232" y="618859"/>
                    <a:pt x="957068" y="625741"/>
                    <a:pt x="977900" y="635000"/>
                  </a:cubicBezTo>
                  <a:cubicBezTo>
                    <a:pt x="1064251" y="673378"/>
                    <a:pt x="995292" y="644938"/>
                    <a:pt x="1066800" y="685800"/>
                  </a:cubicBezTo>
                  <a:cubicBezTo>
                    <a:pt x="1110742" y="710909"/>
                    <a:pt x="1112956" y="709652"/>
                    <a:pt x="1155700" y="723900"/>
                  </a:cubicBezTo>
                  <a:cubicBezTo>
                    <a:pt x="1172633" y="719667"/>
                    <a:pt x="1190888" y="719006"/>
                    <a:pt x="1206500" y="711200"/>
                  </a:cubicBezTo>
                  <a:cubicBezTo>
                    <a:pt x="1225432" y="701734"/>
                    <a:pt x="1240076" y="685403"/>
                    <a:pt x="1257300" y="673100"/>
                  </a:cubicBezTo>
                  <a:cubicBezTo>
                    <a:pt x="1269720" y="664228"/>
                    <a:pt x="1282700" y="656167"/>
                    <a:pt x="1295400" y="647700"/>
                  </a:cubicBezTo>
                  <a:cubicBezTo>
                    <a:pt x="1311585" y="623422"/>
                    <a:pt x="1332573" y="586544"/>
                    <a:pt x="1358900" y="571500"/>
                  </a:cubicBezTo>
                  <a:cubicBezTo>
                    <a:pt x="1374055" y="562840"/>
                    <a:pt x="1392917" y="563595"/>
                    <a:pt x="1409700" y="558800"/>
                  </a:cubicBezTo>
                  <a:cubicBezTo>
                    <a:pt x="1422572" y="555122"/>
                    <a:pt x="1435100" y="550333"/>
                    <a:pt x="1447800" y="546100"/>
                  </a:cubicBezTo>
                  <a:cubicBezTo>
                    <a:pt x="1494367" y="554567"/>
                    <a:pt x="1541991" y="558497"/>
                    <a:pt x="1587500" y="571500"/>
                  </a:cubicBezTo>
                  <a:cubicBezTo>
                    <a:pt x="1602176" y="575693"/>
                    <a:pt x="1610465" y="594926"/>
                    <a:pt x="1625600" y="596900"/>
                  </a:cubicBezTo>
                  <a:cubicBezTo>
                    <a:pt x="1671267" y="602857"/>
                    <a:pt x="2208526" y="622251"/>
                    <a:pt x="2209800" y="622300"/>
                  </a:cubicBezTo>
                  <a:lnTo>
                    <a:pt x="2324100" y="660400"/>
                  </a:lnTo>
                  <a:cubicBezTo>
                    <a:pt x="2359406" y="672169"/>
                    <a:pt x="2370757" y="672239"/>
                    <a:pt x="2400300" y="698500"/>
                  </a:cubicBezTo>
                  <a:cubicBezTo>
                    <a:pt x="2427148" y="722365"/>
                    <a:pt x="2456575" y="744812"/>
                    <a:pt x="2476500" y="774700"/>
                  </a:cubicBezTo>
                  <a:lnTo>
                    <a:pt x="2527300" y="850900"/>
                  </a:lnTo>
                  <a:cubicBezTo>
                    <a:pt x="2544233" y="846667"/>
                    <a:pt x="2560724" y="839855"/>
                    <a:pt x="2578100" y="838200"/>
                  </a:cubicBezTo>
                  <a:cubicBezTo>
                    <a:pt x="2649866" y="831365"/>
                    <a:pt x="2722707" y="836194"/>
                    <a:pt x="2794000" y="825500"/>
                  </a:cubicBezTo>
                  <a:cubicBezTo>
                    <a:pt x="2809095" y="823236"/>
                    <a:pt x="2818448" y="806926"/>
                    <a:pt x="2832100" y="800100"/>
                  </a:cubicBezTo>
                  <a:cubicBezTo>
                    <a:pt x="2844074" y="794113"/>
                    <a:pt x="2856930" y="789169"/>
                    <a:pt x="2870200" y="787400"/>
                  </a:cubicBezTo>
                  <a:cubicBezTo>
                    <a:pt x="2920729" y="780663"/>
                    <a:pt x="2971800" y="778933"/>
                    <a:pt x="3022600" y="774700"/>
                  </a:cubicBezTo>
                  <a:cubicBezTo>
                    <a:pt x="3026833" y="762000"/>
                    <a:pt x="3034031" y="749927"/>
                    <a:pt x="3035300" y="736600"/>
                  </a:cubicBezTo>
                  <a:cubicBezTo>
                    <a:pt x="3042536" y="660626"/>
                    <a:pt x="3033033" y="582835"/>
                    <a:pt x="3048000" y="508000"/>
                  </a:cubicBezTo>
                  <a:cubicBezTo>
                    <a:pt x="3050993" y="493033"/>
                    <a:pt x="3072152" y="488799"/>
                    <a:pt x="3086100" y="482600"/>
                  </a:cubicBezTo>
                  <a:cubicBezTo>
                    <a:pt x="3152162" y="453239"/>
                    <a:pt x="3178880" y="454831"/>
                    <a:pt x="3251200" y="444500"/>
                  </a:cubicBezTo>
                  <a:cubicBezTo>
                    <a:pt x="3287569" y="432377"/>
                    <a:pt x="3305016" y="432872"/>
                    <a:pt x="3327400" y="393700"/>
                  </a:cubicBezTo>
                  <a:cubicBezTo>
                    <a:pt x="3336060" y="378545"/>
                    <a:pt x="3335305" y="359683"/>
                    <a:pt x="3340100" y="342900"/>
                  </a:cubicBezTo>
                  <a:cubicBezTo>
                    <a:pt x="3343778" y="330028"/>
                    <a:pt x="3349122" y="317672"/>
                    <a:pt x="3352800" y="304800"/>
                  </a:cubicBezTo>
                  <a:cubicBezTo>
                    <a:pt x="3357595" y="288017"/>
                    <a:pt x="3360705" y="270783"/>
                    <a:pt x="3365500" y="254000"/>
                  </a:cubicBezTo>
                  <a:cubicBezTo>
                    <a:pt x="3385940" y="182459"/>
                    <a:pt x="3369733" y="249767"/>
                    <a:pt x="3403600" y="165100"/>
                  </a:cubicBezTo>
                  <a:cubicBezTo>
                    <a:pt x="3413544" y="140241"/>
                    <a:pt x="3420533" y="114300"/>
                    <a:pt x="3429000" y="88900"/>
                  </a:cubicBezTo>
                  <a:cubicBezTo>
                    <a:pt x="3433233" y="76200"/>
                    <a:pt x="3441700" y="64187"/>
                    <a:pt x="3441700" y="50800"/>
                  </a:cubicBezTo>
                  <a:lnTo>
                    <a:pt x="3441700" y="0"/>
                  </a:lnTo>
                </a:path>
              </a:pathLst>
            </a:custGeom>
            <a:noFill/>
            <a:ln w="762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pic>
        <p:nvPicPr>
          <p:cNvPr id="13" name="Picture 12">
            <a:extLst>
              <a:ext uri="{FF2B5EF4-FFF2-40B4-BE49-F238E27FC236}">
                <a16:creationId xmlns:a16="http://schemas.microsoft.com/office/drawing/2014/main" id="{5A581E75-0171-40C0-BEA0-7C221A3269FF}"/>
              </a:ext>
            </a:extLst>
          </p:cNvPr>
          <p:cNvPicPr>
            <a:picLocks noChangeAspect="1"/>
          </p:cNvPicPr>
          <p:nvPr/>
        </p:nvPicPr>
        <p:blipFill>
          <a:blip r:embed="rId14"/>
          <a:stretch>
            <a:fillRect/>
          </a:stretch>
        </p:blipFill>
        <p:spPr>
          <a:xfrm>
            <a:off x="5246171" y="4425821"/>
            <a:ext cx="1676157" cy="1211159"/>
          </a:xfrm>
          <a:prstGeom prst="rect">
            <a:avLst/>
          </a:prstGeom>
        </p:spPr>
      </p:pic>
      <p:pic>
        <p:nvPicPr>
          <p:cNvPr id="14" name="Picture 13">
            <a:extLst>
              <a:ext uri="{FF2B5EF4-FFF2-40B4-BE49-F238E27FC236}">
                <a16:creationId xmlns:a16="http://schemas.microsoft.com/office/drawing/2014/main" id="{78781576-4289-4D55-8AB5-200896E94E5C}"/>
              </a:ext>
            </a:extLst>
          </p:cNvPr>
          <p:cNvPicPr>
            <a:picLocks noChangeAspect="1"/>
          </p:cNvPicPr>
          <p:nvPr/>
        </p:nvPicPr>
        <p:blipFill>
          <a:blip r:embed="rId15"/>
          <a:stretch>
            <a:fillRect/>
          </a:stretch>
        </p:blipFill>
        <p:spPr>
          <a:xfrm>
            <a:off x="5733371" y="1677616"/>
            <a:ext cx="1542382" cy="1238551"/>
          </a:xfrm>
          <a:prstGeom prst="rect">
            <a:avLst/>
          </a:prstGeom>
        </p:spPr>
      </p:pic>
      <p:sp>
        <p:nvSpPr>
          <p:cNvPr id="15" name="TextBox 14">
            <a:extLst>
              <a:ext uri="{FF2B5EF4-FFF2-40B4-BE49-F238E27FC236}">
                <a16:creationId xmlns:a16="http://schemas.microsoft.com/office/drawing/2014/main" id="{FF1EBC54-8788-435E-8FCE-CEF877591D2D}"/>
              </a:ext>
            </a:extLst>
          </p:cNvPr>
          <p:cNvSpPr txBox="1"/>
          <p:nvPr/>
        </p:nvSpPr>
        <p:spPr>
          <a:xfrm>
            <a:off x="4352301" y="3244334"/>
            <a:ext cx="1493642" cy="369332"/>
          </a:xfrm>
          <a:prstGeom prst="rect">
            <a:avLst/>
          </a:prstGeom>
          <a:noFill/>
        </p:spPr>
        <p:txBody>
          <a:bodyPr wrap="square" rtlCol="0">
            <a:spAutoFit/>
          </a:bodyPr>
          <a:lstStyle/>
          <a:p>
            <a:r>
              <a:rPr lang="en-US" dirty="0"/>
              <a:t>4IR</a:t>
            </a:r>
            <a:endParaRPr lang="en-ZA" dirty="0"/>
          </a:p>
        </p:txBody>
      </p:sp>
      <p:sp>
        <p:nvSpPr>
          <p:cNvPr id="16" name="TextBox 15">
            <a:extLst>
              <a:ext uri="{FF2B5EF4-FFF2-40B4-BE49-F238E27FC236}">
                <a16:creationId xmlns:a16="http://schemas.microsoft.com/office/drawing/2014/main" id="{CD1F7539-EEAA-4C3C-8CAC-14050C150AC7}"/>
              </a:ext>
            </a:extLst>
          </p:cNvPr>
          <p:cNvSpPr txBox="1"/>
          <p:nvPr/>
        </p:nvSpPr>
        <p:spPr>
          <a:xfrm>
            <a:off x="5716757" y="2863867"/>
            <a:ext cx="2267510" cy="646331"/>
          </a:xfrm>
          <a:prstGeom prst="rect">
            <a:avLst/>
          </a:prstGeom>
          <a:noFill/>
        </p:spPr>
        <p:txBody>
          <a:bodyPr wrap="square" rtlCol="0">
            <a:spAutoFit/>
          </a:bodyPr>
          <a:lstStyle/>
          <a:p>
            <a:r>
              <a:rPr lang="en-US" dirty="0"/>
              <a:t>Augmented reality</a:t>
            </a:r>
            <a:endParaRPr lang="en-ZA" dirty="0"/>
          </a:p>
        </p:txBody>
      </p:sp>
      <p:sp>
        <p:nvSpPr>
          <p:cNvPr id="17" name="TextBox 16">
            <a:extLst>
              <a:ext uri="{FF2B5EF4-FFF2-40B4-BE49-F238E27FC236}">
                <a16:creationId xmlns:a16="http://schemas.microsoft.com/office/drawing/2014/main" id="{D5257B5A-438E-4235-BC0E-CD8CFF4B7F0C}"/>
              </a:ext>
            </a:extLst>
          </p:cNvPr>
          <p:cNvSpPr txBox="1"/>
          <p:nvPr/>
        </p:nvSpPr>
        <p:spPr>
          <a:xfrm>
            <a:off x="6375399" y="1166873"/>
            <a:ext cx="1493642" cy="646331"/>
          </a:xfrm>
          <a:prstGeom prst="rect">
            <a:avLst/>
          </a:prstGeom>
          <a:noFill/>
        </p:spPr>
        <p:txBody>
          <a:bodyPr wrap="square" rtlCol="0">
            <a:spAutoFit/>
          </a:bodyPr>
          <a:lstStyle/>
          <a:p>
            <a:r>
              <a:rPr lang="en-US" dirty="0"/>
              <a:t>Machine learning</a:t>
            </a:r>
            <a:endParaRPr lang="en-ZA" dirty="0"/>
          </a:p>
        </p:txBody>
      </p:sp>
      <p:sp>
        <p:nvSpPr>
          <p:cNvPr id="18" name="TextBox 17">
            <a:extLst>
              <a:ext uri="{FF2B5EF4-FFF2-40B4-BE49-F238E27FC236}">
                <a16:creationId xmlns:a16="http://schemas.microsoft.com/office/drawing/2014/main" id="{87839085-65E1-4024-A820-0590FEEAD95B}"/>
              </a:ext>
            </a:extLst>
          </p:cNvPr>
          <p:cNvSpPr txBox="1"/>
          <p:nvPr/>
        </p:nvSpPr>
        <p:spPr>
          <a:xfrm>
            <a:off x="4580359" y="5260089"/>
            <a:ext cx="1493642" cy="646331"/>
          </a:xfrm>
          <a:prstGeom prst="rect">
            <a:avLst/>
          </a:prstGeom>
          <a:noFill/>
        </p:spPr>
        <p:txBody>
          <a:bodyPr wrap="square" rtlCol="0">
            <a:spAutoFit/>
          </a:bodyPr>
          <a:lstStyle/>
          <a:p>
            <a:r>
              <a:rPr lang="en-US" dirty="0"/>
              <a:t>Climate change</a:t>
            </a:r>
            <a:endParaRPr lang="en-ZA" dirty="0"/>
          </a:p>
        </p:txBody>
      </p:sp>
      <p:sp>
        <p:nvSpPr>
          <p:cNvPr id="19" name="TextBox 18">
            <a:extLst>
              <a:ext uri="{FF2B5EF4-FFF2-40B4-BE49-F238E27FC236}">
                <a16:creationId xmlns:a16="http://schemas.microsoft.com/office/drawing/2014/main" id="{8E0D8D0E-B89D-4252-ACAE-E6D900128E8B}"/>
              </a:ext>
            </a:extLst>
          </p:cNvPr>
          <p:cNvSpPr txBox="1"/>
          <p:nvPr/>
        </p:nvSpPr>
        <p:spPr>
          <a:xfrm>
            <a:off x="6739813" y="5569710"/>
            <a:ext cx="1493642" cy="369332"/>
          </a:xfrm>
          <a:prstGeom prst="rect">
            <a:avLst/>
          </a:prstGeom>
          <a:noFill/>
        </p:spPr>
        <p:txBody>
          <a:bodyPr wrap="square" rtlCol="0">
            <a:spAutoFit/>
          </a:bodyPr>
          <a:lstStyle/>
          <a:p>
            <a:r>
              <a:rPr lang="en-US" dirty="0"/>
              <a:t>Pandemics</a:t>
            </a:r>
            <a:endParaRPr lang="en-ZA" dirty="0"/>
          </a:p>
        </p:txBody>
      </p:sp>
      <p:sp>
        <p:nvSpPr>
          <p:cNvPr id="20" name="TextBox 19">
            <a:extLst>
              <a:ext uri="{FF2B5EF4-FFF2-40B4-BE49-F238E27FC236}">
                <a16:creationId xmlns:a16="http://schemas.microsoft.com/office/drawing/2014/main" id="{7EDE4C62-AD53-478E-A516-3F312F06861F}"/>
              </a:ext>
            </a:extLst>
          </p:cNvPr>
          <p:cNvSpPr txBox="1"/>
          <p:nvPr/>
        </p:nvSpPr>
        <p:spPr>
          <a:xfrm>
            <a:off x="10648266" y="3863221"/>
            <a:ext cx="1493642" cy="646331"/>
          </a:xfrm>
          <a:prstGeom prst="rect">
            <a:avLst/>
          </a:prstGeom>
          <a:noFill/>
        </p:spPr>
        <p:txBody>
          <a:bodyPr wrap="square" rtlCol="0">
            <a:spAutoFit/>
          </a:bodyPr>
          <a:lstStyle/>
          <a:p>
            <a:r>
              <a:rPr lang="en-US" dirty="0"/>
              <a:t>Shifting economy</a:t>
            </a:r>
            <a:endParaRPr lang="en-ZA" dirty="0"/>
          </a:p>
        </p:txBody>
      </p:sp>
      <p:sp>
        <p:nvSpPr>
          <p:cNvPr id="22" name="TextBox 21">
            <a:extLst>
              <a:ext uri="{FF2B5EF4-FFF2-40B4-BE49-F238E27FC236}">
                <a16:creationId xmlns:a16="http://schemas.microsoft.com/office/drawing/2014/main" id="{5552EF31-A3D5-4A82-A057-0EBEE5B94A47}"/>
              </a:ext>
            </a:extLst>
          </p:cNvPr>
          <p:cNvSpPr txBox="1"/>
          <p:nvPr/>
        </p:nvSpPr>
        <p:spPr>
          <a:xfrm>
            <a:off x="1397000" y="2184138"/>
            <a:ext cx="4040953" cy="646331"/>
          </a:xfrm>
          <a:prstGeom prst="rect">
            <a:avLst/>
          </a:prstGeom>
          <a:noFill/>
        </p:spPr>
        <p:txBody>
          <a:bodyPr wrap="square" rtlCol="0">
            <a:spAutoFit/>
          </a:bodyPr>
          <a:lstStyle/>
          <a:p>
            <a:r>
              <a:rPr lang="en-US" dirty="0">
                <a:solidFill>
                  <a:schemeClr val="accent1"/>
                </a:solidFill>
              </a:rPr>
              <a:t>What competencies do young people need in order to thrive?</a:t>
            </a:r>
            <a:endParaRPr lang="en-ZA" dirty="0">
              <a:solidFill>
                <a:schemeClr val="accent1"/>
              </a:solidFill>
            </a:endParaRPr>
          </a:p>
        </p:txBody>
      </p:sp>
      <p:sp>
        <p:nvSpPr>
          <p:cNvPr id="23" name="TextBox 22">
            <a:extLst>
              <a:ext uri="{FF2B5EF4-FFF2-40B4-BE49-F238E27FC236}">
                <a16:creationId xmlns:a16="http://schemas.microsoft.com/office/drawing/2014/main" id="{3ED87313-72F1-457F-9235-24058BFD9830}"/>
              </a:ext>
            </a:extLst>
          </p:cNvPr>
          <p:cNvSpPr txBox="1"/>
          <p:nvPr/>
        </p:nvSpPr>
        <p:spPr>
          <a:xfrm>
            <a:off x="3563603" y="6142874"/>
            <a:ext cx="5921026" cy="461665"/>
          </a:xfrm>
          <a:prstGeom prst="rect">
            <a:avLst/>
          </a:prstGeom>
          <a:noFill/>
        </p:spPr>
        <p:txBody>
          <a:bodyPr wrap="square" rtlCol="0">
            <a:spAutoFit/>
          </a:bodyPr>
          <a:lstStyle/>
          <a:p>
            <a:pPr algn="ctr"/>
            <a:r>
              <a:rPr lang="en-US" sz="2400" dirty="0">
                <a:solidFill>
                  <a:schemeClr val="accent1"/>
                </a:solidFill>
              </a:rPr>
              <a:t>What can we do that computers can’t do?</a:t>
            </a:r>
            <a:endParaRPr lang="en-ZA" sz="2400" dirty="0">
              <a:solidFill>
                <a:schemeClr val="accent1"/>
              </a:solidFill>
            </a:endParaRPr>
          </a:p>
        </p:txBody>
      </p:sp>
    </p:spTree>
    <p:extLst>
      <p:ext uri="{BB962C8B-B14F-4D97-AF65-F5344CB8AC3E}">
        <p14:creationId xmlns:p14="http://schemas.microsoft.com/office/powerpoint/2010/main" val="3778174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pic>
        <p:nvPicPr>
          <p:cNvPr id="1222" name="Google Shape;1222;p35"/>
          <p:cNvPicPr preferRelativeResize="0"/>
          <p:nvPr/>
        </p:nvPicPr>
        <p:blipFill rotWithShape="1">
          <a:blip r:embed="rId3">
            <a:alphaModFix/>
          </a:blip>
          <a:srcRect b="49318"/>
          <a:stretch/>
        </p:blipFill>
        <p:spPr>
          <a:xfrm>
            <a:off x="561434" y="9778"/>
            <a:ext cx="11624732" cy="4127398"/>
          </a:xfrm>
          <a:prstGeom prst="rect">
            <a:avLst/>
          </a:prstGeom>
          <a:noFill/>
          <a:ln>
            <a:noFill/>
          </a:ln>
        </p:spPr>
      </p:pic>
      <p:sp>
        <p:nvSpPr>
          <p:cNvPr id="10" name="Freeform: Shape 9">
            <a:extLst>
              <a:ext uri="{FF2B5EF4-FFF2-40B4-BE49-F238E27FC236}">
                <a16:creationId xmlns:a16="http://schemas.microsoft.com/office/drawing/2014/main" id="{79BC8C51-B4DF-44F5-8AC1-C64F12504C3F}"/>
              </a:ext>
            </a:extLst>
          </p:cNvPr>
          <p:cNvSpPr/>
          <p:nvPr/>
        </p:nvSpPr>
        <p:spPr>
          <a:xfrm>
            <a:off x="567268" y="4121426"/>
            <a:ext cx="11624732" cy="1084488"/>
          </a:xfrm>
          <a:custGeom>
            <a:avLst/>
            <a:gdLst>
              <a:gd name="connsiteX0" fmla="*/ 11624732 w 11624732"/>
              <a:gd name="connsiteY0" fmla="*/ 542244 h 1084488"/>
              <a:gd name="connsiteX1" fmla="*/ 11624732 w 11624732"/>
              <a:gd name="connsiteY1" fmla="*/ 1084488 h 1084488"/>
              <a:gd name="connsiteX2" fmla="*/ 11280487 w 11624732"/>
              <a:gd name="connsiteY2" fmla="*/ 1084488 h 1084488"/>
              <a:gd name="connsiteX3" fmla="*/ 11280487 w 11624732"/>
              <a:gd name="connsiteY3" fmla="*/ 0 h 1084488"/>
              <a:gd name="connsiteX4" fmla="*/ 11624732 w 11624732"/>
              <a:gd name="connsiteY4" fmla="*/ 0 h 1084488"/>
              <a:gd name="connsiteX5" fmla="*/ 11624732 w 11624732"/>
              <a:gd name="connsiteY5" fmla="*/ 542244 h 1084488"/>
              <a:gd name="connsiteX6" fmla="*/ 2864423 w 11624732"/>
              <a:gd name="connsiteY6" fmla="*/ 0 h 1084488"/>
              <a:gd name="connsiteX7" fmla="*/ 11086849 w 11624732"/>
              <a:gd name="connsiteY7" fmla="*/ 0 h 1084488"/>
              <a:gd name="connsiteX8" fmla="*/ 11431094 w 11624732"/>
              <a:gd name="connsiteY8" fmla="*/ 542244 h 1084488"/>
              <a:gd name="connsiteX9" fmla="*/ 11086849 w 11624732"/>
              <a:gd name="connsiteY9" fmla="*/ 1084488 h 1084488"/>
              <a:gd name="connsiteX10" fmla="*/ 8398557 w 11624732"/>
              <a:gd name="connsiteY10" fmla="*/ 1084488 h 1084488"/>
              <a:gd name="connsiteX11" fmla="*/ 8730926 w 11624732"/>
              <a:gd name="connsiteY11" fmla="*/ 560950 h 1084488"/>
              <a:gd name="connsiteX12" fmla="*/ 8386681 w 11624732"/>
              <a:gd name="connsiteY12" fmla="*/ 18706 h 1084488"/>
              <a:gd name="connsiteX13" fmla="*/ 8193043 w 11624732"/>
              <a:gd name="connsiteY13" fmla="*/ 18706 h 1084488"/>
              <a:gd name="connsiteX14" fmla="*/ 8537288 w 11624732"/>
              <a:gd name="connsiteY14" fmla="*/ 560950 h 1084488"/>
              <a:gd name="connsiteX15" fmla="*/ 8204918 w 11624732"/>
              <a:gd name="connsiteY15" fmla="*/ 1084488 h 1084488"/>
              <a:gd name="connsiteX16" fmla="*/ 5678180 w 11624732"/>
              <a:gd name="connsiteY16" fmla="*/ 1084488 h 1084488"/>
              <a:gd name="connsiteX17" fmla="*/ 6010549 w 11624732"/>
              <a:gd name="connsiteY17" fmla="*/ 560950 h 1084488"/>
              <a:gd name="connsiteX18" fmla="*/ 5666304 w 11624732"/>
              <a:gd name="connsiteY18" fmla="*/ 18706 h 1084488"/>
              <a:gd name="connsiteX19" fmla="*/ 5472666 w 11624732"/>
              <a:gd name="connsiteY19" fmla="*/ 18706 h 1084488"/>
              <a:gd name="connsiteX20" fmla="*/ 5816911 w 11624732"/>
              <a:gd name="connsiteY20" fmla="*/ 560950 h 1084488"/>
              <a:gd name="connsiteX21" fmla="*/ 5484542 w 11624732"/>
              <a:gd name="connsiteY21" fmla="*/ 1084488 h 1084488"/>
              <a:gd name="connsiteX22" fmla="*/ 2864423 w 11624732"/>
              <a:gd name="connsiteY22" fmla="*/ 1084488 h 1084488"/>
              <a:gd name="connsiteX23" fmla="*/ 3208668 w 11624732"/>
              <a:gd name="connsiteY23" fmla="*/ 542244 h 1084488"/>
              <a:gd name="connsiteX24" fmla="*/ 0 w 11624732"/>
              <a:gd name="connsiteY24" fmla="*/ 0 h 1084488"/>
              <a:gd name="connsiteX25" fmla="*/ 2670785 w 11624732"/>
              <a:gd name="connsiteY25" fmla="*/ 0 h 1084488"/>
              <a:gd name="connsiteX26" fmla="*/ 3015030 w 11624732"/>
              <a:gd name="connsiteY26" fmla="*/ 542244 h 1084488"/>
              <a:gd name="connsiteX27" fmla="*/ 2670785 w 11624732"/>
              <a:gd name="connsiteY27" fmla="*/ 1084488 h 1084488"/>
              <a:gd name="connsiteX28" fmla="*/ 0 w 11624732"/>
              <a:gd name="connsiteY28" fmla="*/ 1084488 h 1084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624732" h="1084488">
                <a:moveTo>
                  <a:pt x="11624732" y="542244"/>
                </a:moveTo>
                <a:lnTo>
                  <a:pt x="11624732" y="1084488"/>
                </a:lnTo>
                <a:lnTo>
                  <a:pt x="11280487" y="1084488"/>
                </a:lnTo>
                <a:close/>
                <a:moveTo>
                  <a:pt x="11280487" y="0"/>
                </a:moveTo>
                <a:lnTo>
                  <a:pt x="11624732" y="0"/>
                </a:lnTo>
                <a:lnTo>
                  <a:pt x="11624732" y="542244"/>
                </a:lnTo>
                <a:close/>
                <a:moveTo>
                  <a:pt x="2864423" y="0"/>
                </a:moveTo>
                <a:lnTo>
                  <a:pt x="11086849" y="0"/>
                </a:lnTo>
                <a:lnTo>
                  <a:pt x="11431094" y="542244"/>
                </a:lnTo>
                <a:lnTo>
                  <a:pt x="11086849" y="1084488"/>
                </a:lnTo>
                <a:lnTo>
                  <a:pt x="8398557" y="1084488"/>
                </a:lnTo>
                <a:lnTo>
                  <a:pt x="8730926" y="560950"/>
                </a:lnTo>
                <a:lnTo>
                  <a:pt x="8386681" y="18706"/>
                </a:lnTo>
                <a:lnTo>
                  <a:pt x="8193043" y="18706"/>
                </a:lnTo>
                <a:lnTo>
                  <a:pt x="8537288" y="560950"/>
                </a:lnTo>
                <a:lnTo>
                  <a:pt x="8204918" y="1084488"/>
                </a:lnTo>
                <a:lnTo>
                  <a:pt x="5678180" y="1084488"/>
                </a:lnTo>
                <a:lnTo>
                  <a:pt x="6010549" y="560950"/>
                </a:lnTo>
                <a:lnTo>
                  <a:pt x="5666304" y="18706"/>
                </a:lnTo>
                <a:lnTo>
                  <a:pt x="5472666" y="18706"/>
                </a:lnTo>
                <a:lnTo>
                  <a:pt x="5816911" y="560950"/>
                </a:lnTo>
                <a:lnTo>
                  <a:pt x="5484542" y="1084488"/>
                </a:lnTo>
                <a:lnTo>
                  <a:pt x="2864423" y="1084488"/>
                </a:lnTo>
                <a:lnTo>
                  <a:pt x="3208668" y="542244"/>
                </a:lnTo>
                <a:close/>
                <a:moveTo>
                  <a:pt x="0" y="0"/>
                </a:moveTo>
                <a:lnTo>
                  <a:pt x="2670785" y="0"/>
                </a:lnTo>
                <a:lnTo>
                  <a:pt x="3015030" y="542244"/>
                </a:lnTo>
                <a:lnTo>
                  <a:pt x="2670785" y="1084488"/>
                </a:lnTo>
                <a:lnTo>
                  <a:pt x="0" y="1084488"/>
                </a:lnTo>
                <a:close/>
              </a:path>
            </a:pathLst>
          </a:custGeom>
          <a:solidFill>
            <a:srgbClr val="002060"/>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ZA"/>
          </a:p>
        </p:txBody>
      </p:sp>
      <p:sp>
        <p:nvSpPr>
          <p:cNvPr id="11" name="Right Triangle 10">
            <a:extLst>
              <a:ext uri="{FF2B5EF4-FFF2-40B4-BE49-F238E27FC236}">
                <a16:creationId xmlns:a16="http://schemas.microsoft.com/office/drawing/2014/main" id="{828C9F83-D337-435E-BAA9-C0024D51FDA3}"/>
              </a:ext>
            </a:extLst>
          </p:cNvPr>
          <p:cNvSpPr/>
          <p:nvPr/>
        </p:nvSpPr>
        <p:spPr>
          <a:xfrm rot="10800000">
            <a:off x="11862216" y="4125280"/>
            <a:ext cx="329273" cy="571561"/>
          </a:xfrm>
          <a:custGeom>
            <a:avLst/>
            <a:gdLst>
              <a:gd name="connsiteX0" fmla="*/ 0 w 262270"/>
              <a:gd name="connsiteY0" fmla="*/ 461202 h 461202"/>
              <a:gd name="connsiteX1" fmla="*/ 0 w 262270"/>
              <a:gd name="connsiteY1" fmla="*/ 0 h 461202"/>
              <a:gd name="connsiteX2" fmla="*/ 262270 w 262270"/>
              <a:gd name="connsiteY2" fmla="*/ 461202 h 461202"/>
              <a:gd name="connsiteX3" fmla="*/ 0 w 262270"/>
              <a:gd name="connsiteY3" fmla="*/ 461202 h 461202"/>
              <a:gd name="connsiteX0" fmla="*/ 0 w 289859"/>
              <a:gd name="connsiteY0" fmla="*/ 563678 h 563678"/>
              <a:gd name="connsiteX1" fmla="*/ 27589 w 289859"/>
              <a:gd name="connsiteY1" fmla="*/ 0 h 563678"/>
              <a:gd name="connsiteX2" fmla="*/ 289859 w 289859"/>
              <a:gd name="connsiteY2" fmla="*/ 461202 h 563678"/>
              <a:gd name="connsiteX3" fmla="*/ 0 w 289859"/>
              <a:gd name="connsiteY3" fmla="*/ 563678 h 563678"/>
              <a:gd name="connsiteX0" fmla="*/ 0 w 329273"/>
              <a:gd name="connsiteY0" fmla="*/ 563678 h 563678"/>
              <a:gd name="connsiteX1" fmla="*/ 27589 w 329273"/>
              <a:gd name="connsiteY1" fmla="*/ 0 h 563678"/>
              <a:gd name="connsiteX2" fmla="*/ 329273 w 329273"/>
              <a:gd name="connsiteY2" fmla="*/ 555795 h 563678"/>
              <a:gd name="connsiteX3" fmla="*/ 0 w 329273"/>
              <a:gd name="connsiteY3" fmla="*/ 563678 h 563678"/>
              <a:gd name="connsiteX0" fmla="*/ 0 w 329273"/>
              <a:gd name="connsiteY0" fmla="*/ 571561 h 571561"/>
              <a:gd name="connsiteX1" fmla="*/ 7882 w 329273"/>
              <a:gd name="connsiteY1" fmla="*/ 0 h 571561"/>
              <a:gd name="connsiteX2" fmla="*/ 329273 w 329273"/>
              <a:gd name="connsiteY2" fmla="*/ 563678 h 571561"/>
              <a:gd name="connsiteX3" fmla="*/ 0 w 329273"/>
              <a:gd name="connsiteY3" fmla="*/ 571561 h 571561"/>
            </a:gdLst>
            <a:ahLst/>
            <a:cxnLst>
              <a:cxn ang="0">
                <a:pos x="connsiteX0" y="connsiteY0"/>
              </a:cxn>
              <a:cxn ang="0">
                <a:pos x="connsiteX1" y="connsiteY1"/>
              </a:cxn>
              <a:cxn ang="0">
                <a:pos x="connsiteX2" y="connsiteY2"/>
              </a:cxn>
              <a:cxn ang="0">
                <a:pos x="connsiteX3" y="connsiteY3"/>
              </a:cxn>
            </a:cxnLst>
            <a:rect l="l" t="t" r="r" b="b"/>
            <a:pathLst>
              <a:path w="329273" h="571561">
                <a:moveTo>
                  <a:pt x="0" y="571561"/>
                </a:moveTo>
                <a:lnTo>
                  <a:pt x="7882" y="0"/>
                </a:lnTo>
                <a:lnTo>
                  <a:pt x="329273" y="563678"/>
                </a:lnTo>
                <a:lnTo>
                  <a:pt x="0" y="57156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7" name="Right Triangle 16">
            <a:extLst>
              <a:ext uri="{FF2B5EF4-FFF2-40B4-BE49-F238E27FC236}">
                <a16:creationId xmlns:a16="http://schemas.microsoft.com/office/drawing/2014/main" id="{6AF2EE81-AD81-403A-AAB6-4DC42E0313D7}"/>
              </a:ext>
            </a:extLst>
          </p:cNvPr>
          <p:cNvSpPr/>
          <p:nvPr/>
        </p:nvSpPr>
        <p:spPr>
          <a:xfrm flipH="1">
            <a:off x="11843052" y="4618360"/>
            <a:ext cx="343114" cy="588669"/>
          </a:xfrm>
          <a:custGeom>
            <a:avLst/>
            <a:gdLst>
              <a:gd name="connsiteX0" fmla="*/ 0 w 307641"/>
              <a:gd name="connsiteY0" fmla="*/ 588668 h 588668"/>
              <a:gd name="connsiteX1" fmla="*/ 0 w 307641"/>
              <a:gd name="connsiteY1" fmla="*/ 0 h 588668"/>
              <a:gd name="connsiteX2" fmla="*/ 307641 w 307641"/>
              <a:gd name="connsiteY2" fmla="*/ 588668 h 588668"/>
              <a:gd name="connsiteX3" fmla="*/ 0 w 307641"/>
              <a:gd name="connsiteY3" fmla="*/ 588668 h 588668"/>
              <a:gd name="connsiteX0" fmla="*/ 0 w 343114"/>
              <a:gd name="connsiteY0" fmla="*/ 592610 h 592610"/>
              <a:gd name="connsiteX1" fmla="*/ 35473 w 343114"/>
              <a:gd name="connsiteY1" fmla="*/ 0 h 592610"/>
              <a:gd name="connsiteX2" fmla="*/ 343114 w 343114"/>
              <a:gd name="connsiteY2" fmla="*/ 588668 h 592610"/>
              <a:gd name="connsiteX3" fmla="*/ 0 w 343114"/>
              <a:gd name="connsiteY3" fmla="*/ 592610 h 592610"/>
              <a:gd name="connsiteX0" fmla="*/ 0 w 343114"/>
              <a:gd name="connsiteY0" fmla="*/ 588669 h 588669"/>
              <a:gd name="connsiteX1" fmla="*/ 3942 w 343114"/>
              <a:gd name="connsiteY1" fmla="*/ 0 h 588669"/>
              <a:gd name="connsiteX2" fmla="*/ 343114 w 343114"/>
              <a:gd name="connsiteY2" fmla="*/ 584727 h 588669"/>
              <a:gd name="connsiteX3" fmla="*/ 0 w 343114"/>
              <a:gd name="connsiteY3" fmla="*/ 588669 h 588669"/>
            </a:gdLst>
            <a:ahLst/>
            <a:cxnLst>
              <a:cxn ang="0">
                <a:pos x="connsiteX0" y="connsiteY0"/>
              </a:cxn>
              <a:cxn ang="0">
                <a:pos x="connsiteX1" y="connsiteY1"/>
              </a:cxn>
              <a:cxn ang="0">
                <a:pos x="connsiteX2" y="connsiteY2"/>
              </a:cxn>
              <a:cxn ang="0">
                <a:pos x="connsiteX3" y="connsiteY3"/>
              </a:cxn>
            </a:cxnLst>
            <a:rect l="l" t="t" r="r" b="b"/>
            <a:pathLst>
              <a:path w="343114" h="588669">
                <a:moveTo>
                  <a:pt x="0" y="588669"/>
                </a:moveTo>
                <a:lnTo>
                  <a:pt x="3942" y="0"/>
                </a:lnTo>
                <a:lnTo>
                  <a:pt x="343114" y="584727"/>
                </a:lnTo>
                <a:lnTo>
                  <a:pt x="0" y="58866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a:extLst>
              <a:ext uri="{FF2B5EF4-FFF2-40B4-BE49-F238E27FC236}">
                <a16:creationId xmlns:a16="http://schemas.microsoft.com/office/drawing/2014/main" id="{06FF93E3-1CC5-4B56-88F6-27D0E24919F3}"/>
              </a:ext>
            </a:extLst>
          </p:cNvPr>
          <p:cNvSpPr/>
          <p:nvPr/>
        </p:nvSpPr>
        <p:spPr>
          <a:xfrm>
            <a:off x="567267" y="5216547"/>
            <a:ext cx="11535932" cy="1662714"/>
          </a:xfrm>
          <a:prstGeom prst="rect">
            <a:avLst/>
          </a:prstGeom>
          <a:solidFill>
            <a:schemeClr val="tx2"/>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ectangle 15">
            <a:extLst>
              <a:ext uri="{FF2B5EF4-FFF2-40B4-BE49-F238E27FC236}">
                <a16:creationId xmlns:a16="http://schemas.microsoft.com/office/drawing/2014/main" id="{58617672-CB0B-422B-BAB7-10F2A471314B}"/>
              </a:ext>
            </a:extLst>
          </p:cNvPr>
          <p:cNvSpPr/>
          <p:nvPr/>
        </p:nvSpPr>
        <p:spPr>
          <a:xfrm>
            <a:off x="3244788" y="5249129"/>
            <a:ext cx="199748" cy="1608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Rectangle 19">
            <a:extLst>
              <a:ext uri="{FF2B5EF4-FFF2-40B4-BE49-F238E27FC236}">
                <a16:creationId xmlns:a16="http://schemas.microsoft.com/office/drawing/2014/main" id="{F6566D5F-15C4-4C18-8B52-48F47BFF369C}"/>
              </a:ext>
            </a:extLst>
          </p:cNvPr>
          <p:cNvSpPr/>
          <p:nvPr/>
        </p:nvSpPr>
        <p:spPr>
          <a:xfrm>
            <a:off x="11655795" y="5243468"/>
            <a:ext cx="199748" cy="1608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1" name="Rectangle 20">
            <a:extLst>
              <a:ext uri="{FF2B5EF4-FFF2-40B4-BE49-F238E27FC236}">
                <a16:creationId xmlns:a16="http://schemas.microsoft.com/office/drawing/2014/main" id="{FAD39189-FEE9-4285-8931-4C3397C4DCFB}"/>
              </a:ext>
            </a:extLst>
          </p:cNvPr>
          <p:cNvSpPr/>
          <p:nvPr/>
        </p:nvSpPr>
        <p:spPr>
          <a:xfrm>
            <a:off x="8783045" y="5239351"/>
            <a:ext cx="199748" cy="1608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2" name="Rectangle 21">
            <a:extLst>
              <a:ext uri="{FF2B5EF4-FFF2-40B4-BE49-F238E27FC236}">
                <a16:creationId xmlns:a16="http://schemas.microsoft.com/office/drawing/2014/main" id="{87E4FE85-F633-4528-A8A8-7E16E72D00C9}"/>
              </a:ext>
            </a:extLst>
          </p:cNvPr>
          <p:cNvSpPr/>
          <p:nvPr/>
        </p:nvSpPr>
        <p:spPr>
          <a:xfrm>
            <a:off x="6060697" y="5243105"/>
            <a:ext cx="199748" cy="16088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Rectangle 17">
            <a:extLst>
              <a:ext uri="{FF2B5EF4-FFF2-40B4-BE49-F238E27FC236}">
                <a16:creationId xmlns:a16="http://schemas.microsoft.com/office/drawing/2014/main" id="{08FAA2ED-8D53-4385-99A6-020098418C9E}"/>
              </a:ext>
            </a:extLst>
          </p:cNvPr>
          <p:cNvSpPr/>
          <p:nvPr/>
        </p:nvSpPr>
        <p:spPr>
          <a:xfrm>
            <a:off x="11862216" y="5185509"/>
            <a:ext cx="323950" cy="166271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23" name="Group 22">
            <a:extLst>
              <a:ext uri="{FF2B5EF4-FFF2-40B4-BE49-F238E27FC236}">
                <a16:creationId xmlns:a16="http://schemas.microsoft.com/office/drawing/2014/main" id="{523DB5A0-C819-4091-825F-77E214E0133D}"/>
              </a:ext>
            </a:extLst>
          </p:cNvPr>
          <p:cNvGrpSpPr/>
          <p:nvPr/>
        </p:nvGrpSpPr>
        <p:grpSpPr>
          <a:xfrm>
            <a:off x="567267" y="4455042"/>
            <a:ext cx="2670848" cy="2163855"/>
            <a:chOff x="567267" y="4455042"/>
            <a:chExt cx="2670848" cy="2163855"/>
          </a:xfrm>
        </p:grpSpPr>
        <p:sp>
          <p:nvSpPr>
            <p:cNvPr id="5" name="TextBox 4">
              <a:extLst>
                <a:ext uri="{FF2B5EF4-FFF2-40B4-BE49-F238E27FC236}">
                  <a16:creationId xmlns:a16="http://schemas.microsoft.com/office/drawing/2014/main" id="{35CE1541-9D69-4627-ADE1-959405AE8499}"/>
                </a:ext>
              </a:extLst>
            </p:cNvPr>
            <p:cNvSpPr txBox="1"/>
            <p:nvPr/>
          </p:nvSpPr>
          <p:spPr>
            <a:xfrm>
              <a:off x="1403498" y="4455042"/>
              <a:ext cx="1350335" cy="769441"/>
            </a:xfrm>
            <a:prstGeom prst="rect">
              <a:avLst/>
            </a:prstGeom>
            <a:noFill/>
          </p:spPr>
          <p:txBody>
            <a:bodyPr wrap="square" rtlCol="0">
              <a:spAutoFit/>
            </a:bodyPr>
            <a:lstStyle/>
            <a:p>
              <a:pPr algn="ctr"/>
              <a:r>
                <a:rPr lang="en-US" sz="4400" b="1" dirty="0">
                  <a:solidFill>
                    <a:schemeClr val="bg1"/>
                  </a:solidFill>
                  <a:latin typeface="Montserat medium"/>
                </a:rPr>
                <a:t>1st</a:t>
              </a:r>
              <a:endParaRPr lang="en-ZA" b="1" dirty="0">
                <a:solidFill>
                  <a:schemeClr val="bg1"/>
                </a:solidFill>
                <a:latin typeface="Montserat medium"/>
              </a:endParaRPr>
            </a:p>
          </p:txBody>
        </p:sp>
        <p:sp>
          <p:nvSpPr>
            <p:cNvPr id="19" name="TextBox 18">
              <a:extLst>
                <a:ext uri="{FF2B5EF4-FFF2-40B4-BE49-F238E27FC236}">
                  <a16:creationId xmlns:a16="http://schemas.microsoft.com/office/drawing/2014/main" id="{CCED0C06-A28B-4AA5-8767-40BA6E0FDF9F}"/>
                </a:ext>
              </a:extLst>
            </p:cNvPr>
            <p:cNvSpPr txBox="1"/>
            <p:nvPr/>
          </p:nvSpPr>
          <p:spPr>
            <a:xfrm>
              <a:off x="567267" y="5418568"/>
              <a:ext cx="2670848" cy="1200329"/>
            </a:xfrm>
            <a:prstGeom prst="rect">
              <a:avLst/>
            </a:prstGeom>
            <a:noFill/>
          </p:spPr>
          <p:txBody>
            <a:bodyPr wrap="square" rtlCol="0">
              <a:spAutoFit/>
            </a:bodyPr>
            <a:lstStyle/>
            <a:p>
              <a:pPr algn="ctr"/>
              <a:r>
                <a:rPr lang="en-US" sz="2400" dirty="0" err="1">
                  <a:latin typeface="Montserat medium"/>
                </a:rPr>
                <a:t>Mechanisation</a:t>
              </a:r>
              <a:r>
                <a:rPr lang="en-US" sz="2400" dirty="0">
                  <a:latin typeface="Montserat medium"/>
                </a:rPr>
                <a:t>, Water Power, Steam Power</a:t>
              </a:r>
              <a:endParaRPr lang="en-ZA" sz="2400" dirty="0">
                <a:latin typeface="Montserat medium"/>
              </a:endParaRPr>
            </a:p>
          </p:txBody>
        </p:sp>
      </p:grpSp>
      <p:grpSp>
        <p:nvGrpSpPr>
          <p:cNvPr id="24" name="Group 23">
            <a:extLst>
              <a:ext uri="{FF2B5EF4-FFF2-40B4-BE49-F238E27FC236}">
                <a16:creationId xmlns:a16="http://schemas.microsoft.com/office/drawing/2014/main" id="{9FC7F545-5C81-4473-999C-E0BAF9519DDF}"/>
              </a:ext>
            </a:extLst>
          </p:cNvPr>
          <p:cNvGrpSpPr/>
          <p:nvPr/>
        </p:nvGrpSpPr>
        <p:grpSpPr>
          <a:xfrm>
            <a:off x="3294956" y="4385279"/>
            <a:ext cx="2756159" cy="2176116"/>
            <a:chOff x="3294956" y="4385279"/>
            <a:chExt cx="2756159" cy="2176116"/>
          </a:xfrm>
        </p:grpSpPr>
        <p:sp>
          <p:nvSpPr>
            <p:cNvPr id="14" name="TextBox 13">
              <a:extLst>
                <a:ext uri="{FF2B5EF4-FFF2-40B4-BE49-F238E27FC236}">
                  <a16:creationId xmlns:a16="http://schemas.microsoft.com/office/drawing/2014/main" id="{292A3807-53CA-41E1-AF66-C1024C835A61}"/>
                </a:ext>
              </a:extLst>
            </p:cNvPr>
            <p:cNvSpPr txBox="1"/>
            <p:nvPr/>
          </p:nvSpPr>
          <p:spPr>
            <a:xfrm>
              <a:off x="4231758" y="4385279"/>
              <a:ext cx="1350335" cy="769441"/>
            </a:xfrm>
            <a:prstGeom prst="rect">
              <a:avLst/>
            </a:prstGeom>
            <a:noFill/>
          </p:spPr>
          <p:txBody>
            <a:bodyPr wrap="square" rtlCol="0">
              <a:spAutoFit/>
            </a:bodyPr>
            <a:lstStyle/>
            <a:p>
              <a:pPr algn="ctr"/>
              <a:r>
                <a:rPr lang="en-US" sz="4400" b="1" dirty="0">
                  <a:solidFill>
                    <a:schemeClr val="bg1"/>
                  </a:solidFill>
                  <a:latin typeface="Montserat medium"/>
                </a:rPr>
                <a:t>2nd</a:t>
              </a:r>
              <a:endParaRPr lang="en-ZA" b="1" dirty="0">
                <a:solidFill>
                  <a:schemeClr val="bg1"/>
                </a:solidFill>
                <a:latin typeface="Montserat medium"/>
              </a:endParaRPr>
            </a:p>
          </p:txBody>
        </p:sp>
        <p:sp>
          <p:nvSpPr>
            <p:cNvPr id="25" name="TextBox 24">
              <a:extLst>
                <a:ext uri="{FF2B5EF4-FFF2-40B4-BE49-F238E27FC236}">
                  <a16:creationId xmlns:a16="http://schemas.microsoft.com/office/drawing/2014/main" id="{2D3115F2-4D38-42DF-9DF6-7C33337A9805}"/>
                </a:ext>
              </a:extLst>
            </p:cNvPr>
            <p:cNvSpPr txBox="1"/>
            <p:nvPr/>
          </p:nvSpPr>
          <p:spPr>
            <a:xfrm>
              <a:off x="3294956" y="5361066"/>
              <a:ext cx="2756159" cy="1200329"/>
            </a:xfrm>
            <a:prstGeom prst="rect">
              <a:avLst/>
            </a:prstGeom>
            <a:noFill/>
          </p:spPr>
          <p:txBody>
            <a:bodyPr wrap="square" rtlCol="0">
              <a:spAutoFit/>
            </a:bodyPr>
            <a:lstStyle/>
            <a:p>
              <a:pPr algn="ctr"/>
              <a:r>
                <a:rPr lang="en-US" sz="2400" dirty="0">
                  <a:latin typeface="Montserat medium"/>
                </a:rPr>
                <a:t>Mass production, Assembly line, </a:t>
              </a:r>
              <a:r>
                <a:rPr lang="en-US" sz="2400" dirty="0" err="1">
                  <a:latin typeface="Montserat medium"/>
                </a:rPr>
                <a:t>Electricty</a:t>
              </a:r>
              <a:endParaRPr lang="en-ZA" sz="2400" dirty="0">
                <a:latin typeface="Montserat medium"/>
              </a:endParaRPr>
            </a:p>
          </p:txBody>
        </p:sp>
      </p:grpSp>
      <p:grpSp>
        <p:nvGrpSpPr>
          <p:cNvPr id="49" name="Group 48">
            <a:extLst>
              <a:ext uri="{FF2B5EF4-FFF2-40B4-BE49-F238E27FC236}">
                <a16:creationId xmlns:a16="http://schemas.microsoft.com/office/drawing/2014/main" id="{D5DDBDE0-8F0F-471D-A09B-A4DA3E42FE7B}"/>
              </a:ext>
            </a:extLst>
          </p:cNvPr>
          <p:cNvGrpSpPr/>
          <p:nvPr/>
        </p:nvGrpSpPr>
        <p:grpSpPr>
          <a:xfrm>
            <a:off x="6117538" y="4385278"/>
            <a:ext cx="2670848" cy="1842648"/>
            <a:chOff x="6117538" y="4385278"/>
            <a:chExt cx="2670848" cy="1842648"/>
          </a:xfrm>
        </p:grpSpPr>
        <p:sp>
          <p:nvSpPr>
            <p:cNvPr id="13" name="TextBox 12">
              <a:extLst>
                <a:ext uri="{FF2B5EF4-FFF2-40B4-BE49-F238E27FC236}">
                  <a16:creationId xmlns:a16="http://schemas.microsoft.com/office/drawing/2014/main" id="{9684F905-CF22-4B5A-B2E7-DF70E4A4ACB0}"/>
                </a:ext>
              </a:extLst>
            </p:cNvPr>
            <p:cNvSpPr txBox="1"/>
            <p:nvPr/>
          </p:nvSpPr>
          <p:spPr>
            <a:xfrm>
              <a:off x="6982047" y="4385278"/>
              <a:ext cx="1350335" cy="769441"/>
            </a:xfrm>
            <a:prstGeom prst="rect">
              <a:avLst/>
            </a:prstGeom>
            <a:noFill/>
          </p:spPr>
          <p:txBody>
            <a:bodyPr wrap="square" rtlCol="0">
              <a:spAutoFit/>
            </a:bodyPr>
            <a:lstStyle/>
            <a:p>
              <a:pPr algn="ctr"/>
              <a:r>
                <a:rPr lang="en-US" sz="4400" b="1" dirty="0">
                  <a:solidFill>
                    <a:schemeClr val="bg1"/>
                  </a:solidFill>
                  <a:latin typeface="Montserat medium"/>
                </a:rPr>
                <a:t>3rd</a:t>
              </a:r>
              <a:endParaRPr lang="en-ZA" b="1" dirty="0">
                <a:solidFill>
                  <a:schemeClr val="bg1"/>
                </a:solidFill>
                <a:latin typeface="Montserat medium"/>
              </a:endParaRPr>
            </a:p>
          </p:txBody>
        </p:sp>
        <p:sp>
          <p:nvSpPr>
            <p:cNvPr id="26" name="TextBox 25">
              <a:extLst>
                <a:ext uri="{FF2B5EF4-FFF2-40B4-BE49-F238E27FC236}">
                  <a16:creationId xmlns:a16="http://schemas.microsoft.com/office/drawing/2014/main" id="{1887A4C0-E339-48DC-A319-7C05BF2D3CFF}"/>
                </a:ext>
              </a:extLst>
            </p:cNvPr>
            <p:cNvSpPr txBox="1"/>
            <p:nvPr/>
          </p:nvSpPr>
          <p:spPr>
            <a:xfrm>
              <a:off x="6117538" y="5396929"/>
              <a:ext cx="2670848" cy="830997"/>
            </a:xfrm>
            <a:prstGeom prst="rect">
              <a:avLst/>
            </a:prstGeom>
            <a:noFill/>
          </p:spPr>
          <p:txBody>
            <a:bodyPr wrap="square" rtlCol="0">
              <a:spAutoFit/>
            </a:bodyPr>
            <a:lstStyle/>
            <a:p>
              <a:pPr algn="ctr"/>
              <a:r>
                <a:rPr lang="en-US" sz="2400" dirty="0">
                  <a:latin typeface="Montserat medium"/>
                </a:rPr>
                <a:t>Computer and Automation</a:t>
              </a:r>
              <a:endParaRPr lang="en-ZA" sz="2400" dirty="0">
                <a:latin typeface="Montserat medium"/>
              </a:endParaRPr>
            </a:p>
          </p:txBody>
        </p:sp>
      </p:grpSp>
      <p:grpSp>
        <p:nvGrpSpPr>
          <p:cNvPr id="48" name="Group 47">
            <a:extLst>
              <a:ext uri="{FF2B5EF4-FFF2-40B4-BE49-F238E27FC236}">
                <a16:creationId xmlns:a16="http://schemas.microsoft.com/office/drawing/2014/main" id="{68BD2DF3-559C-47FD-8D1D-C199E7DF8C8C}"/>
              </a:ext>
            </a:extLst>
          </p:cNvPr>
          <p:cNvGrpSpPr/>
          <p:nvPr/>
        </p:nvGrpSpPr>
        <p:grpSpPr>
          <a:xfrm>
            <a:off x="9001957" y="4385277"/>
            <a:ext cx="2670848" cy="1814368"/>
            <a:chOff x="9001957" y="4385277"/>
            <a:chExt cx="2670848" cy="1814368"/>
          </a:xfrm>
        </p:grpSpPr>
        <p:sp>
          <p:nvSpPr>
            <p:cNvPr id="12" name="TextBox 11">
              <a:extLst>
                <a:ext uri="{FF2B5EF4-FFF2-40B4-BE49-F238E27FC236}">
                  <a16:creationId xmlns:a16="http://schemas.microsoft.com/office/drawing/2014/main" id="{1380FF33-DC52-4E42-9E19-97A413C53B7F}"/>
                </a:ext>
              </a:extLst>
            </p:cNvPr>
            <p:cNvSpPr txBox="1"/>
            <p:nvPr/>
          </p:nvSpPr>
          <p:spPr>
            <a:xfrm>
              <a:off x="9732336" y="4385277"/>
              <a:ext cx="1350335" cy="769441"/>
            </a:xfrm>
            <a:prstGeom prst="rect">
              <a:avLst/>
            </a:prstGeom>
            <a:noFill/>
          </p:spPr>
          <p:txBody>
            <a:bodyPr wrap="square" rtlCol="0">
              <a:spAutoFit/>
            </a:bodyPr>
            <a:lstStyle/>
            <a:p>
              <a:pPr algn="ctr"/>
              <a:r>
                <a:rPr lang="en-US" sz="4400" b="1" dirty="0">
                  <a:solidFill>
                    <a:schemeClr val="bg1"/>
                  </a:solidFill>
                  <a:latin typeface="Montserat medium"/>
                </a:rPr>
                <a:t>4th</a:t>
              </a:r>
              <a:endParaRPr lang="en-ZA" b="1" dirty="0">
                <a:solidFill>
                  <a:schemeClr val="bg1"/>
                </a:solidFill>
                <a:latin typeface="Montserat medium"/>
              </a:endParaRPr>
            </a:p>
          </p:txBody>
        </p:sp>
        <p:sp>
          <p:nvSpPr>
            <p:cNvPr id="27" name="TextBox 26">
              <a:extLst>
                <a:ext uri="{FF2B5EF4-FFF2-40B4-BE49-F238E27FC236}">
                  <a16:creationId xmlns:a16="http://schemas.microsoft.com/office/drawing/2014/main" id="{3DD08113-9DE1-4C34-B55B-FFBC38DA62B8}"/>
                </a:ext>
              </a:extLst>
            </p:cNvPr>
            <p:cNvSpPr txBox="1"/>
            <p:nvPr/>
          </p:nvSpPr>
          <p:spPr>
            <a:xfrm>
              <a:off x="9001957" y="5368648"/>
              <a:ext cx="2670848" cy="830997"/>
            </a:xfrm>
            <a:prstGeom prst="rect">
              <a:avLst/>
            </a:prstGeom>
            <a:noFill/>
          </p:spPr>
          <p:txBody>
            <a:bodyPr wrap="square" rtlCol="0">
              <a:spAutoFit/>
            </a:bodyPr>
            <a:lstStyle/>
            <a:p>
              <a:pPr algn="ctr"/>
              <a:r>
                <a:rPr lang="en-US" sz="2400" dirty="0">
                  <a:latin typeface="Montserat medium"/>
                </a:rPr>
                <a:t>Cyber Physical Systems</a:t>
              </a:r>
              <a:endParaRPr lang="en-ZA" sz="2400" dirty="0">
                <a:latin typeface="Montserat medium"/>
              </a:endParaRPr>
            </a:p>
          </p:txBody>
        </p:sp>
      </p:grpSp>
    </p:spTree>
    <p:extLst>
      <p:ext uri="{BB962C8B-B14F-4D97-AF65-F5344CB8AC3E}">
        <p14:creationId xmlns:p14="http://schemas.microsoft.com/office/powerpoint/2010/main" val="34921057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D58AA02-3CB9-4EBA-B00A-358BE2392727}"/>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35515" y="1869988"/>
            <a:ext cx="10473369" cy="5236685"/>
          </a:xfrm>
          <a:prstGeom prst="rect">
            <a:avLst/>
          </a:prstGeom>
        </p:spPr>
      </p:pic>
      <p:sp>
        <p:nvSpPr>
          <p:cNvPr id="2" name="Title 1">
            <a:extLst>
              <a:ext uri="{FF2B5EF4-FFF2-40B4-BE49-F238E27FC236}">
                <a16:creationId xmlns:a16="http://schemas.microsoft.com/office/drawing/2014/main" id="{D9577CC1-01AA-AB4B-AC2E-954BEBA848CD}"/>
              </a:ext>
            </a:extLst>
          </p:cNvPr>
          <p:cNvSpPr>
            <a:spLocks noGrp="1"/>
          </p:cNvSpPr>
          <p:nvPr>
            <p:ph type="title"/>
          </p:nvPr>
        </p:nvSpPr>
        <p:spPr/>
        <p:txBody>
          <a:bodyPr>
            <a:normAutofit fontScale="90000"/>
          </a:bodyPr>
          <a:lstStyle/>
          <a:p>
            <a:r>
              <a:rPr lang="en-GB" dirty="0"/>
              <a:t>Become really good…</a:t>
            </a:r>
            <a:br>
              <a:rPr lang="en-GB" dirty="0"/>
            </a:br>
            <a:r>
              <a:rPr lang="en-GB" dirty="0"/>
              <a:t>                    </a:t>
            </a:r>
            <a:r>
              <a:rPr lang="en-GB" sz="1800" dirty="0"/>
              <a:t>at what computers can’t do</a:t>
            </a:r>
          </a:p>
        </p:txBody>
      </p:sp>
      <p:pic>
        <p:nvPicPr>
          <p:cNvPr id="5" name="Picture 4" descr="Shape, arrow&#10;&#10;Description automatically generated">
            <a:extLst>
              <a:ext uri="{FF2B5EF4-FFF2-40B4-BE49-F238E27FC236}">
                <a16:creationId xmlns:a16="http://schemas.microsoft.com/office/drawing/2014/main" id="{E9417B70-89AF-41F3-9B42-C8A23E89DDBF}"/>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96103" y="1485328"/>
            <a:ext cx="1247579" cy="896697"/>
          </a:xfrm>
          <a:prstGeom prst="rect">
            <a:avLst/>
          </a:prstGeom>
        </p:spPr>
      </p:pic>
      <p:pic>
        <p:nvPicPr>
          <p:cNvPr id="6" name="Picture 5" descr="Shape&#10;&#10;Description automatically generated with low confidence">
            <a:extLst>
              <a:ext uri="{FF2B5EF4-FFF2-40B4-BE49-F238E27FC236}">
                <a16:creationId xmlns:a16="http://schemas.microsoft.com/office/drawing/2014/main" id="{63222F8B-EBE4-4B0F-BD3B-C1C16C21CCDD}"/>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859114" y="733320"/>
            <a:ext cx="2110409" cy="2110409"/>
          </a:xfrm>
          <a:prstGeom prst="rect">
            <a:avLst/>
          </a:prstGeom>
        </p:spPr>
      </p:pic>
      <p:sp>
        <p:nvSpPr>
          <p:cNvPr id="7" name="TextBox 6">
            <a:extLst>
              <a:ext uri="{FF2B5EF4-FFF2-40B4-BE49-F238E27FC236}">
                <a16:creationId xmlns:a16="http://schemas.microsoft.com/office/drawing/2014/main" id="{3C8B43FA-01E1-4B12-B3B6-9B383BEE5CF3}"/>
              </a:ext>
            </a:extLst>
          </p:cNvPr>
          <p:cNvSpPr txBox="1"/>
          <p:nvPr/>
        </p:nvSpPr>
        <p:spPr>
          <a:xfrm>
            <a:off x="606286" y="3876261"/>
            <a:ext cx="11585713" cy="923330"/>
          </a:xfrm>
          <a:prstGeom prst="rect">
            <a:avLst/>
          </a:prstGeom>
          <a:noFill/>
        </p:spPr>
        <p:txBody>
          <a:bodyPr wrap="square" rtlCol="0">
            <a:spAutoFit/>
          </a:bodyPr>
          <a:lstStyle/>
          <a:p>
            <a:pPr algn="ctr"/>
            <a:r>
              <a:rPr lang="en-US" sz="5400" spc="300" dirty="0">
                <a:solidFill>
                  <a:schemeClr val="accent2"/>
                </a:solidFill>
                <a:effectLst>
                  <a:outerShdw blurRad="38100" dist="38100" dir="2700000" algn="tl">
                    <a:srgbClr val="000000">
                      <a:alpha val="43137"/>
                    </a:srgbClr>
                  </a:outerShdw>
                </a:effectLst>
                <a:latin typeface="+mj-lt"/>
              </a:rPr>
              <a:t>Computers can’t build relationships</a:t>
            </a:r>
            <a:endParaRPr lang="en-ZA" sz="5400" spc="300" dirty="0">
              <a:solidFill>
                <a:schemeClr val="accent2"/>
              </a:solidFill>
              <a:effectLst>
                <a:outerShdw blurRad="38100" dist="38100" dir="2700000" algn="tl">
                  <a:srgbClr val="000000">
                    <a:alpha val="43137"/>
                  </a:srgbClr>
                </a:outerShdw>
              </a:effectLst>
              <a:latin typeface="+mj-lt"/>
            </a:endParaRPr>
          </a:p>
        </p:txBody>
      </p:sp>
      <p:sp>
        <p:nvSpPr>
          <p:cNvPr id="8" name="TextBox 7">
            <a:extLst>
              <a:ext uri="{FF2B5EF4-FFF2-40B4-BE49-F238E27FC236}">
                <a16:creationId xmlns:a16="http://schemas.microsoft.com/office/drawing/2014/main" id="{C73D38CE-BC57-4963-90B7-806CDB76C1DB}"/>
              </a:ext>
            </a:extLst>
          </p:cNvPr>
          <p:cNvSpPr txBox="1"/>
          <p:nvPr/>
        </p:nvSpPr>
        <p:spPr>
          <a:xfrm>
            <a:off x="433293" y="2313531"/>
            <a:ext cx="2445026" cy="584775"/>
          </a:xfrm>
          <a:prstGeom prst="rect">
            <a:avLst/>
          </a:prstGeom>
          <a:noFill/>
        </p:spPr>
        <p:txBody>
          <a:bodyPr wrap="square" rtlCol="0">
            <a:spAutoFit/>
          </a:bodyPr>
          <a:lstStyle/>
          <a:p>
            <a:pPr algn="ctr"/>
            <a:r>
              <a:rPr lang="en-US" sz="1600" spc="300" dirty="0">
                <a:solidFill>
                  <a:schemeClr val="accent2"/>
                </a:solidFill>
                <a:effectLst>
                  <a:outerShdw blurRad="38100" dist="38100" dir="2700000" algn="tl">
                    <a:srgbClr val="000000">
                      <a:alpha val="43137"/>
                    </a:srgbClr>
                  </a:outerShdw>
                </a:effectLst>
                <a:latin typeface="+mj-lt"/>
              </a:rPr>
              <a:t>Computers can’t imagine</a:t>
            </a:r>
            <a:endParaRPr lang="en-ZA" sz="1600" spc="300" dirty="0">
              <a:solidFill>
                <a:schemeClr val="accent2"/>
              </a:solidFill>
              <a:effectLst>
                <a:outerShdw blurRad="38100" dist="38100" dir="2700000" algn="tl">
                  <a:srgbClr val="000000">
                    <a:alpha val="43137"/>
                  </a:srgbClr>
                </a:outerShdw>
              </a:effectLst>
              <a:latin typeface="+mj-lt"/>
            </a:endParaRPr>
          </a:p>
        </p:txBody>
      </p:sp>
      <p:sp>
        <p:nvSpPr>
          <p:cNvPr id="9" name="TextBox 8">
            <a:extLst>
              <a:ext uri="{FF2B5EF4-FFF2-40B4-BE49-F238E27FC236}">
                <a16:creationId xmlns:a16="http://schemas.microsoft.com/office/drawing/2014/main" id="{3A858C06-CCE1-4206-B33D-3849D3206C92}"/>
              </a:ext>
            </a:extLst>
          </p:cNvPr>
          <p:cNvSpPr txBox="1"/>
          <p:nvPr/>
        </p:nvSpPr>
        <p:spPr>
          <a:xfrm>
            <a:off x="9500867" y="2726736"/>
            <a:ext cx="2445026" cy="584775"/>
          </a:xfrm>
          <a:prstGeom prst="rect">
            <a:avLst/>
          </a:prstGeom>
          <a:noFill/>
        </p:spPr>
        <p:txBody>
          <a:bodyPr wrap="square" rtlCol="0">
            <a:spAutoFit/>
          </a:bodyPr>
          <a:lstStyle/>
          <a:p>
            <a:pPr algn="ctr"/>
            <a:r>
              <a:rPr lang="en-US" sz="1600" spc="300" dirty="0">
                <a:solidFill>
                  <a:schemeClr val="accent2"/>
                </a:solidFill>
                <a:effectLst>
                  <a:outerShdw blurRad="38100" dist="38100" dir="2700000" algn="tl">
                    <a:srgbClr val="000000">
                      <a:alpha val="43137"/>
                    </a:srgbClr>
                  </a:outerShdw>
                </a:effectLst>
                <a:latin typeface="+mj-lt"/>
              </a:rPr>
              <a:t>Computers aren’t curious</a:t>
            </a:r>
            <a:endParaRPr lang="en-ZA" sz="1600" spc="300" dirty="0">
              <a:solidFill>
                <a:schemeClr val="accent2"/>
              </a:solidFill>
              <a:effectLst>
                <a:outerShdw blurRad="38100" dist="38100" dir="2700000" algn="tl">
                  <a:srgbClr val="000000">
                    <a:alpha val="43137"/>
                  </a:srgbClr>
                </a:outerShdw>
              </a:effectLst>
              <a:latin typeface="+mj-lt"/>
            </a:endParaRPr>
          </a:p>
        </p:txBody>
      </p:sp>
      <p:sp>
        <p:nvSpPr>
          <p:cNvPr id="11" name="TextBox 10">
            <a:extLst>
              <a:ext uri="{FF2B5EF4-FFF2-40B4-BE49-F238E27FC236}">
                <a16:creationId xmlns:a16="http://schemas.microsoft.com/office/drawing/2014/main" id="{0748AF1F-6865-47CD-BFA4-2FE4A7C5ED81}"/>
              </a:ext>
            </a:extLst>
          </p:cNvPr>
          <p:cNvSpPr txBox="1"/>
          <p:nvPr/>
        </p:nvSpPr>
        <p:spPr>
          <a:xfrm>
            <a:off x="606287" y="6010387"/>
            <a:ext cx="11585713" cy="523220"/>
          </a:xfrm>
          <a:prstGeom prst="rect">
            <a:avLst/>
          </a:prstGeom>
          <a:noFill/>
        </p:spPr>
        <p:txBody>
          <a:bodyPr wrap="square" rtlCol="0">
            <a:spAutoFit/>
          </a:bodyPr>
          <a:lstStyle/>
          <a:p>
            <a:pPr algn="ctr"/>
            <a:r>
              <a:rPr lang="en-US" sz="2800" spc="300" dirty="0">
                <a:solidFill>
                  <a:schemeClr val="accent2"/>
                </a:solidFill>
                <a:effectLst>
                  <a:outerShdw blurRad="38100" dist="38100" dir="2700000" algn="tl">
                    <a:srgbClr val="000000">
                      <a:alpha val="43137"/>
                    </a:srgbClr>
                  </a:outerShdw>
                </a:effectLst>
                <a:latin typeface="+mj-lt"/>
              </a:rPr>
              <a:t>Computers have no empathy</a:t>
            </a:r>
            <a:endParaRPr lang="en-ZA" sz="2800" spc="300" dirty="0">
              <a:solidFill>
                <a:schemeClr val="accent2"/>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0040021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D2ED8-8476-4AD2-A6B2-F6613C26C29B}"/>
              </a:ext>
            </a:extLst>
          </p:cNvPr>
          <p:cNvSpPr>
            <a:spLocks noGrp="1"/>
          </p:cNvSpPr>
          <p:nvPr>
            <p:ph type="title"/>
          </p:nvPr>
        </p:nvSpPr>
        <p:spPr/>
        <p:txBody>
          <a:bodyPr/>
          <a:lstStyle/>
          <a:p>
            <a:r>
              <a:rPr lang="en-US" dirty="0"/>
              <a:t>THE UNEMPLOYMENT CRISIS</a:t>
            </a:r>
            <a:endParaRPr lang="en-ZA" dirty="0"/>
          </a:p>
        </p:txBody>
      </p:sp>
      <p:pic>
        <p:nvPicPr>
          <p:cNvPr id="3" name="!!Unemployment">
            <a:extLst>
              <a:ext uri="{FF2B5EF4-FFF2-40B4-BE49-F238E27FC236}">
                <a16:creationId xmlns:a16="http://schemas.microsoft.com/office/drawing/2014/main" id="{4358C98B-0E38-45BE-8E8E-19193AD0528C}"/>
              </a:ext>
            </a:extLst>
          </p:cNvPr>
          <p:cNvPicPr>
            <a:picLocks noChangeAspect="1"/>
          </p:cNvPicPr>
          <p:nvPr/>
        </p:nvPicPr>
        <p:blipFill rotWithShape="1">
          <a:blip r:embed="rId3"/>
          <a:srcRect t="11804"/>
          <a:stretch/>
        </p:blipFill>
        <p:spPr>
          <a:xfrm>
            <a:off x="328326" y="3110947"/>
            <a:ext cx="4578493" cy="2424991"/>
          </a:xfrm>
          <a:prstGeom prst="rect">
            <a:avLst/>
          </a:prstGeom>
        </p:spPr>
      </p:pic>
      <p:pic>
        <p:nvPicPr>
          <p:cNvPr id="4" name="Picture 3">
            <a:extLst>
              <a:ext uri="{FF2B5EF4-FFF2-40B4-BE49-F238E27FC236}">
                <a16:creationId xmlns:a16="http://schemas.microsoft.com/office/drawing/2014/main" id="{9C85591B-98C0-4F3E-9943-4BE7071A20A8}"/>
              </a:ext>
            </a:extLst>
          </p:cNvPr>
          <p:cNvPicPr>
            <a:picLocks noChangeAspect="1"/>
          </p:cNvPicPr>
          <p:nvPr/>
        </p:nvPicPr>
        <p:blipFill rotWithShape="1">
          <a:blip r:embed="rId4"/>
          <a:srcRect t="7431"/>
          <a:stretch/>
        </p:blipFill>
        <p:spPr>
          <a:xfrm>
            <a:off x="3255018" y="2811011"/>
            <a:ext cx="5681964" cy="3160358"/>
          </a:xfrm>
          <a:prstGeom prst="rect">
            <a:avLst/>
          </a:prstGeom>
        </p:spPr>
      </p:pic>
      <p:pic>
        <p:nvPicPr>
          <p:cNvPr id="5" name="Picture 4">
            <a:extLst>
              <a:ext uri="{FF2B5EF4-FFF2-40B4-BE49-F238E27FC236}">
                <a16:creationId xmlns:a16="http://schemas.microsoft.com/office/drawing/2014/main" id="{3C22A2D3-4E5B-4CC1-9458-725D89C03C50}"/>
              </a:ext>
            </a:extLst>
          </p:cNvPr>
          <p:cNvPicPr>
            <a:picLocks noChangeAspect="1"/>
          </p:cNvPicPr>
          <p:nvPr/>
        </p:nvPicPr>
        <p:blipFill>
          <a:blip r:embed="rId5">
            <a:duotone>
              <a:schemeClr val="accent1">
                <a:shade val="45000"/>
                <a:satMod val="135000"/>
              </a:schemeClr>
              <a:prstClr val="white"/>
            </a:duotone>
          </a:blip>
          <a:stretch>
            <a:fillRect/>
          </a:stretch>
        </p:blipFill>
        <p:spPr>
          <a:xfrm>
            <a:off x="8416638" y="1419827"/>
            <a:ext cx="3026247" cy="4034996"/>
          </a:xfrm>
          <a:prstGeom prst="rect">
            <a:avLst/>
          </a:prstGeom>
        </p:spPr>
      </p:pic>
      <p:sp>
        <p:nvSpPr>
          <p:cNvPr id="6" name="TextBox 5">
            <a:extLst>
              <a:ext uri="{FF2B5EF4-FFF2-40B4-BE49-F238E27FC236}">
                <a16:creationId xmlns:a16="http://schemas.microsoft.com/office/drawing/2014/main" id="{C339D798-ADCF-4FC5-987A-A8DA411A6384}"/>
              </a:ext>
            </a:extLst>
          </p:cNvPr>
          <p:cNvSpPr txBox="1"/>
          <p:nvPr/>
        </p:nvSpPr>
        <p:spPr>
          <a:xfrm>
            <a:off x="1390624" y="1773768"/>
            <a:ext cx="2294434" cy="646331"/>
          </a:xfrm>
          <a:prstGeom prst="rect">
            <a:avLst/>
          </a:prstGeom>
          <a:noFill/>
        </p:spPr>
        <p:txBody>
          <a:bodyPr wrap="square" rtlCol="0">
            <a:spAutoFit/>
          </a:bodyPr>
          <a:lstStyle/>
          <a:p>
            <a:pPr algn="ctr"/>
            <a:r>
              <a:rPr lang="en-US" dirty="0">
                <a:solidFill>
                  <a:schemeClr val="accent1"/>
                </a:solidFill>
              </a:rPr>
              <a:t>Youth unemployment pre-COVID19</a:t>
            </a:r>
            <a:endParaRPr lang="en-ZA" dirty="0">
              <a:solidFill>
                <a:schemeClr val="accent1"/>
              </a:solidFill>
            </a:endParaRPr>
          </a:p>
        </p:txBody>
      </p:sp>
      <p:sp>
        <p:nvSpPr>
          <p:cNvPr id="7" name="TextBox 6">
            <a:extLst>
              <a:ext uri="{FF2B5EF4-FFF2-40B4-BE49-F238E27FC236}">
                <a16:creationId xmlns:a16="http://schemas.microsoft.com/office/drawing/2014/main" id="{7A094AAC-FECC-46FF-8800-ED478E0F4E2C}"/>
              </a:ext>
            </a:extLst>
          </p:cNvPr>
          <p:cNvSpPr txBox="1"/>
          <p:nvPr/>
        </p:nvSpPr>
        <p:spPr>
          <a:xfrm>
            <a:off x="4843117" y="1773768"/>
            <a:ext cx="2294434" cy="646331"/>
          </a:xfrm>
          <a:prstGeom prst="rect">
            <a:avLst/>
          </a:prstGeom>
          <a:noFill/>
        </p:spPr>
        <p:txBody>
          <a:bodyPr wrap="square" rtlCol="0">
            <a:spAutoFit/>
          </a:bodyPr>
          <a:lstStyle/>
          <a:p>
            <a:pPr algn="ctr"/>
            <a:r>
              <a:rPr lang="en-US" dirty="0">
                <a:solidFill>
                  <a:schemeClr val="accent1"/>
                </a:solidFill>
              </a:rPr>
              <a:t>Youth unemployment post-COVID19</a:t>
            </a:r>
            <a:endParaRPr lang="en-ZA" dirty="0">
              <a:solidFill>
                <a:schemeClr val="accent1"/>
              </a:solidFill>
            </a:endParaRPr>
          </a:p>
        </p:txBody>
      </p:sp>
      <p:sp>
        <p:nvSpPr>
          <p:cNvPr id="8" name="TextBox 7">
            <a:extLst>
              <a:ext uri="{FF2B5EF4-FFF2-40B4-BE49-F238E27FC236}">
                <a16:creationId xmlns:a16="http://schemas.microsoft.com/office/drawing/2014/main" id="{2A17A346-D79E-4614-8559-7A87122D60FE}"/>
              </a:ext>
            </a:extLst>
          </p:cNvPr>
          <p:cNvSpPr txBox="1"/>
          <p:nvPr/>
        </p:nvSpPr>
        <p:spPr>
          <a:xfrm>
            <a:off x="1069008" y="6042120"/>
            <a:ext cx="6892235" cy="369332"/>
          </a:xfrm>
          <a:prstGeom prst="rect">
            <a:avLst/>
          </a:prstGeom>
          <a:noFill/>
        </p:spPr>
        <p:txBody>
          <a:bodyPr wrap="square" rtlCol="0">
            <a:spAutoFit/>
          </a:bodyPr>
          <a:lstStyle/>
          <a:p>
            <a:pPr algn="ctr"/>
            <a:r>
              <a:rPr lang="en-US" dirty="0">
                <a:solidFill>
                  <a:schemeClr val="accent1"/>
                </a:solidFill>
              </a:rPr>
              <a:t>How much has education contributed to this problem?</a:t>
            </a:r>
            <a:endParaRPr lang="en-ZA" dirty="0">
              <a:solidFill>
                <a:schemeClr val="accent1"/>
              </a:solidFill>
            </a:endParaRPr>
          </a:p>
        </p:txBody>
      </p:sp>
    </p:spTree>
    <p:extLst>
      <p:ext uri="{BB962C8B-B14F-4D97-AF65-F5344CB8AC3E}">
        <p14:creationId xmlns:p14="http://schemas.microsoft.com/office/powerpoint/2010/main" val="1240645390"/>
      </p:ext>
    </p:extLst>
  </p:cSld>
  <p:clrMapOvr>
    <a:masterClrMapping/>
  </p:clrMapOvr>
</p:sld>
</file>

<file path=ppt/theme/theme1.xml><?xml version="1.0" encoding="utf-8"?>
<a:theme xmlns:a="http://schemas.openxmlformats.org/drawingml/2006/main" name="Office Theme">
  <a:themeElements>
    <a:clrScheme name="E3 Colour Palette">
      <a:dk1>
        <a:sysClr val="windowText" lastClr="000000"/>
      </a:dk1>
      <a:lt1>
        <a:sysClr val="window" lastClr="FFFFFF"/>
      </a:lt1>
      <a:dk2>
        <a:srgbClr val="44546A"/>
      </a:dk2>
      <a:lt2>
        <a:srgbClr val="E7E6E6"/>
      </a:lt2>
      <a:accent1>
        <a:srgbClr val="485CC7"/>
      </a:accent1>
      <a:accent2>
        <a:srgbClr val="DA1984"/>
      </a:accent2>
      <a:accent3>
        <a:srgbClr val="FFD000"/>
      </a:accent3>
      <a:accent4>
        <a:srgbClr val="0072CE"/>
      </a:accent4>
      <a:accent5>
        <a:srgbClr val="2E1A47"/>
      </a:accent5>
      <a:accent6>
        <a:srgbClr val="43B02A"/>
      </a:accent6>
      <a:hlink>
        <a:srgbClr val="C8102E"/>
      </a:hlink>
      <a:folHlink>
        <a:srgbClr val="F27F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3 Powerpoint template 05.2021.potx" id="{E502FC22-7410-A549-9D35-CBB37B4F544D}" vid="{7BB4F5A0-27D8-E84C-9FED-AB9A1BB6C5C8}"/>
    </a:ext>
  </a:extLst>
</a:theme>
</file>

<file path=ppt/theme/theme2.xml><?xml version="1.0" encoding="utf-8"?>
<a:theme xmlns:a="http://schemas.openxmlformats.org/drawingml/2006/main" name="Office Theme">
  <a:themeElements>
    <a:clrScheme name="E3 2">
      <a:dk1>
        <a:srgbClr val="000000"/>
      </a:dk1>
      <a:lt1>
        <a:srgbClr val="FFFFFF"/>
      </a:lt1>
      <a:dk2>
        <a:srgbClr val="44546A"/>
      </a:dk2>
      <a:lt2>
        <a:srgbClr val="E7E6E6"/>
      </a:lt2>
      <a:accent1>
        <a:srgbClr val="4B5EC4"/>
      </a:accent1>
      <a:accent2>
        <a:srgbClr val="ED3D8E"/>
      </a:accent2>
      <a:accent3>
        <a:srgbClr val="F7D208"/>
      </a:accent3>
      <a:accent4>
        <a:srgbClr val="0091CF"/>
      </a:accent4>
      <a:accent5>
        <a:srgbClr val="A0A4CF"/>
      </a:accent5>
      <a:accent6>
        <a:srgbClr val="D7D9EB"/>
      </a:accent6>
      <a:hlink>
        <a:srgbClr val="0091CF"/>
      </a:hlink>
      <a:folHlink>
        <a:srgbClr val="A3A3A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E3 Colours">
      <a:dk1>
        <a:srgbClr val="000000"/>
      </a:dk1>
      <a:lt1>
        <a:srgbClr val="FFFFFF"/>
      </a:lt1>
      <a:dk2>
        <a:srgbClr val="44546A"/>
      </a:dk2>
      <a:lt2>
        <a:srgbClr val="E7E6E6"/>
      </a:lt2>
      <a:accent1>
        <a:srgbClr val="4B5EAA"/>
      </a:accent1>
      <a:accent2>
        <a:srgbClr val="EE3D8F"/>
      </a:accent2>
      <a:accent3>
        <a:srgbClr val="FFD530"/>
      </a:accent3>
      <a:accent4>
        <a:srgbClr val="0091D0"/>
      </a:accent4>
      <a:accent5>
        <a:srgbClr val="412155"/>
      </a:accent5>
      <a:accent6>
        <a:srgbClr val="7A1878"/>
      </a:accent6>
      <a:hlink>
        <a:srgbClr val="ED1B34"/>
      </a:hlink>
      <a:folHlink>
        <a:srgbClr val="F4792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E3 Powerpoint template 05.2021</Template>
  <TotalTime>0</TotalTime>
  <Words>6763</Words>
  <Application>Microsoft Office PowerPoint</Application>
  <PresentationFormat>Widescreen</PresentationFormat>
  <Paragraphs>325</Paragraphs>
  <Slides>25</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25</vt:i4>
      </vt:variant>
    </vt:vector>
  </HeadingPairs>
  <TitlesOfParts>
    <vt:vector size="34" baseType="lpstr">
      <vt:lpstr>Arial</vt:lpstr>
      <vt:lpstr>Calibri</vt:lpstr>
      <vt:lpstr>Montserat medium</vt:lpstr>
      <vt:lpstr>Montserrat</vt:lpstr>
      <vt:lpstr>Montserrat Medium</vt:lpstr>
      <vt:lpstr>Montserrat SemiBold</vt:lpstr>
      <vt:lpstr>Office Theme</vt:lpstr>
      <vt:lpstr>Office Theme</vt:lpstr>
      <vt:lpstr>Office Theme</vt:lpstr>
      <vt:lpstr>Playful project-based learning A CHANGING WORLD Topic one</vt:lpstr>
      <vt:lpstr>Programme</vt:lpstr>
      <vt:lpstr>Icebreaker</vt:lpstr>
      <vt:lpstr>Icebreaker feedback</vt:lpstr>
      <vt:lpstr>PART ONE </vt:lpstr>
      <vt:lpstr>A changing world</vt:lpstr>
      <vt:lpstr>PowerPoint Presentation</vt:lpstr>
      <vt:lpstr>Become really good…                     at what computers can’t do</vt:lpstr>
      <vt:lpstr>THE UNEMPLOYMENT CRISIS</vt:lpstr>
      <vt:lpstr>Teachers need to adapt  </vt:lpstr>
      <vt:lpstr>21st Century Competencies  (Character, Thinking and Connection)  </vt:lpstr>
      <vt:lpstr>Efficacy and personal agency for teachers and learners </vt:lpstr>
      <vt:lpstr>PowerPoint Presentation</vt:lpstr>
      <vt:lpstr>PowerPoint Presentation</vt:lpstr>
      <vt:lpstr>The Importance Interdisciplinary learning </vt:lpstr>
      <vt:lpstr>Are we ready for change?  </vt:lpstr>
      <vt:lpstr>Tea Time</vt:lpstr>
      <vt:lpstr>PART TWO </vt:lpstr>
      <vt:lpstr>A fixed versus a growth mindset  </vt:lpstr>
      <vt:lpstr>Growth mindset quiz</vt:lpstr>
      <vt:lpstr>My growth mindset</vt:lpstr>
      <vt:lpstr>The Circle of Influence versus the Circle of Concern </vt:lpstr>
      <vt:lpstr>How can teachers embrace change? </vt:lpstr>
      <vt:lpstr>Get connected</vt:lpstr>
      <vt:lpstr>www.ecubed-dbe.org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Susie Spies</dc:creator>
  <cp:lastModifiedBy>Patula Dagee</cp:lastModifiedBy>
  <cp:revision>91</cp:revision>
  <cp:lastPrinted>2021-05-07T16:35:47Z</cp:lastPrinted>
  <dcterms:created xsi:type="dcterms:W3CDTF">2021-05-05T18:55:49Z</dcterms:created>
  <dcterms:modified xsi:type="dcterms:W3CDTF">2021-05-31T13:41:00Z</dcterms:modified>
</cp:coreProperties>
</file>